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0205">
              <a:alpha val="36000"/>
            </a:srgbClr>
          </a:solidFill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676163">
              <a:alpha val="36000"/>
            </a:srgbClr>
          </a:solidFill>
        </a:fill>
      </a:tcStyle>
    </a:wholeTbl>
    <a:band2H>
      <a:tcTxStyle b="def" i="def"/>
      <a:tcStyle>
        <a:tcBdr/>
        <a:fill>
          <a:solidFill>
            <a:srgbClr val="676163">
              <a:alpha val="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97EB">
              <a:alpha val="7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97EB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4908F">
              <a:alpha val="64999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71E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929292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2800">
              <a:alpha val="80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wholeTbl>
    <a:band2H>
      <a:tcTxStyle b="def" i="def"/>
      <a:tcStyle>
        <a:tcBdr/>
        <a:fill>
          <a:solidFill>
            <a:srgbClr val="676163">
              <a:alpha val="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400">
              <a:alpha val="90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400">
              <a:alpha val="9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27D7D">
              <a:alpha val="64999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27D7D">
              <a:alpha val="64999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A0A4A8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A0A4A8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473200" y="1790700"/>
            <a:ext cx="21437600" cy="4927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473200" y="6845300"/>
            <a:ext cx="21437600" cy="2209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rtial view of a metal gear"/>
          <p:cNvSpPr/>
          <p:nvPr>
            <p:ph type="pic" idx="21"/>
          </p:nvPr>
        </p:nvSpPr>
        <p:spPr>
          <a:xfrm>
            <a:off x="1473200" y="-2692400"/>
            <a:ext cx="21437602" cy="1607075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473200" y="9575800"/>
            <a:ext cx="21437600" cy="17145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473200" y="11290300"/>
            <a:ext cx="21437600" cy="21971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473200" y="5143500"/>
            <a:ext cx="21437600" cy="3429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lose-up photo of bicycle gears"/>
          <p:cNvSpPr/>
          <p:nvPr>
            <p:ph type="pic" idx="21"/>
          </p:nvPr>
        </p:nvSpPr>
        <p:spPr>
          <a:xfrm>
            <a:off x="12925240" y="918941"/>
            <a:ext cx="11599695" cy="1547389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473200" y="1803400"/>
            <a:ext cx="9639300" cy="4927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473200" y="6718300"/>
            <a:ext cx="9639300" cy="50927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xfrm>
            <a:off x="1473200" y="3898900"/>
            <a:ext cx="21437600" cy="80391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lose-up photo of bicycle gears"/>
          <p:cNvSpPr/>
          <p:nvPr>
            <p:ph type="pic" sz="half" idx="21"/>
          </p:nvPr>
        </p:nvSpPr>
        <p:spPr>
          <a:xfrm>
            <a:off x="13169900" y="2376299"/>
            <a:ext cx="9522179" cy="1270258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473200" y="3898900"/>
            <a:ext cx="10007600" cy="80391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lose-up photo of the lower portion of a bicycle wheel"/>
          <p:cNvSpPr/>
          <p:nvPr>
            <p:ph type="pic" sz="quarter" idx="21"/>
          </p:nvPr>
        </p:nvSpPr>
        <p:spPr>
          <a:xfrm>
            <a:off x="15225183" y="6694487"/>
            <a:ext cx="8551334" cy="6413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Close-up photo of a bicycle chain on a gear"/>
          <p:cNvSpPr/>
          <p:nvPr>
            <p:ph type="pic" sz="quarter" idx="22"/>
          </p:nvPr>
        </p:nvSpPr>
        <p:spPr>
          <a:xfrm>
            <a:off x="15773400" y="914400"/>
            <a:ext cx="7476848" cy="560504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Close-up photo of bicycle gears"/>
          <p:cNvSpPr/>
          <p:nvPr>
            <p:ph type="pic" idx="23"/>
          </p:nvPr>
        </p:nvSpPr>
        <p:spPr>
          <a:xfrm>
            <a:off x="1077599" y="355600"/>
            <a:ext cx="14423165" cy="19240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xfrm>
            <a:off x="23724221" y="13122415"/>
            <a:ext cx="368504" cy="38707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2387600" y="89662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>
                <a:solidFill>
                  <a:srgbClr val="73BFFF"/>
                </a:solidFill>
                <a:effectLst>
                  <a:outerShdw sx="100000" sy="100000" kx="0" ky="0" algn="b" rotWithShape="0" blurRad="38100" dist="36285" dir="2700000">
                    <a:srgbClr val="000000">
                      <a:alpha val="48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2387600" y="6059289"/>
            <a:ext cx="19621500" cy="8509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>
                <a:effectLst>
                  <a:outerShdw sx="100000" sy="100000" kx="0" ky="0" algn="b" rotWithShape="0" blurRad="38100" dist="54428" dir="2700000">
                    <a:srgbClr val="000000">
                      <a:alpha val="48000"/>
                    </a:srgbClr>
                  </a:outerShdw>
                </a:effectLst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lose-up photo of a bicycle chain on a gear"/>
          <p:cNvSpPr/>
          <p:nvPr>
            <p:ph type="pic" idx="21"/>
          </p:nvPr>
        </p:nvSpPr>
        <p:spPr>
          <a:xfrm>
            <a:off x="-12700" y="-3924300"/>
            <a:ext cx="24384000" cy="1827953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/>
          </p:nvPr>
        </p:nvSpPr>
        <p:spPr>
          <a:xfrm>
            <a:off x="1473200" y="1930400"/>
            <a:ext cx="21437600" cy="985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473200" y="355600"/>
            <a:ext cx="214376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721936" y="13122415"/>
            <a:ext cx="368504" cy="38707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r">
              <a:defRPr b="1" sz="1800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5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5.png"/><Relationship Id="rId4" Type="http://schemas.openxmlformats.org/officeDocument/2006/relationships/image" Target="../media/image3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png"/><Relationship Id="rId3" Type="http://schemas.openxmlformats.org/officeDocument/2006/relationships/image" Target="../media/image2.tif"/><Relationship Id="rId4" Type="http://schemas.openxmlformats.org/officeDocument/2006/relationships/image" Target="../media/image3.tif"/><Relationship Id="rId5" Type="http://schemas.openxmlformats.org/officeDocument/2006/relationships/image" Target="../media/image4.jpeg"/><Relationship Id="rId6" Type="http://schemas.openxmlformats.org/officeDocument/2006/relationships/image" Target="../media/image3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tif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3" Type="http://schemas.openxmlformats.org/officeDocument/2006/relationships/image" Target="../media/image42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tif"/><Relationship Id="rId3" Type="http://schemas.openxmlformats.org/officeDocument/2006/relationships/image" Target="../media/image43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tif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Machine Learning crash course"/>
          <p:cNvSpPr txBox="1"/>
          <p:nvPr>
            <p:ph type="ctrTitle"/>
          </p:nvPr>
        </p:nvSpPr>
        <p:spPr>
          <a:xfrm>
            <a:off x="4387905" y="-1929697"/>
            <a:ext cx="21437601" cy="4927601"/>
          </a:xfrm>
          <a:prstGeom prst="rect">
            <a:avLst/>
          </a:prstGeom>
        </p:spPr>
        <p:txBody>
          <a:bodyPr/>
          <a:lstStyle>
            <a:lvl1pPr>
              <a:defRPr sz="10900">
                <a:latin typeface="蘋果儷中黑"/>
                <a:ea typeface="蘋果儷中黑"/>
                <a:cs typeface="蘋果儷中黑"/>
                <a:sym typeface="蘋果儷中黑"/>
              </a:defRPr>
            </a:lvl1pPr>
          </a:lstStyle>
          <a:p>
            <a:pPr/>
            <a:r>
              <a:t>Machine Learning crash course </a:t>
            </a:r>
          </a:p>
        </p:txBody>
      </p:sp>
      <p:sp>
        <p:nvSpPr>
          <p:cNvPr id="120" name="(Part-3)"/>
          <p:cNvSpPr txBox="1"/>
          <p:nvPr/>
        </p:nvSpPr>
        <p:spPr>
          <a:xfrm>
            <a:off x="10369757" y="4190542"/>
            <a:ext cx="2927097" cy="175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00FA92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(Part-3)</a:t>
            </a:r>
          </a:p>
        </p:txBody>
      </p:sp>
      <p:sp>
        <p:nvSpPr>
          <p:cNvPr id="121" name="Ensemble learning, decision tree, random…"/>
          <p:cNvSpPr txBox="1"/>
          <p:nvPr/>
        </p:nvSpPr>
        <p:spPr>
          <a:xfrm>
            <a:off x="3332534" y="8106040"/>
            <a:ext cx="17718932" cy="279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000">
                <a:solidFill>
                  <a:srgbClr val="73FDFF"/>
                </a:solidFill>
                <a:latin typeface="Annai MN Regular"/>
                <a:ea typeface="Annai MN Regular"/>
                <a:cs typeface="Annai MN Regular"/>
                <a:sym typeface="Annai MN Regular"/>
              </a:defRPr>
            </a:pPr>
            <a:r>
              <a:t>Ensemble learning, decision tree, random</a:t>
            </a:r>
          </a:p>
          <a:p>
            <a:pPr>
              <a:defRPr sz="7000">
                <a:solidFill>
                  <a:srgbClr val="73FDFF"/>
                </a:solidFill>
                <a:latin typeface="Annai MN Regular"/>
                <a:ea typeface="Annai MN Regular"/>
                <a:cs typeface="Annai MN Regular"/>
                <a:sym typeface="Annai MN Regular"/>
              </a:defRPr>
            </a:pPr>
            <a:r>
              <a:t>forest and boosted decision trees </a:t>
            </a:r>
          </a:p>
        </p:txBody>
      </p:sp>
      <p:sp>
        <p:nvSpPr>
          <p:cNvPr id="122" name="Ahmed Hammad"/>
          <p:cNvSpPr txBox="1"/>
          <p:nvPr/>
        </p:nvSpPr>
        <p:spPr>
          <a:xfrm>
            <a:off x="8655663" y="5952187"/>
            <a:ext cx="6355285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100">
                <a:solidFill>
                  <a:srgbClr val="73B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Ahmed Hammad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Decision Tre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Decision Tree</a:t>
            </a:r>
          </a:p>
        </p:txBody>
      </p:sp>
      <p:pic>
        <p:nvPicPr>
          <p:cNvPr id="125" name="Screenshot 2023-06-18 at 5.43.45 PM.png" descr="Screenshot 2023-06-18 at 5.43.4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30685" y="3363377"/>
            <a:ext cx="14394153" cy="9710537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Why do we need the decision tree over the normal one?"/>
          <p:cNvSpPr txBox="1"/>
          <p:nvPr/>
        </p:nvSpPr>
        <p:spPr>
          <a:xfrm>
            <a:off x="4417218" y="2102057"/>
            <a:ext cx="16855441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5000">
                <a:solidFill>
                  <a:srgbClr val="73FD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Why do we need the decision tree over the normal one?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Decision Tre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Decision Tree</a:t>
            </a:r>
          </a:p>
        </p:txBody>
      </p:sp>
      <p:pic>
        <p:nvPicPr>
          <p:cNvPr id="129" name="Screen Shot 2022-01-26 at 6.35.38 PM.png" descr="Screen Shot 2022-01-26 at 6.35.3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1836" y="6739917"/>
            <a:ext cx="15981969" cy="402479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2" name="Group"/>
          <p:cNvGrpSpPr/>
          <p:nvPr/>
        </p:nvGrpSpPr>
        <p:grpSpPr>
          <a:xfrm>
            <a:off x="715776" y="2102804"/>
            <a:ext cx="22952448" cy="3372465"/>
            <a:chOff x="0" y="0"/>
            <a:chExt cx="22952447" cy="3372464"/>
          </a:xfrm>
        </p:grpSpPr>
        <p:pic>
          <p:nvPicPr>
            <p:cNvPr id="130" name="Screen Shot 2022-01-26 at 6.35.25 PM.png" descr="Screen Shot 2022-01-26 at 6.35.25 PM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830251" y="0"/>
              <a:ext cx="14122197" cy="3372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1" name="Screen Shot 2022-01-26 at 6.35.31 PM.png" descr="Screen Shot 2022-01-26 at 6.35.31 PM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8835857" cy="3372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3" name="For non-linear data, more complex machine learning model is needed"/>
          <p:cNvSpPr txBox="1"/>
          <p:nvPr/>
        </p:nvSpPr>
        <p:spPr>
          <a:xfrm>
            <a:off x="4873682" y="12029364"/>
            <a:ext cx="16099218" cy="844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ts val="6500"/>
              </a:lnSpc>
              <a:spcBef>
                <a:spcPts val="1200"/>
              </a:spcBef>
              <a:defRPr sz="4066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For non-linear data, more complex machine learning model is needed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Decision Tre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Decision Tree</a:t>
            </a:r>
          </a:p>
        </p:txBody>
      </p:sp>
      <p:pic>
        <p:nvPicPr>
          <p:cNvPr id="136" name="Screenshot 2023-06-18 at 6.21.05 PM.png" descr="Screenshot 2023-06-18 at 6.21.0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1839" y="1801435"/>
            <a:ext cx="13142412" cy="110260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Decision Tre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Decision Tree</a:t>
            </a:r>
          </a:p>
        </p:txBody>
      </p:sp>
      <p:pic>
        <p:nvPicPr>
          <p:cNvPr id="139" name="Screen Shot 2020-07-21 at 3.07.01 PM.png" descr="Screen Shot 2020-07-21 at 3.07.0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34920" y="368099"/>
            <a:ext cx="7753560" cy="6640549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1- A root node is created from the sample events…"/>
          <p:cNvSpPr txBox="1"/>
          <p:nvPr/>
        </p:nvSpPr>
        <p:spPr>
          <a:xfrm>
            <a:off x="488844" y="4688538"/>
            <a:ext cx="17360901" cy="8327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lnSpc>
                <a:spcPct val="150000"/>
              </a:lnSpc>
              <a:defRPr sz="35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1- A root node is created from the sample events</a:t>
            </a:r>
          </a:p>
          <a:p>
            <a:pPr algn="l" defTabSz="584200">
              <a:lnSpc>
                <a:spcPct val="150000"/>
              </a:lnSpc>
              <a:defRPr sz="35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2- The algorithm finds the optimal threshold that gives the </a:t>
            </a:r>
          </a:p>
          <a:p>
            <a:pPr algn="l" defTabSz="584200">
              <a:lnSpc>
                <a:spcPct val="150000"/>
              </a:lnSpc>
              <a:defRPr sz="35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best separation between signal and background by calculating the</a:t>
            </a:r>
          </a:p>
          <a:p>
            <a:pPr algn="l" defTabSz="584200">
              <a:lnSpc>
                <a:spcPct val="150000"/>
              </a:lnSpc>
              <a:defRPr sz="35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 Loss function</a:t>
            </a:r>
          </a:p>
          <a:p>
            <a:pPr algn="l" defTabSz="584200">
              <a:lnSpc>
                <a:spcPct val="150000"/>
              </a:lnSpc>
              <a:defRPr sz="35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3- Once the threshold has been  found, the node split into two branches </a:t>
            </a:r>
          </a:p>
          <a:p>
            <a:pPr algn="l" defTabSz="584200">
              <a:lnSpc>
                <a:spcPct val="150000"/>
              </a:lnSpc>
              <a:defRPr sz="35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4- For the branches that are not mostly signal or background (impure)</a:t>
            </a:r>
          </a:p>
          <a:p>
            <a:pPr algn="l" defTabSz="584200">
              <a:lnSpc>
                <a:spcPct val="150000"/>
              </a:lnSpc>
              <a:defRPr sz="35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the algorithm consider them as  new nodes and splits them again.</a:t>
            </a:r>
          </a:p>
          <a:p>
            <a:pPr algn="l" defTabSz="584200">
              <a:lnSpc>
                <a:spcPct val="150000"/>
              </a:lnSpc>
              <a:defRPr sz="35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5- Continue  splitting the impure branches until we hit leafs with minimum impurity  </a:t>
            </a:r>
          </a:p>
        </p:txBody>
      </p:sp>
      <p:sp>
        <p:nvSpPr>
          <p:cNvPr id="141" name="Constructing a decision (Regression) Tree as :"/>
          <p:cNvSpPr txBox="1"/>
          <p:nvPr/>
        </p:nvSpPr>
        <p:spPr>
          <a:xfrm>
            <a:off x="344149" y="2646886"/>
            <a:ext cx="11849311" cy="1745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500">
                <a:solidFill>
                  <a:srgbClr val="73FDFF"/>
                </a:solidFill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Constructing a decision (Regression) Tree as 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Decision Tre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Decision Tree</a:t>
            </a:r>
          </a:p>
        </p:txBody>
      </p:sp>
      <p:pic>
        <p:nvPicPr>
          <p:cNvPr id="144" name="Screen Shot 2020-07-21 at 3.07.01 PM.png" descr="Screen Shot 2020-07-21 at 3.07.0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34920" y="368099"/>
            <a:ext cx="7753560" cy="6640549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Two questions we need to ask:"/>
          <p:cNvSpPr txBox="1"/>
          <p:nvPr/>
        </p:nvSpPr>
        <p:spPr>
          <a:xfrm>
            <a:off x="313396" y="6403549"/>
            <a:ext cx="10662738" cy="2275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6000">
                <a:solidFill>
                  <a:srgbClr val="73FDFF"/>
                </a:solidFill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Two questions we need to ask:</a:t>
            </a:r>
          </a:p>
        </p:txBody>
      </p:sp>
      <p:sp>
        <p:nvSpPr>
          <p:cNvPr id="146" name="1- When do we have to split the node…"/>
          <p:cNvSpPr txBox="1"/>
          <p:nvPr/>
        </p:nvSpPr>
        <p:spPr>
          <a:xfrm>
            <a:off x="4340349" y="8323999"/>
            <a:ext cx="10738517" cy="3388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lnSpc>
                <a:spcPct val="150000"/>
              </a:lnSpc>
              <a:defRPr sz="45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1- When do we have to split the node </a:t>
            </a:r>
          </a:p>
          <a:p>
            <a:pPr algn="l" defTabSz="584200">
              <a:lnSpc>
                <a:spcPct val="150000"/>
              </a:lnSpc>
              <a:defRPr sz="45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2- when do we have to stop the splitting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plitting criteria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Splitting criteria</a:t>
            </a:r>
          </a:p>
        </p:txBody>
      </p:sp>
      <p:pic>
        <p:nvPicPr>
          <p:cNvPr id="149" name="Screen Shot 2020-07-21 at 3.48.47 PM.png" descr="Screen Shot 2020-07-21 at 3.48.4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14892" y="1248187"/>
            <a:ext cx="9705549" cy="3331550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P=1"/>
          <p:cNvSpPr txBox="1"/>
          <p:nvPr/>
        </p:nvSpPr>
        <p:spPr>
          <a:xfrm>
            <a:off x="22440816" y="6653148"/>
            <a:ext cx="1069678" cy="93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6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P=1</a:t>
            </a:r>
          </a:p>
        </p:txBody>
      </p:sp>
      <p:pic>
        <p:nvPicPr>
          <p:cNvPr id="151" name="Line Line" descr="Line Lin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5425178">
            <a:off x="18024876" y="4969023"/>
            <a:ext cx="2799721" cy="372137"/>
          </a:xfrm>
          <a:prstGeom prst="rect">
            <a:avLst/>
          </a:prstGeom>
        </p:spPr>
      </p:pic>
      <p:sp>
        <p:nvSpPr>
          <p:cNvPr id="153" name="P=0"/>
          <p:cNvSpPr txBox="1"/>
          <p:nvPr/>
        </p:nvSpPr>
        <p:spPr>
          <a:xfrm>
            <a:off x="19150278" y="6398239"/>
            <a:ext cx="1048909" cy="91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5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P=0</a:t>
            </a:r>
          </a:p>
        </p:txBody>
      </p:sp>
      <p:pic>
        <p:nvPicPr>
          <p:cNvPr id="154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7259384">
            <a:off x="15265240" y="4968341"/>
            <a:ext cx="2365952" cy="372137"/>
          </a:xfrm>
          <a:prstGeom prst="rect">
            <a:avLst/>
          </a:prstGeom>
        </p:spPr>
      </p:pic>
      <p:pic>
        <p:nvPicPr>
          <p:cNvPr id="156" name="Line Line" descr="Line Line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3832282">
            <a:off x="13455495" y="4976392"/>
            <a:ext cx="3002603" cy="372136"/>
          </a:xfrm>
          <a:prstGeom prst="rect">
            <a:avLst/>
          </a:prstGeom>
        </p:spPr>
      </p:pic>
      <p:sp>
        <p:nvSpPr>
          <p:cNvPr id="158" name="P != 0/1"/>
          <p:cNvSpPr txBox="1"/>
          <p:nvPr/>
        </p:nvSpPr>
        <p:spPr>
          <a:xfrm>
            <a:off x="15266134" y="6093845"/>
            <a:ext cx="2201381" cy="919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5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P != 0/1</a:t>
            </a:r>
          </a:p>
        </p:txBody>
      </p:sp>
      <p:pic>
        <p:nvPicPr>
          <p:cNvPr id="159" name="Line Line" descr="Line Line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5425178">
            <a:off x="20932021" y="5151846"/>
            <a:ext cx="2799721" cy="372137"/>
          </a:xfrm>
          <a:prstGeom prst="rect">
            <a:avLst/>
          </a:prstGeom>
        </p:spPr>
      </p:pic>
      <p:sp>
        <p:nvSpPr>
          <p:cNvPr id="161" name="Purity (P) = S / (S+B)"/>
          <p:cNvSpPr txBox="1"/>
          <p:nvPr/>
        </p:nvSpPr>
        <p:spPr>
          <a:xfrm>
            <a:off x="2200468" y="2993254"/>
            <a:ext cx="6888593" cy="1095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55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Purity (P) = S / (S+B)</a:t>
            </a:r>
          </a:p>
        </p:txBody>
      </p:sp>
      <p:sp>
        <p:nvSpPr>
          <p:cNvPr id="162" name="Split the tree nodes to maximize the purity in each node…"/>
          <p:cNvSpPr txBox="1"/>
          <p:nvPr/>
        </p:nvSpPr>
        <p:spPr>
          <a:xfrm>
            <a:off x="4705034" y="9534033"/>
            <a:ext cx="14973933" cy="1908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lnSpc>
                <a:spcPct val="120000"/>
              </a:lnSpc>
              <a:defRPr sz="4500">
                <a:solidFill>
                  <a:srgbClr val="73FDFF"/>
                </a:solidFill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Split the tree nodes to maximize the purity in each node</a:t>
            </a:r>
          </a:p>
          <a:p>
            <a:pPr defTabSz="584200">
              <a:lnSpc>
                <a:spcPct val="120000"/>
              </a:lnSpc>
              <a:defRPr sz="4500">
                <a:solidFill>
                  <a:srgbClr val="73FDFF"/>
                </a:solidFill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over the splitter node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plitting criteria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Splitting criteria</a:t>
            </a:r>
          </a:p>
        </p:txBody>
      </p:sp>
      <p:grpSp>
        <p:nvGrpSpPr>
          <p:cNvPr id="167" name="Q1: what is the criteria to split the impure nodes ??"/>
          <p:cNvGrpSpPr/>
          <p:nvPr/>
        </p:nvGrpSpPr>
        <p:grpSpPr>
          <a:xfrm>
            <a:off x="5178204" y="2432285"/>
            <a:ext cx="14027592" cy="1164807"/>
            <a:chOff x="0" y="0"/>
            <a:chExt cx="14027590" cy="1164806"/>
          </a:xfrm>
        </p:grpSpPr>
        <p:sp>
          <p:nvSpPr>
            <p:cNvPr id="166" name="Q1: what is the criteria to split the impure nodes ??"/>
            <p:cNvSpPr txBox="1"/>
            <p:nvPr/>
          </p:nvSpPr>
          <p:spPr>
            <a:xfrm>
              <a:off x="71842" y="71842"/>
              <a:ext cx="13883907" cy="10211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584200">
                <a:defRPr sz="4500">
                  <a:latin typeface="Chalkboard SE Regular"/>
                  <a:ea typeface="Chalkboard SE Regular"/>
                  <a:cs typeface="Chalkboard SE Regular"/>
                  <a:sym typeface="Chalkboard SE Regular"/>
                </a:defRPr>
              </a:lvl1pPr>
            </a:lstStyle>
            <a:p>
              <a:pPr>
                <a:defRPr>
                  <a:effectLst/>
                </a:defRPr>
              </a:pPr>
              <a:r>
                <a:t>Q1: what is the criteria to split the impure nodes ??</a:t>
              </a:r>
            </a:p>
          </p:txBody>
        </p:sp>
        <p:pic>
          <p:nvPicPr>
            <p:cNvPr id="165" name="Q1: what is the criteria to split the impure nodes ?? Q1: what is the criteria to split the impure nodes ??" descr="Q1: what is the criteria to split the impure nodes ?? Q1: what is the criteria to split the impure nodes ??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4027591" cy="1164807"/>
            </a:xfrm>
            <a:prstGeom prst="rect">
              <a:avLst/>
            </a:prstGeom>
            <a:effectLst/>
          </p:spPr>
        </p:pic>
      </p:grpSp>
      <p:grpSp>
        <p:nvGrpSpPr>
          <p:cNvPr id="170" name="Minimize the Loss function and maximize purity"/>
          <p:cNvGrpSpPr/>
          <p:nvPr/>
        </p:nvGrpSpPr>
        <p:grpSpPr>
          <a:xfrm>
            <a:off x="6106813" y="6288086"/>
            <a:ext cx="12945847" cy="1164807"/>
            <a:chOff x="0" y="0"/>
            <a:chExt cx="12945845" cy="1164806"/>
          </a:xfrm>
        </p:grpSpPr>
        <p:sp>
          <p:nvSpPr>
            <p:cNvPr id="169" name="Minimize the Loss function and maximize purity"/>
            <p:cNvSpPr txBox="1"/>
            <p:nvPr/>
          </p:nvSpPr>
          <p:spPr>
            <a:xfrm>
              <a:off x="71842" y="71842"/>
              <a:ext cx="12802162" cy="10211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584200">
                <a:defRPr sz="4500">
                  <a:solidFill>
                    <a:srgbClr val="000000"/>
                  </a:solidFill>
                  <a:effectLst/>
                  <a:latin typeface="Chalkboard SE Regular"/>
                  <a:ea typeface="Chalkboard SE Regular"/>
                  <a:cs typeface="Chalkboard SE Regular"/>
                  <a:sym typeface="Chalkboard SE Regular"/>
                </a:defRPr>
              </a:pPr>
              <a:r>
                <a:rPr>
                  <a:solidFill>
                    <a:srgbClr val="FFFFFF"/>
                  </a:solidFill>
                </a:rPr>
                <a:t>Minimize the Loss</a:t>
              </a:r>
              <a:r>
                <a:t> </a:t>
              </a:r>
              <a:r>
                <a:rPr>
                  <a:solidFill>
                    <a:srgbClr val="FFFFFF"/>
                  </a:solidFill>
                </a:rPr>
                <a:t>function and maximize purity</a:t>
              </a:r>
              <a:r>
                <a:t> </a:t>
              </a:r>
            </a:p>
          </p:txBody>
        </p:sp>
        <p:pic>
          <p:nvPicPr>
            <p:cNvPr id="168" name="Minimize the Loss function and maximize purity Minimize the Loss function and maximize purity " descr="Minimize the Loss function and maximize purity Minimize the Loss function and maximize purity 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12945847" cy="1164807"/>
            </a:xfrm>
            <a:prstGeom prst="rect">
              <a:avLst/>
            </a:prstGeom>
            <a:effectLst/>
          </p:spPr>
        </p:pic>
      </p:grpSp>
      <p:grpSp>
        <p:nvGrpSpPr>
          <p:cNvPr id="173" name="Arrow"/>
          <p:cNvGrpSpPr/>
          <p:nvPr/>
        </p:nvGrpSpPr>
        <p:grpSpPr>
          <a:xfrm rot="5443239">
            <a:off x="11000741" y="3877473"/>
            <a:ext cx="2497301" cy="2132642"/>
            <a:chOff x="0" y="0"/>
            <a:chExt cx="2497300" cy="2132640"/>
          </a:xfrm>
        </p:grpSpPr>
        <p:sp>
          <p:nvSpPr>
            <p:cNvPr id="172" name="Arrow"/>
            <p:cNvSpPr/>
            <p:nvPr/>
          </p:nvSpPr>
          <p:spPr>
            <a:xfrm>
              <a:off x="71842" y="133746"/>
              <a:ext cx="2353617" cy="1865149"/>
            </a:xfrm>
            <a:prstGeom prst="rightArrow">
              <a:avLst>
                <a:gd name="adj1" fmla="val 20555"/>
                <a:gd name="adj2" fmla="val 44386"/>
              </a:avLst>
            </a:prstGeom>
            <a:solidFill>
              <a:srgbClr val="00F9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400">
                  <a:solidFill>
                    <a:srgbClr val="000000"/>
                  </a:solidFill>
                  <a:effectLst/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</a:p>
          </p:txBody>
        </p:sp>
        <p:pic>
          <p:nvPicPr>
            <p:cNvPr id="171" name="Arrow Arrow" descr="Arrow Arrow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497301" cy="2132641"/>
            </a:xfrm>
            <a:prstGeom prst="rect">
              <a:avLst/>
            </a:prstGeom>
            <a:effectLst/>
          </p:spPr>
        </p:pic>
      </p:grpSp>
      <p:pic>
        <p:nvPicPr>
          <p:cNvPr id="174" name="Screen Shot 2020-07-21 at 4.00.43 PM.png" descr="Screen Shot 2020-07-21 at 4.00.43 PM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231078" y="8198314"/>
            <a:ext cx="18697319" cy="5497939"/>
          </a:xfrm>
          <a:prstGeom prst="rect">
            <a:avLst/>
          </a:prstGeom>
          <a:effectLst>
            <a:outerShdw sx="100000" sy="100000" kx="0" ky="0" algn="b" rotWithShape="0" blurRad="660400" dist="0" dir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Screenshot 2023-06-19 at 11.34.39 AM.png" descr="Screenshot 2023-06-19 at 11.34.3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26801" y="935976"/>
            <a:ext cx="11121573" cy="7367456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Splitting criteria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Splitting criteria</a:t>
            </a:r>
          </a:p>
        </p:txBody>
      </p:sp>
      <p:pic>
        <p:nvPicPr>
          <p:cNvPr id="178" name="Oval Oval" descr="Oval Oval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36091" y="6159500"/>
            <a:ext cx="1397001" cy="1650728"/>
          </a:xfrm>
          <a:prstGeom prst="rect">
            <a:avLst/>
          </a:prstGeom>
        </p:spPr>
      </p:pic>
      <p:pic>
        <p:nvPicPr>
          <p:cNvPr id="180" name="Oval Oval" descr="Oval Oval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951993" y="6443205"/>
            <a:ext cx="1397001" cy="1650728"/>
          </a:xfrm>
          <a:prstGeom prst="rect">
            <a:avLst/>
          </a:prstGeom>
        </p:spPr>
      </p:pic>
      <p:pic>
        <p:nvPicPr>
          <p:cNvPr id="182" name="Line Line" descr="Line Line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2395016">
            <a:off x="11423171" y="8990555"/>
            <a:ext cx="7134992" cy="458014"/>
          </a:xfrm>
          <a:prstGeom prst="rect">
            <a:avLst/>
          </a:prstGeom>
        </p:spPr>
      </p:pic>
      <p:sp>
        <p:nvSpPr>
          <p:cNvPr id="184" name="Minimize the Gini index with purity &gt; 0.5 or &lt; 0.5…"/>
          <p:cNvSpPr txBox="1"/>
          <p:nvPr/>
        </p:nvSpPr>
        <p:spPr>
          <a:xfrm>
            <a:off x="2471237" y="10920283"/>
            <a:ext cx="20083612" cy="1770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46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Minimize the Gini index with purity &gt; 0.5 or &lt; 0.5 </a:t>
            </a:r>
          </a:p>
          <a:p>
            <a:pPr defTabSz="584200">
              <a:defRPr sz="46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leads two branch with mostly signal like events or background like events  </a:t>
            </a:r>
          </a:p>
        </p:txBody>
      </p:sp>
      <p:pic>
        <p:nvPicPr>
          <p:cNvPr id="185" name="Line Line" descr="Line Line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9392070">
            <a:off x="15828867" y="9185263"/>
            <a:ext cx="5033459" cy="45801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plitting criteria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Splitting criteria</a:t>
            </a:r>
          </a:p>
        </p:txBody>
      </p:sp>
      <p:grpSp>
        <p:nvGrpSpPr>
          <p:cNvPr id="191" name="Q2: what is the criteria to stop split the impure nodes ??"/>
          <p:cNvGrpSpPr/>
          <p:nvPr/>
        </p:nvGrpSpPr>
        <p:grpSpPr>
          <a:xfrm>
            <a:off x="5674651" y="1724738"/>
            <a:ext cx="12311450" cy="988522"/>
            <a:chOff x="0" y="0"/>
            <a:chExt cx="12311448" cy="988521"/>
          </a:xfrm>
        </p:grpSpPr>
        <p:sp>
          <p:nvSpPr>
            <p:cNvPr id="190" name="Q2: what is the criteria to stop split the impure nodes ??"/>
            <p:cNvSpPr txBox="1"/>
            <p:nvPr/>
          </p:nvSpPr>
          <p:spPr>
            <a:xfrm>
              <a:off x="71841" y="71842"/>
              <a:ext cx="12167766" cy="844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584200">
                <a:defRPr sz="3600">
                  <a:latin typeface="Chalkboard SE Regular"/>
                  <a:ea typeface="Chalkboard SE Regular"/>
                  <a:cs typeface="Chalkboard SE Regular"/>
                  <a:sym typeface="Chalkboard SE Regular"/>
                </a:defRPr>
              </a:lvl1pPr>
            </a:lstStyle>
            <a:p>
              <a:pPr>
                <a:defRPr>
                  <a:effectLst/>
                </a:defRPr>
              </a:pPr>
              <a:r>
                <a:t>Q2: what is the criteria to stop split the impure nodes ??</a:t>
              </a:r>
            </a:p>
          </p:txBody>
        </p:sp>
        <p:pic>
          <p:nvPicPr>
            <p:cNvPr id="189" name="Q2: what is the criteria to stop split the impure nodes ?? Q2: what is the criteria to stop split the impure nodes ??" descr="Q2: what is the criteria to stop split the impure nodes ?? Q2: what is the criteria to stop split the impure nodes ??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2311449" cy="988522"/>
            </a:xfrm>
            <a:prstGeom prst="rect">
              <a:avLst/>
            </a:prstGeom>
            <a:effectLst/>
          </p:spPr>
        </p:pic>
      </p:grpSp>
      <p:sp>
        <p:nvSpPr>
          <p:cNvPr id="192" name="Well, in principle we can continue splitting our impure nodes till all events are classified into pure leafs"/>
          <p:cNvSpPr txBox="1"/>
          <p:nvPr/>
        </p:nvSpPr>
        <p:spPr>
          <a:xfrm>
            <a:off x="952742" y="3435265"/>
            <a:ext cx="21755269" cy="74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36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Well, in principle we can continue splitting our impure nodes till all events are classified into pure leafs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plitting criteria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Splitting criteria</a:t>
            </a:r>
          </a:p>
        </p:txBody>
      </p:sp>
      <p:grpSp>
        <p:nvGrpSpPr>
          <p:cNvPr id="197" name="Q2: what is the criteria to stop split the impure nodes ??"/>
          <p:cNvGrpSpPr/>
          <p:nvPr/>
        </p:nvGrpSpPr>
        <p:grpSpPr>
          <a:xfrm>
            <a:off x="5674651" y="1724738"/>
            <a:ext cx="12311450" cy="988522"/>
            <a:chOff x="0" y="0"/>
            <a:chExt cx="12311448" cy="988521"/>
          </a:xfrm>
        </p:grpSpPr>
        <p:sp>
          <p:nvSpPr>
            <p:cNvPr id="196" name="Q2: what is the criteria to stop split the impure nodes ??"/>
            <p:cNvSpPr txBox="1"/>
            <p:nvPr/>
          </p:nvSpPr>
          <p:spPr>
            <a:xfrm>
              <a:off x="71841" y="71842"/>
              <a:ext cx="12167766" cy="844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584200">
                <a:defRPr sz="3600">
                  <a:latin typeface="Chalkboard SE Regular"/>
                  <a:ea typeface="Chalkboard SE Regular"/>
                  <a:cs typeface="Chalkboard SE Regular"/>
                  <a:sym typeface="Chalkboard SE Regular"/>
                </a:defRPr>
              </a:lvl1pPr>
            </a:lstStyle>
            <a:p>
              <a:pPr>
                <a:defRPr>
                  <a:effectLst/>
                </a:defRPr>
              </a:pPr>
              <a:r>
                <a:t>Q2: what is the criteria to stop split the impure nodes ??</a:t>
              </a:r>
            </a:p>
          </p:txBody>
        </p:sp>
        <p:pic>
          <p:nvPicPr>
            <p:cNvPr id="195" name="Q2: what is the criteria to stop split the impure nodes ?? Q2: what is the criteria to stop split the impure nodes ??" descr="Q2: what is the criteria to stop split the impure nodes ?? Q2: what is the criteria to stop split the impure nodes ??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2311449" cy="988522"/>
            </a:xfrm>
            <a:prstGeom prst="rect">
              <a:avLst/>
            </a:prstGeom>
            <a:effectLst/>
          </p:spPr>
        </p:pic>
      </p:grpSp>
      <p:sp>
        <p:nvSpPr>
          <p:cNvPr id="198" name="Well, in principle we can continue splitting our impure nodes till all events are classified into pure leafs"/>
          <p:cNvSpPr txBox="1"/>
          <p:nvPr/>
        </p:nvSpPr>
        <p:spPr>
          <a:xfrm>
            <a:off x="952742" y="3435265"/>
            <a:ext cx="21755269" cy="74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36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Well, in principle we can continue splitting our impure nodes till all events are classified into pure leafs </a:t>
            </a:r>
          </a:p>
        </p:txBody>
      </p:sp>
      <p:pic>
        <p:nvPicPr>
          <p:cNvPr id="199" name="Image" descr="Image"/>
          <p:cNvPicPr>
            <a:picLocks noChangeAspect="1"/>
          </p:cNvPicPr>
          <p:nvPr/>
        </p:nvPicPr>
        <p:blipFill>
          <a:blip r:embed="rId3">
            <a:alphaModFix amt="93017"/>
            <a:extLst/>
          </a:blip>
          <a:stretch>
            <a:fillRect/>
          </a:stretch>
        </p:blipFill>
        <p:spPr>
          <a:xfrm>
            <a:off x="9543186" y="1566141"/>
            <a:ext cx="5721870" cy="57551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Screen Shot 2020-07-21 at 4.28.26 PM.png" descr="Screen Shot 2020-07-21 at 4.28.26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479763" y="7626360"/>
            <a:ext cx="10004643" cy="546166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3" name="Over fitting:…"/>
          <p:cNvGrpSpPr/>
          <p:nvPr/>
        </p:nvGrpSpPr>
        <p:grpSpPr>
          <a:xfrm>
            <a:off x="868857" y="8546296"/>
            <a:ext cx="11407628" cy="3959650"/>
            <a:chOff x="0" y="0"/>
            <a:chExt cx="11407627" cy="3959648"/>
          </a:xfrm>
        </p:grpSpPr>
        <p:sp>
          <p:nvSpPr>
            <p:cNvPr id="202" name="Over fitting:…"/>
            <p:cNvSpPr txBox="1"/>
            <p:nvPr/>
          </p:nvSpPr>
          <p:spPr>
            <a:xfrm>
              <a:off x="71842" y="71842"/>
              <a:ext cx="11263944" cy="3815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584200">
                <a:defRPr sz="4000">
                  <a:effectLst/>
                  <a:latin typeface="Chalkboard SE Regular"/>
                  <a:ea typeface="Chalkboard SE Regular"/>
                  <a:cs typeface="Chalkboard SE Regular"/>
                  <a:sym typeface="Chalkboard SE Regular"/>
                </a:defRPr>
              </a:pPr>
              <a:r>
                <a:t>Over fitting:</a:t>
              </a:r>
            </a:p>
            <a:p>
              <a:pPr defTabSz="584200">
                <a:defRPr sz="4000">
                  <a:effectLst/>
                  <a:latin typeface="Chalkboard SE Regular"/>
                  <a:ea typeface="Chalkboard SE Regular"/>
                  <a:cs typeface="Chalkboard SE Regular"/>
                  <a:sym typeface="Chalkboard SE Regular"/>
                </a:defRPr>
              </a:pPr>
              <a:r>
                <a:t>When you over train your model it starts to learn about the noise into the data. Accordingly when you apply it test unknown data it gives wrong answers </a:t>
              </a:r>
            </a:p>
          </p:txBody>
        </p:sp>
        <p:pic>
          <p:nvPicPr>
            <p:cNvPr id="201" name="Over fitting:… Over fitting:When you over train your model it starts to learn about the noise into the data. Accordingly when you apply it test unknown data it gives wrong answers " descr="Over fitting:… Over fitting:When you over train your model it starts to learn about the noise into the data. Accordingly when you apply it test unknown data it gives wrong answers 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-1"/>
              <a:ext cx="11407629" cy="395965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Exampl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Example </a:t>
            </a:r>
          </a:p>
        </p:txBody>
      </p:sp>
      <p:pic>
        <p:nvPicPr>
          <p:cNvPr id="206" name="Screen Shot 2020-07-21 at 4.33.02 PM.png" descr="Screen Shot 2020-07-21 at 4.33.02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52505" y="1686151"/>
            <a:ext cx="25357719" cy="120751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Exampl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Example </a:t>
            </a:r>
          </a:p>
        </p:txBody>
      </p:sp>
      <p:pic>
        <p:nvPicPr>
          <p:cNvPr id="209" name="Screen Shot 2020-07-21 at 4.33.16 PM.png" descr="Screen Shot 2020-07-21 at 4.33.1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68799" y="1785809"/>
            <a:ext cx="24721598" cy="11995846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Line"/>
          <p:cNvSpPr/>
          <p:nvPr/>
        </p:nvSpPr>
        <p:spPr>
          <a:xfrm flipV="1">
            <a:off x="11557000" y="6223000"/>
            <a:ext cx="1270000" cy="1270000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5000"/>
            </a:pPr>
          </a:p>
        </p:txBody>
      </p:sp>
      <p:sp>
        <p:nvSpPr>
          <p:cNvPr id="211" name="Line"/>
          <p:cNvSpPr/>
          <p:nvPr/>
        </p:nvSpPr>
        <p:spPr>
          <a:xfrm>
            <a:off x="13280020" y="7880998"/>
            <a:ext cx="3655042" cy="1"/>
          </a:xfrm>
          <a:prstGeom prst="line">
            <a:avLst/>
          </a:prstGeom>
          <a:ln w="76200">
            <a:solidFill>
              <a:srgbClr val="FFFFFF">
                <a:alpha val="60907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50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Exampl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Example </a:t>
            </a:r>
          </a:p>
        </p:txBody>
      </p:sp>
      <p:pic>
        <p:nvPicPr>
          <p:cNvPr id="214" name="Screen Shot 2020-07-21 at 4.33.26 PM.png" descr="Screen Shot 2020-07-21 at 4.33.2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8353" y="1782748"/>
            <a:ext cx="24891871" cy="119443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Exampl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Example </a:t>
            </a:r>
          </a:p>
        </p:txBody>
      </p:sp>
      <p:pic>
        <p:nvPicPr>
          <p:cNvPr id="217" name="Screen Shot 2020-07-21 at 4.33.34 PM.png" descr="Screen Shot 2020-07-21 at 4.33.3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9424" y="1744496"/>
            <a:ext cx="24882848" cy="119864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Exampl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Example </a:t>
            </a:r>
          </a:p>
        </p:txBody>
      </p:sp>
      <p:pic>
        <p:nvPicPr>
          <p:cNvPr id="220" name="Screen Shot 2020-07-21 at 4.33.51 PM.png" descr="Screen Shot 2020-07-21 at 4.33.5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56706" y="1785495"/>
            <a:ext cx="25132742" cy="119483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Exampl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Example </a:t>
            </a:r>
          </a:p>
        </p:txBody>
      </p:sp>
      <p:pic>
        <p:nvPicPr>
          <p:cNvPr id="223" name="Screen Shot 2020-07-21 at 4.34.02 PM.png" descr="Screen Shot 2020-07-21 at 4.34.02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01517" y="1795438"/>
            <a:ext cx="25187034" cy="119356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Decision Tre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Decision Tree </a:t>
            </a:r>
          </a:p>
        </p:txBody>
      </p:sp>
      <p:sp>
        <p:nvSpPr>
          <p:cNvPr id="226" name="1- Pruning the statistically  insignificant nodes…"/>
          <p:cNvSpPr txBox="1"/>
          <p:nvPr/>
        </p:nvSpPr>
        <p:spPr>
          <a:xfrm>
            <a:off x="607350" y="2485877"/>
            <a:ext cx="11713541" cy="2990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defRPr sz="40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  <a:p>
            <a:pPr algn="l" defTabSz="584200">
              <a:defRPr sz="40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1- Pruning the statistically  insignificant nodes</a:t>
            </a:r>
          </a:p>
          <a:p>
            <a:pPr algn="l" defTabSz="584200">
              <a:defRPr sz="40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  <a:p>
            <a:pPr algn="l" defTabSz="584200">
              <a:defRPr sz="4000"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2- Optimize the tree depth as a hyper-parameter</a:t>
            </a:r>
          </a:p>
        </p:txBody>
      </p:sp>
      <p:pic>
        <p:nvPicPr>
          <p:cNvPr id="227" name="Screen Shot 2020-07-21 at 4.49.08 PM.png" descr="Screen Shot 2020-07-21 at 4.49.0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02536" y="-47070"/>
            <a:ext cx="9388995" cy="5131195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Two ways to control the Decision tree depth :"/>
          <p:cNvSpPr txBox="1"/>
          <p:nvPr/>
        </p:nvSpPr>
        <p:spPr>
          <a:xfrm>
            <a:off x="440637" y="1858919"/>
            <a:ext cx="12046968" cy="1745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500">
                <a:solidFill>
                  <a:srgbClr val="73FDFF"/>
                </a:solidFill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Two ways to control the Decision tree depth :</a:t>
            </a:r>
          </a:p>
        </p:txBody>
      </p:sp>
      <p:sp>
        <p:nvSpPr>
          <p:cNvPr id="229" name="Decision tree can always reach a 100% accuracy, but with two main problems:"/>
          <p:cNvSpPr txBox="1"/>
          <p:nvPr/>
        </p:nvSpPr>
        <p:spPr>
          <a:xfrm>
            <a:off x="148805" y="8168199"/>
            <a:ext cx="20419286" cy="919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500">
                <a:solidFill>
                  <a:srgbClr val="FF2600"/>
                </a:solidFill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Decision tree can always reach a 100% accuracy, but with two main problems:</a:t>
            </a:r>
          </a:p>
        </p:txBody>
      </p:sp>
      <p:sp>
        <p:nvSpPr>
          <p:cNvPr id="230" name="1- Infinite time for very large data"/>
          <p:cNvSpPr txBox="1"/>
          <p:nvPr/>
        </p:nvSpPr>
        <p:spPr>
          <a:xfrm>
            <a:off x="618921" y="9977064"/>
            <a:ext cx="8440449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1- Infinite time for very large data </a:t>
            </a:r>
          </a:p>
        </p:txBody>
      </p:sp>
      <p:sp>
        <p:nvSpPr>
          <p:cNvPr id="231" name="2- Overfitting for high uncertain data"/>
          <p:cNvSpPr txBox="1"/>
          <p:nvPr/>
        </p:nvSpPr>
        <p:spPr>
          <a:xfrm>
            <a:off x="618921" y="11685171"/>
            <a:ext cx="9251004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2- Overfitting for high uncertain data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Ensemble learning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Ensemble learning</a:t>
            </a:r>
          </a:p>
        </p:txBody>
      </p:sp>
      <p:sp>
        <p:nvSpPr>
          <p:cNvPr id="234" name="Ensemble Learning"/>
          <p:cNvSpPr txBox="1"/>
          <p:nvPr>
            <p:ph type="ctrTitle"/>
          </p:nvPr>
        </p:nvSpPr>
        <p:spPr>
          <a:xfrm>
            <a:off x="6959600" y="3403061"/>
            <a:ext cx="10464800" cy="3302001"/>
          </a:xfrm>
          <a:prstGeom prst="rect">
            <a:avLst/>
          </a:prstGeom>
        </p:spPr>
        <p:txBody>
          <a:bodyPr anchor="ctr"/>
          <a:lstStyle>
            <a:lvl1pPr algn="ctr" defTabSz="554990">
              <a:defRPr sz="950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defRPr>
                <a:effectLst/>
              </a:defRPr>
            </a:pPr>
            <a:r>
              <a:t>Ensemble Learning </a:t>
            </a:r>
          </a:p>
        </p:txBody>
      </p:sp>
      <p:sp>
        <p:nvSpPr>
          <p:cNvPr id="235" name="Boosted decision Trees  &amp;.  Random forest"/>
          <p:cNvSpPr txBox="1"/>
          <p:nvPr/>
        </p:nvSpPr>
        <p:spPr>
          <a:xfrm>
            <a:off x="5288069" y="7461250"/>
            <a:ext cx="15322678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3300">
                <a:solidFill>
                  <a:srgbClr val="531B93"/>
                </a:solidFill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rPr sz="6000">
                <a:solidFill>
                  <a:srgbClr val="73FDFF"/>
                </a:solidFill>
              </a:rPr>
              <a:t>Boosted decision Trees</a:t>
            </a:r>
            <a:r>
              <a:rPr sz="6000">
                <a:solidFill>
                  <a:srgbClr val="0365C0"/>
                </a:solidFill>
              </a:rPr>
              <a:t> </a:t>
            </a:r>
            <a:r>
              <a:t> </a:t>
            </a:r>
            <a:r>
              <a:rPr sz="6000">
                <a:solidFill>
                  <a:srgbClr val="FFFFFF"/>
                </a:solidFill>
              </a:rPr>
              <a:t>&amp;</a:t>
            </a:r>
            <a:r>
              <a:rPr sz="6000">
                <a:solidFill>
                  <a:srgbClr val="000000"/>
                </a:solidFill>
              </a:rPr>
              <a:t>. </a:t>
            </a:r>
            <a:r>
              <a:rPr sz="6000"/>
              <a:t> </a:t>
            </a:r>
            <a:r>
              <a:rPr sz="6000">
                <a:solidFill>
                  <a:srgbClr val="FF8AD8"/>
                </a:solidFill>
              </a:rPr>
              <a:t>Random forest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Ensemble learning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Ensemble learning</a:t>
            </a:r>
          </a:p>
        </p:txBody>
      </p:sp>
      <p:grpSp>
        <p:nvGrpSpPr>
          <p:cNvPr id="240" name="Group"/>
          <p:cNvGrpSpPr/>
          <p:nvPr/>
        </p:nvGrpSpPr>
        <p:grpSpPr>
          <a:xfrm>
            <a:off x="-297633" y="4185844"/>
            <a:ext cx="24758318" cy="8582885"/>
            <a:chOff x="0" y="0"/>
            <a:chExt cx="24758316" cy="8582883"/>
          </a:xfrm>
        </p:grpSpPr>
        <p:pic>
          <p:nvPicPr>
            <p:cNvPr id="238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758317" cy="85828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9" name="Rectangle"/>
            <p:cNvSpPr/>
            <p:nvPr/>
          </p:nvSpPr>
          <p:spPr>
            <a:xfrm>
              <a:off x="9162709" y="402353"/>
              <a:ext cx="2177856" cy="60683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400">
                  <a:effectLst/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Boosted decision trees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Boosted decision trees</a:t>
            </a:r>
          </a:p>
        </p:txBody>
      </p:sp>
      <p:pic>
        <p:nvPicPr>
          <p:cNvPr id="243" name="IMG_D9C971B92895-1.jpeg" descr="IMG_D9C971B92895-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6846" y="1735179"/>
            <a:ext cx="7496805" cy="5434747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Start with a decision Tree"/>
          <p:cNvSpPr txBox="1"/>
          <p:nvPr/>
        </p:nvSpPr>
        <p:spPr>
          <a:xfrm>
            <a:off x="8701792" y="3886200"/>
            <a:ext cx="6980416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3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Start with a decision Tree </a:t>
            </a:r>
          </a:p>
        </p:txBody>
      </p:sp>
      <p:grpSp>
        <p:nvGrpSpPr>
          <p:cNvPr id="247" name="Boosting is a method of combining many weak learners (trees) into a strong classifier."/>
          <p:cNvGrpSpPr/>
          <p:nvPr/>
        </p:nvGrpSpPr>
        <p:grpSpPr>
          <a:xfrm>
            <a:off x="14906340" y="186564"/>
            <a:ext cx="9118012" cy="2267666"/>
            <a:chOff x="0" y="0"/>
            <a:chExt cx="9118011" cy="2267665"/>
          </a:xfrm>
        </p:grpSpPr>
        <p:sp>
          <p:nvSpPr>
            <p:cNvPr id="246" name="Boosting is a method of combining many weak learners (trees) into a strong classifier."/>
            <p:cNvSpPr txBox="1"/>
            <p:nvPr/>
          </p:nvSpPr>
          <p:spPr>
            <a:xfrm>
              <a:off x="98782" y="98782"/>
              <a:ext cx="8920448" cy="2070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 defTabSz="457200">
                <a:defRPr sz="4000">
                  <a:solidFill>
                    <a:srgbClr val="73FCD6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pPr>
                <a:defRPr>
                  <a:effectLst/>
                </a:defRPr>
              </a:pPr>
              <a:r>
                <a:t>Boosting is a method of combining many weak learners (trees) into a strong classifier.</a:t>
              </a:r>
            </a:p>
          </p:txBody>
        </p:sp>
        <p:pic>
          <p:nvPicPr>
            <p:cNvPr id="245" name="Boosting is a method of combining many weak learners (trees) into a strong classifier. Boosting is a method of combining many weak learners (trees) into a strong classifier." descr="Boosting is a method of combining many weak learners (trees) into a strong classifier. Boosting is a method of combining many weak learners (trees) into a strong classifier.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-1"/>
              <a:ext cx="9118012" cy="226766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Boosted decision trees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Boosted decision trees</a:t>
            </a:r>
          </a:p>
        </p:txBody>
      </p:sp>
      <p:pic>
        <p:nvPicPr>
          <p:cNvPr id="250" name="IMG_D9C971B92895-1.jpeg" descr="IMG_D9C971B92895-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6846" y="1735179"/>
            <a:ext cx="7496805" cy="5434747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Start with a decision Tree"/>
          <p:cNvSpPr txBox="1"/>
          <p:nvPr/>
        </p:nvSpPr>
        <p:spPr>
          <a:xfrm>
            <a:off x="8701792" y="3886200"/>
            <a:ext cx="6980416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3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Start with a decision Tree </a:t>
            </a:r>
          </a:p>
        </p:txBody>
      </p:sp>
      <p:grpSp>
        <p:nvGrpSpPr>
          <p:cNvPr id="254" name="Boosting is a method of combining many weak learners (trees) into a strong classifier."/>
          <p:cNvGrpSpPr/>
          <p:nvPr/>
        </p:nvGrpSpPr>
        <p:grpSpPr>
          <a:xfrm>
            <a:off x="14906340" y="186564"/>
            <a:ext cx="9118012" cy="2267666"/>
            <a:chOff x="0" y="0"/>
            <a:chExt cx="9118011" cy="2267665"/>
          </a:xfrm>
        </p:grpSpPr>
        <p:sp>
          <p:nvSpPr>
            <p:cNvPr id="253" name="Boosting is a method of combining many weak learners (trees) into a strong classifier."/>
            <p:cNvSpPr txBox="1"/>
            <p:nvPr/>
          </p:nvSpPr>
          <p:spPr>
            <a:xfrm>
              <a:off x="98782" y="98782"/>
              <a:ext cx="8920448" cy="2070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 defTabSz="457200">
                <a:defRPr sz="4000">
                  <a:solidFill>
                    <a:srgbClr val="73FCD6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pPr>
                <a:defRPr>
                  <a:effectLst/>
                </a:defRPr>
              </a:pPr>
              <a:r>
                <a:t>Boosting is a method of combining many weak learners (trees) into a strong classifier.</a:t>
              </a:r>
            </a:p>
          </p:txBody>
        </p:sp>
        <p:pic>
          <p:nvPicPr>
            <p:cNvPr id="252" name="Boosting is a method of combining many weak learners (trees) into a strong classifier. Boosting is a method of combining many weak learners (trees) into a strong classifier." descr="Boosting is a method of combining many weak learners (trees) into a strong classifier. Boosting is a method of combining many weak learners (trees) into a strong classifier.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-1"/>
              <a:ext cx="9118012" cy="2267667"/>
            </a:xfrm>
            <a:prstGeom prst="rect">
              <a:avLst/>
            </a:prstGeom>
            <a:effectLst/>
          </p:spPr>
        </p:pic>
      </p:grpSp>
      <p:pic>
        <p:nvPicPr>
          <p:cNvPr id="255" name="IMG_5D3E1177AB0F-1.jpeg" descr="IMG_5D3E1177AB0F-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80275" y="8566487"/>
            <a:ext cx="18315584" cy="4820890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Boost the classification boundaries for…"/>
          <p:cNvSpPr txBox="1"/>
          <p:nvPr/>
        </p:nvSpPr>
        <p:spPr>
          <a:xfrm>
            <a:off x="9244237" y="7038743"/>
            <a:ext cx="10187661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4300">
                <a:solidFill>
                  <a:srgbClr val="FF7E79"/>
                </a:solidFill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Boost the classification boundaries for </a:t>
            </a:r>
          </a:p>
          <a:p>
            <a:pPr defTabSz="584200">
              <a:defRPr sz="4300">
                <a:solidFill>
                  <a:srgbClr val="FF7E79"/>
                </a:solidFill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first tree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Boosted decision trees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Boosted decision trees</a:t>
            </a:r>
          </a:p>
        </p:txBody>
      </p:sp>
      <p:sp>
        <p:nvSpPr>
          <p:cNvPr id="259" name="Boost the purity in…"/>
          <p:cNvSpPr txBox="1"/>
          <p:nvPr/>
        </p:nvSpPr>
        <p:spPr>
          <a:xfrm>
            <a:off x="9152546" y="1631668"/>
            <a:ext cx="6705728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Boost the purity in</a:t>
            </a:r>
          </a:p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 trees nodes sequentially </a:t>
            </a:r>
          </a:p>
        </p:txBody>
      </p:sp>
      <p:pic>
        <p:nvPicPr>
          <p:cNvPr id="260" name="Arrow Arrow" descr="Arrow Arrow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70892" y="2344880"/>
            <a:ext cx="9470686" cy="2537156"/>
          </a:xfrm>
          <a:prstGeom prst="rect">
            <a:avLst/>
          </a:prstGeom>
        </p:spPr>
      </p:pic>
      <p:pic>
        <p:nvPicPr>
          <p:cNvPr id="26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69" y="9209434"/>
            <a:ext cx="6067110" cy="2537156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Final classifier is obtained by summing weak learners"/>
          <p:cNvSpPr txBox="1"/>
          <p:nvPr/>
        </p:nvSpPr>
        <p:spPr>
          <a:xfrm>
            <a:off x="7497793" y="10237162"/>
            <a:ext cx="14246276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3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Final classifier is obtained by summing weak learners </a:t>
            </a:r>
          </a:p>
        </p:txBody>
      </p:sp>
      <p:pic>
        <p:nvPicPr>
          <p:cNvPr id="264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71785" y="12499336"/>
            <a:ext cx="20068900" cy="65828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7" name="Group"/>
          <p:cNvGrpSpPr/>
          <p:nvPr/>
        </p:nvGrpSpPr>
        <p:grpSpPr>
          <a:xfrm>
            <a:off x="87357" y="5432273"/>
            <a:ext cx="23935546" cy="3226924"/>
            <a:chOff x="0" y="0"/>
            <a:chExt cx="23935545" cy="3226923"/>
          </a:xfrm>
        </p:grpSpPr>
        <p:pic>
          <p:nvPicPr>
            <p:cNvPr id="265" name="IMG_18279366E6D8-1.jpeg" descr="IMG_18279366E6D8-1.jpe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240510" y="1123"/>
              <a:ext cx="11695036" cy="3225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6" name="IMG_5D3E1177AB0F-1.jpeg" descr="IMG_5D3E1177AB0F-1.jpe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2255500" cy="3225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Boosted decision trees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Boosted decision trees</a:t>
            </a:r>
          </a:p>
        </p:txBody>
      </p:sp>
      <p:pic>
        <p:nvPicPr>
          <p:cNvPr id="270" name="IMG_BF68C1D1DC8D-1.jpeg" descr="IMG_BF68C1D1DC8D-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73647" y="1571977"/>
            <a:ext cx="18622133" cy="127564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Random forest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Random forest</a:t>
            </a:r>
          </a:p>
        </p:txBody>
      </p:sp>
      <p:pic>
        <p:nvPicPr>
          <p:cNvPr id="273" name="IMG_2C14EAB1DCDF-1.jpeg" descr="IMG_2C14EAB1DCDF-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92446" y="1623243"/>
            <a:ext cx="14308022" cy="12653914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Bagging: Bootstrap+aggregation"/>
          <p:cNvSpPr txBox="1"/>
          <p:nvPr/>
        </p:nvSpPr>
        <p:spPr>
          <a:xfrm>
            <a:off x="257814" y="6716780"/>
            <a:ext cx="8264333" cy="1745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defRPr sz="4500">
                <a:solidFill>
                  <a:srgbClr val="73FDFF"/>
                </a:solidFill>
                <a:effectLst/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Bagging: </a:t>
            </a:r>
            <a:r>
              <a:rPr>
                <a:solidFill>
                  <a:srgbClr val="FFFFFF"/>
                </a:solidFill>
              </a:rPr>
              <a:t>Bootstrap+aggregation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Random forest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Random forest</a:t>
            </a:r>
          </a:p>
        </p:txBody>
      </p:sp>
      <p:pic>
        <p:nvPicPr>
          <p:cNvPr id="2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79299" y="1730082"/>
            <a:ext cx="20582692" cy="119138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Ensemble learning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Ensemble learning </a:t>
            </a:r>
          </a:p>
        </p:txBody>
      </p:sp>
      <p:pic>
        <p:nvPicPr>
          <p:cNvPr id="2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47868" y="2063924"/>
            <a:ext cx="15958683" cy="11597506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http://jimeladu9.leofile.ru.net/jele_463403_gradient-boosted-decision-trees-tutorial.php"/>
          <p:cNvSpPr txBox="1"/>
          <p:nvPr/>
        </p:nvSpPr>
        <p:spPr>
          <a:xfrm>
            <a:off x="12813579" y="1015296"/>
            <a:ext cx="10844023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20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http://jimeladu9.leofile.ru.net/jele_463403_gradient-boosted-decision-trees-tutorial.php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Ensemble learning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Ensemble learning </a:t>
            </a:r>
          </a:p>
        </p:txBody>
      </p:sp>
      <p:sp>
        <p:nvSpPr>
          <p:cNvPr id="284" name="Boosted decision Trees"/>
          <p:cNvSpPr txBox="1"/>
          <p:nvPr/>
        </p:nvSpPr>
        <p:spPr>
          <a:xfrm>
            <a:off x="8665845" y="3409266"/>
            <a:ext cx="7052311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5000">
                <a:solidFill>
                  <a:srgbClr val="73FD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solidFill>
                  <a:srgbClr val="531B93"/>
                </a:solidFill>
                <a:effectLst/>
              </a:defRPr>
            </a:pPr>
            <a:r>
              <a:rPr>
                <a:solidFill>
                  <a:srgbClr val="73FDFF"/>
                </a:solidFill>
              </a:rPr>
              <a:t>Boosted decision Trees</a:t>
            </a:r>
          </a:p>
        </p:txBody>
      </p:sp>
      <p:sp>
        <p:nvSpPr>
          <p:cNvPr id="285" name="Random forest"/>
          <p:cNvSpPr txBox="1"/>
          <p:nvPr/>
        </p:nvSpPr>
        <p:spPr>
          <a:xfrm>
            <a:off x="18719659" y="3409266"/>
            <a:ext cx="459295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5000">
                <a:solidFill>
                  <a:srgbClr val="73FD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solidFill>
                  <a:srgbClr val="531B93"/>
                </a:solidFill>
                <a:effectLst/>
              </a:defRPr>
            </a:pPr>
            <a:r>
              <a:rPr>
                <a:solidFill>
                  <a:srgbClr val="73FDFF"/>
                </a:solidFill>
              </a:rPr>
              <a:t>Random forest</a:t>
            </a:r>
          </a:p>
        </p:txBody>
      </p:sp>
      <p:sp>
        <p:nvSpPr>
          <p:cNvPr id="286" name="High classification accuracy"/>
          <p:cNvSpPr txBox="1"/>
          <p:nvPr/>
        </p:nvSpPr>
        <p:spPr>
          <a:xfrm>
            <a:off x="308310" y="5194976"/>
            <a:ext cx="6338283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High classification accuracy</a:t>
            </a:r>
          </a:p>
        </p:txBody>
      </p:sp>
      <p:sp>
        <p:nvSpPr>
          <p:cNvPr id="287" name="Yes"/>
          <p:cNvSpPr txBox="1"/>
          <p:nvPr/>
        </p:nvSpPr>
        <p:spPr>
          <a:xfrm>
            <a:off x="11761287" y="5194976"/>
            <a:ext cx="861426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Yes</a:t>
            </a:r>
          </a:p>
        </p:txBody>
      </p:sp>
      <p:sp>
        <p:nvSpPr>
          <p:cNvPr id="288" name="No"/>
          <p:cNvSpPr txBox="1"/>
          <p:nvPr/>
        </p:nvSpPr>
        <p:spPr>
          <a:xfrm>
            <a:off x="21186128" y="5194976"/>
            <a:ext cx="687415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No</a:t>
            </a:r>
          </a:p>
        </p:txBody>
      </p:sp>
      <p:sp>
        <p:nvSpPr>
          <p:cNvPr id="289" name="Statistical stability"/>
          <p:cNvSpPr txBox="1"/>
          <p:nvPr/>
        </p:nvSpPr>
        <p:spPr>
          <a:xfrm>
            <a:off x="308310" y="6941263"/>
            <a:ext cx="4391044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Statistical stability</a:t>
            </a:r>
          </a:p>
        </p:txBody>
      </p:sp>
      <p:sp>
        <p:nvSpPr>
          <p:cNvPr id="290" name="No"/>
          <p:cNvSpPr txBox="1"/>
          <p:nvPr/>
        </p:nvSpPr>
        <p:spPr>
          <a:xfrm>
            <a:off x="11848293" y="7150203"/>
            <a:ext cx="687414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No</a:t>
            </a:r>
          </a:p>
        </p:txBody>
      </p:sp>
      <p:sp>
        <p:nvSpPr>
          <p:cNvPr id="291" name="Yes"/>
          <p:cNvSpPr txBox="1"/>
          <p:nvPr/>
        </p:nvSpPr>
        <p:spPr>
          <a:xfrm>
            <a:off x="21099122" y="7540818"/>
            <a:ext cx="861426" cy="818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Yes</a:t>
            </a:r>
          </a:p>
        </p:txBody>
      </p:sp>
      <p:sp>
        <p:nvSpPr>
          <p:cNvPr id="292" name="Easy overfitting"/>
          <p:cNvSpPr txBox="1"/>
          <p:nvPr/>
        </p:nvSpPr>
        <p:spPr>
          <a:xfrm>
            <a:off x="308310" y="9444959"/>
            <a:ext cx="3759552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Easy overfitting</a:t>
            </a:r>
          </a:p>
        </p:txBody>
      </p:sp>
      <p:sp>
        <p:nvSpPr>
          <p:cNvPr id="293" name="Yes"/>
          <p:cNvSpPr txBox="1"/>
          <p:nvPr/>
        </p:nvSpPr>
        <p:spPr>
          <a:xfrm>
            <a:off x="11761287" y="9444959"/>
            <a:ext cx="861426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Yes</a:t>
            </a:r>
          </a:p>
        </p:txBody>
      </p:sp>
      <p:sp>
        <p:nvSpPr>
          <p:cNvPr id="294" name="No"/>
          <p:cNvSpPr txBox="1"/>
          <p:nvPr/>
        </p:nvSpPr>
        <p:spPr>
          <a:xfrm>
            <a:off x="21186128" y="9444959"/>
            <a:ext cx="687415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No</a:t>
            </a:r>
          </a:p>
        </p:txBody>
      </p:sp>
      <p:sp>
        <p:nvSpPr>
          <p:cNvPr id="295" name="Time consuming"/>
          <p:cNvSpPr txBox="1"/>
          <p:nvPr/>
        </p:nvSpPr>
        <p:spPr>
          <a:xfrm>
            <a:off x="308310" y="11191246"/>
            <a:ext cx="3664688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Time consuming</a:t>
            </a:r>
          </a:p>
        </p:txBody>
      </p:sp>
      <p:sp>
        <p:nvSpPr>
          <p:cNvPr id="296" name="Yes"/>
          <p:cNvSpPr txBox="1"/>
          <p:nvPr/>
        </p:nvSpPr>
        <p:spPr>
          <a:xfrm>
            <a:off x="11761287" y="11254746"/>
            <a:ext cx="861426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Yes</a:t>
            </a:r>
          </a:p>
        </p:txBody>
      </p:sp>
      <p:sp>
        <p:nvSpPr>
          <p:cNvPr id="297" name="No"/>
          <p:cNvSpPr txBox="1"/>
          <p:nvPr/>
        </p:nvSpPr>
        <p:spPr>
          <a:xfrm>
            <a:off x="21186128" y="11191246"/>
            <a:ext cx="687415" cy="81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>
              <a:defRPr>
                <a:effectLst/>
              </a:defRPr>
            </a:pPr>
            <a:r>
              <a:t>No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Model evaluation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Model evaluation</a:t>
            </a:r>
          </a:p>
        </p:txBody>
      </p:sp>
      <p:pic>
        <p:nvPicPr>
          <p:cNvPr id="300" name="Screenshot 2023-06-19 at 1.59.15 PM.png" descr="Screenshot 2023-06-19 at 1.59.1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37088" y="3065510"/>
            <a:ext cx="12554526" cy="8192682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Model output"/>
          <p:cNvSpPr txBox="1"/>
          <p:nvPr/>
        </p:nvSpPr>
        <p:spPr>
          <a:xfrm>
            <a:off x="9614915" y="1909391"/>
            <a:ext cx="5154169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6000">
                <a:solidFill>
                  <a:srgbClr val="73FD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solidFill>
                  <a:srgbClr val="531B93"/>
                </a:solidFill>
                <a:effectLst/>
              </a:defRPr>
            </a:pPr>
            <a:r>
              <a:rPr>
                <a:solidFill>
                  <a:srgbClr val="73FDFF"/>
                </a:solidFill>
              </a:rPr>
              <a:t>Model output </a:t>
            </a:r>
          </a:p>
        </p:txBody>
      </p:sp>
      <p:sp>
        <p:nvSpPr>
          <p:cNvPr id="302" name="Line"/>
          <p:cNvSpPr/>
          <p:nvPr/>
        </p:nvSpPr>
        <p:spPr>
          <a:xfrm flipV="1">
            <a:off x="14066119" y="4579085"/>
            <a:ext cx="1" cy="5987929"/>
          </a:xfrm>
          <a:prstGeom prst="line">
            <a:avLst/>
          </a:prstGeom>
          <a:ln w="1016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5000"/>
            </a:pPr>
          </a:p>
        </p:txBody>
      </p:sp>
      <p:sp>
        <p:nvSpPr>
          <p:cNvPr id="303" name="Line"/>
          <p:cNvSpPr/>
          <p:nvPr/>
        </p:nvSpPr>
        <p:spPr>
          <a:xfrm flipV="1">
            <a:off x="16465344" y="4979576"/>
            <a:ext cx="1" cy="5587437"/>
          </a:xfrm>
          <a:prstGeom prst="line">
            <a:avLst/>
          </a:prstGeom>
          <a:ln w="101600">
            <a:solidFill>
              <a:srgbClr val="FF26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5000"/>
            </a:pPr>
          </a:p>
        </p:txBody>
      </p:sp>
      <p:sp>
        <p:nvSpPr>
          <p:cNvPr id="304" name="Line"/>
          <p:cNvSpPr/>
          <p:nvPr/>
        </p:nvSpPr>
        <p:spPr>
          <a:xfrm flipV="1">
            <a:off x="12191999" y="4979576"/>
            <a:ext cx="1" cy="5587437"/>
          </a:xfrm>
          <a:prstGeom prst="line">
            <a:avLst/>
          </a:prstGeom>
          <a:ln w="101600">
            <a:solidFill>
              <a:srgbClr val="FF26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5000"/>
            </a:pPr>
          </a:p>
        </p:txBody>
      </p:sp>
      <p:sp>
        <p:nvSpPr>
          <p:cNvPr id="305" name="Classifier…"/>
          <p:cNvSpPr txBox="1"/>
          <p:nvPr/>
        </p:nvSpPr>
        <p:spPr>
          <a:xfrm>
            <a:off x="13199718" y="3910433"/>
            <a:ext cx="1732801" cy="1055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100">
                <a:solidFill>
                  <a:srgbClr val="000000"/>
                </a:solidFill>
              </a:defRPr>
            </a:pPr>
            <a:r>
              <a:t>Classifier </a:t>
            </a:r>
          </a:p>
          <a:p>
            <a:pPr>
              <a:defRPr sz="3100">
                <a:solidFill>
                  <a:srgbClr val="000000"/>
                </a:solidFill>
              </a:defRPr>
            </a:pPr>
            <a:r>
              <a:t>threshold</a:t>
            </a:r>
          </a:p>
        </p:txBody>
      </p:sp>
      <p:sp>
        <p:nvSpPr>
          <p:cNvPr id="306" name="Class-A"/>
          <p:cNvSpPr txBox="1"/>
          <p:nvPr/>
        </p:nvSpPr>
        <p:spPr>
          <a:xfrm>
            <a:off x="15555822" y="4367633"/>
            <a:ext cx="1732802" cy="572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100">
                <a:solidFill>
                  <a:srgbClr val="0433FF"/>
                </a:solidFill>
              </a:defRPr>
            </a:lvl1pPr>
          </a:lstStyle>
          <a:p>
            <a:pPr/>
            <a:r>
              <a:t>Class-A</a:t>
            </a:r>
          </a:p>
        </p:txBody>
      </p:sp>
      <p:sp>
        <p:nvSpPr>
          <p:cNvPr id="307" name="Class-B"/>
          <p:cNvSpPr txBox="1"/>
          <p:nvPr/>
        </p:nvSpPr>
        <p:spPr>
          <a:xfrm>
            <a:off x="11451482" y="4342233"/>
            <a:ext cx="1455636" cy="572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solidFill>
                  <a:srgbClr val="FF2600"/>
                </a:solidFill>
              </a:defRPr>
            </a:lvl1pPr>
          </a:lstStyle>
          <a:p>
            <a:pPr/>
            <a:r>
              <a:t>Class-B</a:t>
            </a:r>
          </a:p>
        </p:txBody>
      </p:sp>
      <p:pic>
        <p:nvPicPr>
          <p:cNvPr id="308" name="Line Line" descr="Line Lin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2609487">
            <a:off x="3646814" y="7324613"/>
            <a:ext cx="7737294" cy="543892"/>
          </a:xfrm>
          <a:prstGeom prst="rect">
            <a:avLst/>
          </a:prstGeom>
        </p:spPr>
      </p:pic>
      <p:sp>
        <p:nvSpPr>
          <p:cNvPr id="310" name="True Negative"/>
          <p:cNvSpPr txBox="1"/>
          <p:nvPr/>
        </p:nvSpPr>
        <p:spPr>
          <a:xfrm>
            <a:off x="2145277" y="4834191"/>
            <a:ext cx="3796107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3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True Negative</a:t>
            </a:r>
          </a:p>
        </p:txBody>
      </p:sp>
      <p:pic>
        <p:nvPicPr>
          <p:cNvPr id="311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9437220">
            <a:off x="16416408" y="7556425"/>
            <a:ext cx="5111052" cy="543891"/>
          </a:xfrm>
          <a:prstGeom prst="rect">
            <a:avLst/>
          </a:prstGeom>
        </p:spPr>
      </p:pic>
      <p:sp>
        <p:nvSpPr>
          <p:cNvPr id="313" name="True Positive"/>
          <p:cNvSpPr txBox="1"/>
          <p:nvPr/>
        </p:nvSpPr>
        <p:spPr>
          <a:xfrm>
            <a:off x="19772496" y="5379071"/>
            <a:ext cx="358422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3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True Positive</a:t>
            </a:r>
          </a:p>
        </p:txBody>
      </p:sp>
      <p:pic>
        <p:nvPicPr>
          <p:cNvPr id="314" name="Line Line" descr="Line Line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0028379">
            <a:off x="4944762" y="11226237"/>
            <a:ext cx="8671670" cy="543892"/>
          </a:xfrm>
          <a:prstGeom prst="rect">
            <a:avLst/>
          </a:prstGeom>
        </p:spPr>
      </p:pic>
      <p:sp>
        <p:nvSpPr>
          <p:cNvPr id="316" name="False Negative"/>
          <p:cNvSpPr txBox="1"/>
          <p:nvPr/>
        </p:nvSpPr>
        <p:spPr>
          <a:xfrm>
            <a:off x="2481572" y="11513103"/>
            <a:ext cx="3899867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3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False Negative</a:t>
            </a:r>
          </a:p>
        </p:txBody>
      </p:sp>
      <p:pic>
        <p:nvPicPr>
          <p:cNvPr id="317" name="Line Line" descr="Line Line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867735">
            <a:off x="14523403" y="10966944"/>
            <a:ext cx="5833587" cy="543892"/>
          </a:xfrm>
          <a:prstGeom prst="rect">
            <a:avLst/>
          </a:prstGeom>
        </p:spPr>
      </p:pic>
      <p:sp>
        <p:nvSpPr>
          <p:cNvPr id="319" name="False Positive"/>
          <p:cNvSpPr txBox="1"/>
          <p:nvPr/>
        </p:nvSpPr>
        <p:spPr>
          <a:xfrm>
            <a:off x="18985737" y="11513103"/>
            <a:ext cx="368798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3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False Positive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Model evaluation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Model evaluation</a:t>
            </a:r>
          </a:p>
        </p:txBody>
      </p:sp>
      <p:pic>
        <p:nvPicPr>
          <p:cNvPr id="32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53335" y="792366"/>
            <a:ext cx="10888438" cy="72899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Model evaluation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Model evaluation</a:t>
            </a:r>
          </a:p>
        </p:txBody>
      </p:sp>
      <p:pic>
        <p:nvPicPr>
          <p:cNvPr id="3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53335" y="792366"/>
            <a:ext cx="10888438" cy="7289914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ChatGPT confirms this will not…"/>
          <p:cNvSpPr txBox="1"/>
          <p:nvPr/>
        </p:nvSpPr>
        <p:spPr>
          <a:xfrm>
            <a:off x="12329582" y="9942886"/>
            <a:ext cx="8082446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ChatGPT confirms this will not</a:t>
            </a:r>
          </a:p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 be the case in the future </a:t>
            </a:r>
          </a:p>
        </p:txBody>
      </p:sp>
      <p:pic>
        <p:nvPicPr>
          <p:cNvPr id="327" name="Screenshot 2023-06-22 at 10.04.53 PM.png" descr="Screenshot 2023-06-22 at 10.04.53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8655" y="6219112"/>
            <a:ext cx="9852219" cy="68800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Recursive Operating classifier curve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 defTabSz="709930">
              <a:defRPr sz="4988">
                <a:effectLst>
                  <a:outerShdw sx="100000" sy="100000" kx="0" ky="0" algn="b" rotWithShape="0" blurRad="43688" dist="32766" dir="5400000">
                    <a:srgbClr val="000000"/>
                  </a:outerShdw>
                </a:effectLst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Recursive Operating classifier curve </a:t>
            </a:r>
          </a:p>
        </p:txBody>
      </p:sp>
      <p:pic>
        <p:nvPicPr>
          <p:cNvPr id="33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65743" y="1538996"/>
            <a:ext cx="12072534" cy="12072534"/>
          </a:xfrm>
          <a:prstGeom prst="rect">
            <a:avLst/>
          </a:prstGeom>
          <a:ln w="12700">
            <a:miter lim="400000"/>
          </a:ln>
        </p:spPr>
      </p:pic>
      <p:sp>
        <p:nvSpPr>
          <p:cNvPr id="331" name="https://en.wikipedia.org/wiki/Receiver_operating_characteristic#/media/File:Roc_curve.svg"/>
          <p:cNvSpPr txBox="1"/>
          <p:nvPr/>
        </p:nvSpPr>
        <p:spPr>
          <a:xfrm>
            <a:off x="13522358" y="834274"/>
            <a:ext cx="9980169" cy="399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pPr/>
            <a:r>
              <a:t>https://en.wikipedia.org/wiki/Receiver_operating_characteristic#/media/File:Roc_curve.svg</a:t>
            </a:r>
          </a:p>
        </p:txBody>
      </p:sp>
      <p:sp>
        <p:nvSpPr>
          <p:cNvPr id="332" name="The area under the ROC curve…"/>
          <p:cNvSpPr txBox="1"/>
          <p:nvPr/>
        </p:nvSpPr>
        <p:spPr>
          <a:xfrm>
            <a:off x="557853" y="4408131"/>
            <a:ext cx="8120127" cy="200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The area under the ROC curve </a:t>
            </a:r>
          </a:p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(AUC) quantifies the model</a:t>
            </a:r>
          </a:p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prediction performance</a:t>
            </a:r>
          </a:p>
        </p:txBody>
      </p:sp>
      <p:pic>
        <p:nvPicPr>
          <p:cNvPr id="333" name="Double Arrow Double arrow" descr="Double Arrow Double arrow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193139">
            <a:off x="2809466" y="7308106"/>
            <a:ext cx="3616900" cy="2893240"/>
          </a:xfrm>
          <a:prstGeom prst="rect">
            <a:avLst/>
          </a:prstGeom>
        </p:spPr>
      </p:pic>
      <p:sp>
        <p:nvSpPr>
          <p:cNvPr id="335" name="The larger AUC the larger model…"/>
          <p:cNvSpPr txBox="1"/>
          <p:nvPr/>
        </p:nvSpPr>
        <p:spPr>
          <a:xfrm>
            <a:off x="608316" y="11094721"/>
            <a:ext cx="8646021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The larger AUC the larger model </a:t>
            </a:r>
          </a:p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classification  accuracy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Evaluation classification metrics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 defTabSz="784225">
              <a:defRPr sz="5510">
                <a:effectLst>
                  <a:outerShdw sx="100000" sy="100000" kx="0" ky="0" algn="b" rotWithShape="0" blurRad="48260" dist="36195" dir="5400000">
                    <a:srgbClr val="000000"/>
                  </a:outerShdw>
                </a:effectLst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Evaluation classification metrics</a:t>
            </a:r>
          </a:p>
        </p:txBody>
      </p:sp>
      <p:pic>
        <p:nvPicPr>
          <p:cNvPr id="33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6716" y="1504266"/>
            <a:ext cx="13849153" cy="5963283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Accuracy:"/>
          <p:cNvSpPr txBox="1"/>
          <p:nvPr/>
        </p:nvSpPr>
        <p:spPr>
          <a:xfrm>
            <a:off x="14474619" y="3665418"/>
            <a:ext cx="2740496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300">
                <a:solidFill>
                  <a:srgbClr val="76D6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Accuracy:</a:t>
            </a:r>
          </a:p>
        </p:txBody>
      </p:sp>
      <p:sp>
        <p:nvSpPr>
          <p:cNvPr id="340" name="Quantify the model ability  Of making…"/>
          <p:cNvSpPr txBox="1"/>
          <p:nvPr/>
        </p:nvSpPr>
        <p:spPr>
          <a:xfrm>
            <a:off x="15693555" y="4797800"/>
            <a:ext cx="8124635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defRPr sz="35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Quantify the model ability  Of making </a:t>
            </a:r>
          </a:p>
          <a:p>
            <a:pPr algn="l" defTabSz="584200">
              <a:defRPr sz="35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true prediction from both classes</a:t>
            </a:r>
          </a:p>
        </p:txBody>
      </p:sp>
      <p:sp>
        <p:nvSpPr>
          <p:cNvPr id="341" name="Precision:"/>
          <p:cNvSpPr txBox="1"/>
          <p:nvPr/>
        </p:nvSpPr>
        <p:spPr>
          <a:xfrm>
            <a:off x="596983" y="8101811"/>
            <a:ext cx="2699539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300">
                <a:solidFill>
                  <a:srgbClr val="76D6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Precision:</a:t>
            </a:r>
          </a:p>
        </p:txBody>
      </p:sp>
      <p:sp>
        <p:nvSpPr>
          <p:cNvPr id="342" name="Quantify  how good the model is at predicting a specific category"/>
          <p:cNvSpPr txBox="1"/>
          <p:nvPr/>
        </p:nvSpPr>
        <p:spPr>
          <a:xfrm>
            <a:off x="3075201" y="8972192"/>
            <a:ext cx="13712445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35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Quantify  how good the model is at predicting a specific category</a:t>
            </a:r>
          </a:p>
        </p:txBody>
      </p:sp>
      <p:sp>
        <p:nvSpPr>
          <p:cNvPr id="343" name="Recall:"/>
          <p:cNvSpPr txBox="1"/>
          <p:nvPr/>
        </p:nvSpPr>
        <p:spPr>
          <a:xfrm>
            <a:off x="558153" y="11099136"/>
            <a:ext cx="1882027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300">
                <a:solidFill>
                  <a:srgbClr val="76D6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Recall:</a:t>
            </a:r>
          </a:p>
        </p:txBody>
      </p:sp>
      <p:sp>
        <p:nvSpPr>
          <p:cNvPr id="344" name="Quantify  how good the model is at detecting a specific category"/>
          <p:cNvSpPr txBox="1"/>
          <p:nvPr/>
        </p:nvSpPr>
        <p:spPr>
          <a:xfrm>
            <a:off x="2627615" y="11969517"/>
            <a:ext cx="13502197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35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>
              <a:defRPr>
                <a:effectLst/>
              </a:defRPr>
            </a:pPr>
            <a:r>
              <a:t>Quantify  how good the model is at detecting a specific category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Question"/>
          <p:cNvSpPr txBox="1"/>
          <p:nvPr>
            <p:ph type="subTitle" sz="quarter" idx="1"/>
          </p:nvPr>
        </p:nvSpPr>
        <p:spPr>
          <a:xfrm>
            <a:off x="-1" y="21625"/>
            <a:ext cx="11289531" cy="12394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A82A24"/>
              </a:gs>
            </a:gsLst>
            <a:lin ang="5400000"/>
          </a:gradFill>
        </p:spPr>
        <p:txBody>
          <a:bodyPr/>
          <a:lstStyle>
            <a:lvl1pPr>
              <a:defRPr>
                <a:latin typeface="Annai MN Regular"/>
                <a:ea typeface="Annai MN Regular"/>
                <a:cs typeface="Annai MN Regular"/>
                <a:sym typeface="Annai MN Regular"/>
              </a:defRPr>
            </a:lvl1pPr>
          </a:lstStyle>
          <a:p>
            <a:pPr/>
            <a:r>
              <a:t>Question</a:t>
            </a:r>
          </a:p>
        </p:txBody>
      </p:sp>
      <p:sp>
        <p:nvSpPr>
          <p:cNvPr id="347" name="Assuming you are a data scientist who is responsible for airport flights analytics.…"/>
          <p:cNvSpPr txBox="1"/>
          <p:nvPr/>
        </p:nvSpPr>
        <p:spPr>
          <a:xfrm>
            <a:off x="531735" y="4267200"/>
            <a:ext cx="22128204" cy="518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Assuming you are a data scientist who is responsible for airport flights analytics.</a:t>
            </a:r>
          </a:p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The airport authority told you that they suspect</a:t>
            </a:r>
            <a:r>
              <a:rPr>
                <a:solidFill>
                  <a:srgbClr val="FF2600"/>
                </a:solidFill>
              </a:rPr>
              <a:t> a terrorist</a:t>
            </a:r>
            <a:r>
              <a:t> will be on a flight </a:t>
            </a:r>
          </a:p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with 1000 other passengers. You asked to train a ML model to predict the terrorist.</a:t>
            </a:r>
          </a:p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  <a:p>
            <a:pPr defTabSz="584200">
              <a:defRPr sz="4300">
                <a:effectLst/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What classification metric you are going to consider 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To be continued…"/>
          <p:cNvSpPr txBox="1"/>
          <p:nvPr>
            <p:ph type="ctrTitle"/>
          </p:nvPr>
        </p:nvSpPr>
        <p:spPr>
          <a:xfrm>
            <a:off x="1891080" y="2730931"/>
            <a:ext cx="21437601" cy="4927601"/>
          </a:xfrm>
          <a:prstGeom prst="rect">
            <a:avLst/>
          </a:prstGeom>
        </p:spPr>
        <p:txBody>
          <a:bodyPr/>
          <a:lstStyle>
            <a:lvl1pPr>
              <a:defRPr sz="15700">
                <a:solidFill>
                  <a:srgbClr val="76D6FF"/>
                </a:solidFill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To be continued…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3.png"/></Relationships>

</file>

<file path=ppt/theme/theme1.xml><?xml version="1.0" encoding="utf-8"?>
<a:theme xmlns:a="http://schemas.openxmlformats.org/drawingml/2006/main" xmlns:r="http://schemas.openxmlformats.org/officeDocument/2006/relationships" name="Industrial">
  <a:themeElements>
    <a:clrScheme name="Industrial">
      <a:dk1>
        <a:srgbClr val="BC00FF"/>
      </a:dk1>
      <a:lt1>
        <a:srgbClr val="FFFFFF"/>
      </a:lt1>
      <a:dk2>
        <a:srgbClr val="53585F"/>
      </a:dk2>
      <a:lt2>
        <a:srgbClr val="DCDEE0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Industrial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Indust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Industrial">
  <a:themeElements>
    <a:clrScheme name="Industrial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Industrial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Indust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