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media1.mp4" ContentType="video/unknown"/>
  <Override PartName="/ppt/media/media2.mp4" ContentType="video/unknown"/>
  <Override PartName="/ppt/media/media3.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25400" cap="flat">
              <a:solidFill>
                <a:srgbClr val="000000">
                  <a:alpha val="0"/>
                </a:srgbClr>
              </a:solidFill>
              <a:prstDash val="solid"/>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0205">
              <a:alpha val="36000"/>
            </a:srgbClr>
          </a:solidFill>
        </a:fill>
      </a:tcStyle>
    </a:wholeTbl>
    <a:band2H>
      <a:tcTxStyle b="def" i="def"/>
      <a:tcStyle>
        <a:tcBdr/>
        <a:fill>
          <a:solidFill>
            <a:srgbClr val="676164">
              <a:alpha val="36000"/>
            </a:srgbClr>
          </a:solidFill>
        </a:fill>
      </a:tcStyle>
    </a:band2H>
    <a:firstCol>
      <a:tcTxStyle b="off" i="off">
        <a:fontRef idx="minor">
          <a:srgbClr val="FFFFFF"/>
        </a:fontRef>
        <a:srgbClr val="FFFFFF"/>
      </a:tcTxStyle>
      <a:tcStyle>
        <a:tcBdr>
          <a:left>
            <a:ln w="12700" cap="flat">
              <a:noFill/>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71EB">
              <a:alpha val="60000"/>
            </a:srgbClr>
          </a:solidFill>
        </a:fill>
      </a:tcStyle>
    </a:firstCol>
    <a:lastRow>
      <a:tcTxStyle b="off" i="off">
        <a:fontRef idx="minor">
          <a:srgbClr val="FFFFFF"/>
        </a:fontRef>
        <a:srgbClr val="FFFFFF"/>
      </a:tcTxStyle>
      <a:tcStyle>
        <a:tcBdr>
          <a:left>
            <a:ln w="25400" cap="flat">
              <a:solidFill>
                <a:srgbClr val="000000">
                  <a:alpha val="0"/>
                </a:srgbClr>
              </a:solidFill>
              <a:prstDash val="solid"/>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12700" cap="flat">
              <a:noFill/>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71EB">
              <a:alpha val="60000"/>
            </a:srgbClr>
          </a:solidFill>
        </a:fill>
      </a:tcStyle>
    </a:lastRow>
    <a:firstRow>
      <a:tcTxStyle b="off" i="off">
        <a:fontRef idx="minor">
          <a:srgbClr val="FFFFFF"/>
        </a:fontRef>
        <a:srgbClr val="FFFFFF"/>
      </a:tcTxStyle>
      <a:tcStyle>
        <a:tcBdr>
          <a:left>
            <a:ln w="25400" cap="flat">
              <a:solidFill>
                <a:srgbClr val="000000">
                  <a:alpha val="0"/>
                </a:srgbClr>
              </a:solidFill>
              <a:prstDash val="solid"/>
              <a:miter lim="400000"/>
            </a:ln>
          </a:left>
          <a:right>
            <a:ln w="25400" cap="flat">
              <a:solidFill>
                <a:srgbClr val="000000">
                  <a:alpha val="0"/>
                </a:srgbClr>
              </a:solidFill>
              <a:prstDash val="solid"/>
              <a:miter lim="400000"/>
            </a:ln>
          </a:right>
          <a:top>
            <a:ln w="12700" cap="flat">
              <a:noFill/>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71EB">
              <a:alpha val="60000"/>
            </a:srgbClr>
          </a:solidFill>
        </a:fill>
      </a:tcStyle>
    </a:firstRow>
  </a:tblStyle>
  <a:tblStyle styleId="{C7B018BB-80A7-4F77-B60F-C8B233D01FF8}" styleName="">
    <a:tblBg/>
    <a:wholeTbl>
      <a:tcTxStyle b="off" i="off">
        <a:fontRef idx="minor">
          <a:srgbClr val="FFFFFF"/>
        </a:fontRef>
        <a:srgbClr val="FFFFFF"/>
      </a:tcTxStyle>
      <a:tcStyle>
        <a:tcBdr>
          <a:left>
            <a:ln w="25400" cap="flat">
              <a:solidFill>
                <a:srgbClr val="000000">
                  <a:alpha val="0"/>
                </a:srgbClr>
              </a:solidFill>
              <a:prstDash val="solid"/>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676163">
              <a:alpha val="36000"/>
            </a:srgbClr>
          </a:solidFill>
        </a:fill>
      </a:tcStyle>
    </a:wholeTbl>
    <a:band2H>
      <a:tcTxStyle b="def" i="def"/>
      <a:tcStyle>
        <a:tcBdr/>
        <a:fill>
          <a:solidFill>
            <a:srgbClr val="676163">
              <a:alpha val="0"/>
            </a:srgbClr>
          </a:solidFill>
        </a:fill>
      </a:tcStyle>
    </a:band2H>
    <a:firstCol>
      <a:tcTxStyle b="off" i="off">
        <a:fontRef idx="minor">
          <a:srgbClr val="FFFFFF"/>
        </a:fontRef>
        <a:srgbClr val="FFFFFF"/>
      </a:tcTxStyle>
      <a:tcStyle>
        <a:tcBdr>
          <a:left>
            <a:ln w="12700" cap="flat">
              <a:noFill/>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0000">
              <a:alpha val="25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000000">
                  <a:alpha val="0"/>
                </a:srgbClr>
              </a:solidFill>
              <a:prstDash val="solid"/>
              <a:miter lim="400000"/>
            </a:ln>
          </a:insideH>
          <a:insideV>
            <a:ln w="12700" cap="flat">
              <a:noFill/>
              <a:miter lim="400000"/>
            </a:ln>
          </a:insideV>
        </a:tcBdr>
        <a:fill>
          <a:solidFill>
            <a:srgbClr val="0097EB">
              <a:alpha val="75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000000">
                  <a:alpha val="0"/>
                </a:srgbClr>
              </a:solidFill>
              <a:prstDash val="solid"/>
              <a:miter lim="400000"/>
            </a:ln>
          </a:insideH>
          <a:insideV>
            <a:ln w="12700" cap="flat">
              <a:noFill/>
              <a:miter lim="400000"/>
            </a:ln>
          </a:insideV>
        </a:tcBdr>
        <a:fill>
          <a:solidFill>
            <a:srgbClr val="0097EB">
              <a:alpha val="75000"/>
            </a:srgbClr>
          </a:solidFill>
        </a:fill>
      </a:tcStyle>
    </a:firstRow>
  </a:tblStyle>
  <a:tblStyle styleId="{EEE7283C-3CF3-47DC-8721-378D4A62B22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noFill/>
              <a:miter lim="400000"/>
            </a:ln>
          </a:insideV>
        </a:tcBdr>
        <a:fill>
          <a:noFill/>
        </a:fill>
      </a:tcStyle>
    </a:wholeTbl>
    <a:band2H>
      <a:tcTxStyle b="def" i="def"/>
      <a:tcStyle>
        <a:tcBdr/>
        <a:fill>
          <a:solidFill>
            <a:srgbClr val="94908F">
              <a:alpha val="64999"/>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676164">
              <a:alpha val="36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29292">
                  <a:alpha val="50000"/>
                </a:srgbClr>
              </a:solidFill>
              <a:prstDash val="solid"/>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solidFill>
            <a:srgbClr val="D71E00">
              <a:alpha val="8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929292">
                  <a:alpha val="50000"/>
                </a:srgbClr>
              </a:solidFill>
              <a:prstDash val="solid"/>
              <a:miter lim="400000"/>
            </a:ln>
          </a:bottom>
          <a:insideH>
            <a:ln w="12700" cap="flat">
              <a:solidFill>
                <a:srgbClr val="FFFFFF">
                  <a:alpha val="50000"/>
                </a:srgbClr>
              </a:solidFill>
              <a:prstDash val="solid"/>
              <a:miter lim="400000"/>
            </a:ln>
          </a:insideH>
          <a:insideV>
            <a:ln w="12700" cap="flat">
              <a:noFill/>
              <a:miter lim="400000"/>
            </a:ln>
          </a:insideV>
        </a:tcBdr>
        <a:fill>
          <a:solidFill>
            <a:srgbClr val="FF2800">
              <a:alpha val="80000"/>
            </a:srgbClr>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676164">
              <a:alpha val="36000"/>
            </a:srgbClr>
          </a:solidFill>
        </a:fill>
      </a:tcStyle>
    </a:wholeTbl>
    <a:band2H>
      <a:tcTxStyle b="def" i="def"/>
      <a:tcStyle>
        <a:tcBdr/>
        <a:fill>
          <a:solidFill>
            <a:srgbClr val="676163">
              <a:alpha val="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solidFill>
            <a:srgbClr val="FFB400">
              <a:alpha val="90000"/>
            </a:srgbClr>
          </a:solidFill>
        </a:fill>
      </a:tcStyle>
    </a:lastRow>
    <a:firstRow>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solidFill>
            <a:srgbClr val="FFB400">
              <a:alpha val="90000"/>
            </a:srgbClr>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alpha val="70000"/>
                </a:srgbClr>
              </a:solidFill>
              <a:prstDash val="solid"/>
              <a:miter lim="400000"/>
            </a:ln>
          </a:left>
          <a:right>
            <a:ln w="12700" cap="flat">
              <a:solidFill>
                <a:srgbClr val="FFFFFF">
                  <a:alpha val="70000"/>
                </a:srgbClr>
              </a:solidFill>
              <a:prstDash val="solid"/>
              <a:miter lim="400000"/>
            </a:ln>
          </a:right>
          <a:top>
            <a:ln w="12700" cap="flat">
              <a:solidFill>
                <a:srgbClr val="FFFFFF">
                  <a:alpha val="70000"/>
                </a:srgbClr>
              </a:solidFill>
              <a:prstDash val="solid"/>
              <a:miter lim="400000"/>
            </a:ln>
          </a:top>
          <a:bottom>
            <a:ln w="12700" cap="flat">
              <a:solidFill>
                <a:srgbClr val="FFFFFF">
                  <a:alpha val="70000"/>
                </a:srgbClr>
              </a:solidFill>
              <a:prstDash val="solid"/>
              <a:miter lim="400000"/>
            </a:ln>
          </a:bottom>
          <a:insideH>
            <a:ln w="12700" cap="flat">
              <a:solidFill>
                <a:srgbClr val="FFFFFF">
                  <a:alpha val="70000"/>
                </a:srgbClr>
              </a:solidFill>
              <a:prstDash val="solid"/>
              <a:miter lim="400000"/>
            </a:ln>
          </a:insideH>
          <a:insideV>
            <a:ln w="12700" cap="flat">
              <a:solidFill>
                <a:srgbClr val="FFFFFF">
                  <a:alpha val="70000"/>
                </a:srgbClr>
              </a:solidFill>
              <a:prstDash val="solid"/>
              <a:miter lim="400000"/>
            </a:ln>
          </a:insideV>
        </a:tcBdr>
        <a:fill>
          <a:noFill/>
        </a:fill>
      </a:tcStyle>
    </a:wholeTbl>
    <a:band2H>
      <a:tcTxStyle b="def" i="def"/>
      <a:tcStyle>
        <a:tcBdr/>
        <a:fill>
          <a:solidFill>
            <a:srgbClr val="676164">
              <a:alpha val="36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70000"/>
                </a:srgbClr>
              </a:solidFill>
              <a:prstDash val="solid"/>
              <a:miter lim="400000"/>
            </a:ln>
          </a:insideV>
        </a:tcBdr>
        <a:fill>
          <a:solidFill>
            <a:srgbClr val="676164">
              <a:alpha val="36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27D7D">
              <a:alpha val="64999"/>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27D7D">
              <a:alpha val="64999"/>
            </a:srgbClr>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b="def" i="def"/>
      <a:tcStyle>
        <a:tcBdr/>
        <a:fill>
          <a:solidFill>
            <a:srgbClr val="676164">
              <a:alpha val="36000"/>
            </a:srgbClr>
          </a:solidFill>
        </a:fill>
      </a:tcStyle>
    </a:band2H>
    <a:firstCol>
      <a:tcTxStyle b="off" i="off">
        <a:fontRef idx="minor">
          <a:srgbClr val="FFFFFF"/>
        </a:fontRef>
        <a:srgbClr val="FFFFFF"/>
      </a:tcTxStyle>
      <a:tcStyle>
        <a:tcBdr>
          <a:left>
            <a:ln w="12700" cap="flat">
              <a:noFill/>
              <a:miter lim="400000"/>
            </a:ln>
          </a:left>
          <a:right>
            <a:ln w="254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25400" cap="flat">
              <a:solidFill>
                <a:srgbClr val="FFFFFF">
                  <a:alpha val="50000"/>
                </a:srgbClr>
              </a:solidFill>
              <a:prstDash val="solid"/>
              <a:miter lim="400000"/>
            </a:ln>
          </a:insideV>
        </a:tcBdr>
        <a:fill>
          <a:no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alpha val="50000"/>
                </a:srgbClr>
              </a:solidFill>
              <a:prstDash val="solid"/>
              <a:miter lim="400000"/>
            </a:ln>
          </a:top>
          <a:bottom>
            <a:ln w="12700" cap="flat">
              <a:noFill/>
              <a:miter lim="400000"/>
            </a:ln>
          </a:bottom>
          <a:insideH>
            <a:ln w="25400" cap="flat">
              <a:solidFill>
                <a:srgbClr val="A0A4A8"/>
              </a:solidFill>
              <a:prstDash val="solid"/>
              <a:miter lim="400000"/>
            </a:ln>
          </a:insideH>
          <a:insideV>
            <a:ln w="12700" cap="flat">
              <a:solidFill>
                <a:srgbClr val="FFFFFF">
                  <a:alpha val="50000"/>
                </a:srgbClr>
              </a:solidFill>
              <a:prstDash val="solid"/>
              <a:miter lim="400000"/>
            </a:ln>
          </a:insideV>
        </a:tcBdr>
        <a:fill>
          <a:solidFill>
            <a:srgbClr val="676164">
              <a:alpha val="36000"/>
            </a:srgbClr>
          </a:solidFill>
        </a:fill>
      </a:tcStyle>
    </a:lastRow>
    <a:firstRow>
      <a:tcTxStyle b="off" i="off">
        <a:fontRef idx="minor">
          <a:srgbClr val="FFFFFF"/>
        </a:fontRef>
        <a:srgbClr val="FFFFFF"/>
      </a:tcTxStyle>
      <a:tcStyle>
        <a:tcBdr>
          <a:left>
            <a:ln w="25400" cap="flat">
              <a:solidFill>
                <a:srgbClr val="FFFFFF">
                  <a:alpha val="50000"/>
                </a:srgbClr>
              </a:solidFill>
              <a:prstDash val="solid"/>
              <a:miter lim="400000"/>
            </a:ln>
          </a:left>
          <a:right>
            <a:ln w="25400" cap="flat">
              <a:solidFill>
                <a:srgbClr val="FFFFFF">
                  <a:alpha val="50000"/>
                </a:srgbClr>
              </a:solidFill>
              <a:prstDash val="solid"/>
              <a:miter lim="400000"/>
            </a:ln>
          </a:right>
          <a:top>
            <a:ln w="12700" cap="flat">
              <a:noFill/>
              <a:miter lim="400000"/>
            </a:ln>
          </a:top>
          <a:bottom>
            <a:ln w="25400" cap="flat">
              <a:solidFill>
                <a:srgbClr val="FFFFFF">
                  <a:alpha val="50000"/>
                </a:srgbClr>
              </a:solidFill>
              <a:prstDash val="solid"/>
              <a:miter lim="400000"/>
            </a:ln>
          </a:bottom>
          <a:insideH>
            <a:ln w="25400" cap="flat">
              <a:solidFill>
                <a:srgbClr val="A0A4A8"/>
              </a:solidFill>
              <a:prstDash val="solid"/>
              <a:miter lim="400000"/>
            </a:ln>
          </a:insideH>
          <a:insideV>
            <a:ln w="25400" cap="flat">
              <a:solidFill>
                <a:srgbClr val="FFFFFF">
                  <a:alpha val="50000"/>
                </a:srgbClr>
              </a:solidFill>
              <a:prstDash val="solid"/>
              <a:miter lim="400000"/>
            </a:ln>
          </a:insideV>
        </a:tcBdr>
        <a:fill>
          <a:solidFill>
            <a:srgbClr val="676164">
              <a:alpha val="36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473200" y="1790700"/>
            <a:ext cx="21437600" cy="4927600"/>
          </a:xfrm>
          <a:prstGeom prst="rect">
            <a:avLst/>
          </a:prstGeom>
        </p:spPr>
        <p:txBody>
          <a:bodyPr anchor="b"/>
          <a:lstStyle/>
          <a:p>
            <a:pPr/>
            <a:r>
              <a:t>Title Text</a:t>
            </a:r>
          </a:p>
        </p:txBody>
      </p:sp>
      <p:sp>
        <p:nvSpPr>
          <p:cNvPr id="12" name="Body Level One…"/>
          <p:cNvSpPr txBox="1"/>
          <p:nvPr>
            <p:ph type="body" sz="quarter" idx="1"/>
          </p:nvPr>
        </p:nvSpPr>
        <p:spPr>
          <a:xfrm>
            <a:off x="1473200" y="6845300"/>
            <a:ext cx="21437600" cy="2209800"/>
          </a:xfrm>
          <a:prstGeom prst="rect">
            <a:avLst/>
          </a:prstGeom>
        </p:spPr>
        <p:txBody>
          <a:bodyPr anchor="t"/>
          <a:lstStyle>
            <a:lvl1pPr marL="0" indent="0">
              <a:spcBef>
                <a:spcPts val="0"/>
              </a:spcBef>
              <a:buSzTx/>
              <a:buNone/>
              <a:defRPr sz="5800">
                <a:solidFill>
                  <a:srgbClr val="73BFFF"/>
                </a:solidFill>
              </a:defRPr>
            </a:lvl1pPr>
            <a:lvl2pPr marL="0" indent="0">
              <a:spcBef>
                <a:spcPts val="0"/>
              </a:spcBef>
              <a:buSzTx/>
              <a:buNone/>
              <a:defRPr sz="5800">
                <a:solidFill>
                  <a:srgbClr val="73BFFF"/>
                </a:solidFill>
              </a:defRPr>
            </a:lvl2pPr>
            <a:lvl3pPr marL="0" indent="0">
              <a:spcBef>
                <a:spcPts val="0"/>
              </a:spcBef>
              <a:buSzTx/>
              <a:buNone/>
              <a:defRPr sz="5800">
                <a:solidFill>
                  <a:srgbClr val="73BFFF"/>
                </a:solidFill>
              </a:defRPr>
            </a:lvl3pPr>
            <a:lvl4pPr marL="0" indent="0">
              <a:spcBef>
                <a:spcPts val="0"/>
              </a:spcBef>
              <a:buSzTx/>
              <a:buNone/>
              <a:defRPr sz="5800">
                <a:solidFill>
                  <a:srgbClr val="73BFFF"/>
                </a:solidFill>
              </a:defRPr>
            </a:lvl4pPr>
            <a:lvl5pPr marL="0" indent="0">
              <a:spcBef>
                <a:spcPts val="0"/>
              </a:spcBef>
              <a:buSzTx/>
              <a:buNone/>
              <a:defRPr sz="5800">
                <a:solidFill>
                  <a:srgbClr val="73B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artial view of a metal gear"/>
          <p:cNvSpPr/>
          <p:nvPr>
            <p:ph type="pic" idx="21"/>
          </p:nvPr>
        </p:nvSpPr>
        <p:spPr>
          <a:xfrm>
            <a:off x="1473200" y="-2692400"/>
            <a:ext cx="21437602" cy="16070758"/>
          </a:xfrm>
          <a:prstGeom prst="rect">
            <a:avLst/>
          </a:prstGeom>
          <a:ln w="9525">
            <a:round/>
          </a:ln>
        </p:spPr>
        <p:txBody>
          <a:bodyPr lIns="91439" tIns="45719" rIns="91439" bIns="45719" anchor="t">
            <a:noAutofit/>
          </a:bodyPr>
          <a:lstStyle/>
          <a:p>
            <a:pPr/>
          </a:p>
        </p:txBody>
      </p:sp>
      <p:sp>
        <p:nvSpPr>
          <p:cNvPr id="21" name="Title Text"/>
          <p:cNvSpPr txBox="1"/>
          <p:nvPr>
            <p:ph type="title"/>
          </p:nvPr>
        </p:nvSpPr>
        <p:spPr>
          <a:xfrm>
            <a:off x="1473200" y="9575800"/>
            <a:ext cx="21437600" cy="1714500"/>
          </a:xfrm>
          <a:prstGeom prst="rect">
            <a:avLst/>
          </a:prstGeom>
        </p:spPr>
        <p:txBody>
          <a:bodyPr anchor="b"/>
          <a:lstStyle/>
          <a:p>
            <a:pPr/>
            <a:r>
              <a:t>Title Text</a:t>
            </a:r>
          </a:p>
        </p:txBody>
      </p:sp>
      <p:sp>
        <p:nvSpPr>
          <p:cNvPr id="22" name="Body Level One…"/>
          <p:cNvSpPr txBox="1"/>
          <p:nvPr>
            <p:ph type="body" sz="quarter" idx="1"/>
          </p:nvPr>
        </p:nvSpPr>
        <p:spPr>
          <a:xfrm>
            <a:off x="1473200" y="11290300"/>
            <a:ext cx="21437600" cy="2197100"/>
          </a:xfrm>
          <a:prstGeom prst="rect">
            <a:avLst/>
          </a:prstGeom>
        </p:spPr>
        <p:txBody>
          <a:bodyPr anchor="t"/>
          <a:lstStyle>
            <a:lvl1pPr marL="0" indent="0">
              <a:spcBef>
                <a:spcPts val="0"/>
              </a:spcBef>
              <a:buSzTx/>
              <a:buNone/>
              <a:defRPr sz="5800">
                <a:solidFill>
                  <a:srgbClr val="73BFFF"/>
                </a:solidFill>
              </a:defRPr>
            </a:lvl1pPr>
            <a:lvl2pPr marL="0" indent="0">
              <a:spcBef>
                <a:spcPts val="0"/>
              </a:spcBef>
              <a:buSzTx/>
              <a:buNone/>
              <a:defRPr sz="5800">
                <a:solidFill>
                  <a:srgbClr val="73BFFF"/>
                </a:solidFill>
              </a:defRPr>
            </a:lvl2pPr>
            <a:lvl3pPr marL="0" indent="0">
              <a:spcBef>
                <a:spcPts val="0"/>
              </a:spcBef>
              <a:buSzTx/>
              <a:buNone/>
              <a:defRPr sz="5800">
                <a:solidFill>
                  <a:srgbClr val="73BFFF"/>
                </a:solidFill>
              </a:defRPr>
            </a:lvl3pPr>
            <a:lvl4pPr marL="0" indent="0">
              <a:spcBef>
                <a:spcPts val="0"/>
              </a:spcBef>
              <a:buSzTx/>
              <a:buNone/>
              <a:defRPr sz="5800">
                <a:solidFill>
                  <a:srgbClr val="73BFFF"/>
                </a:solidFill>
              </a:defRPr>
            </a:lvl4pPr>
            <a:lvl5pPr marL="0" indent="0">
              <a:spcBef>
                <a:spcPts val="0"/>
              </a:spcBef>
              <a:buSzTx/>
              <a:buNone/>
              <a:defRPr sz="5800">
                <a:solidFill>
                  <a:srgbClr val="73B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473200" y="5143500"/>
            <a:ext cx="21437600" cy="3429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Close-up photo of bicycle gears"/>
          <p:cNvSpPr/>
          <p:nvPr>
            <p:ph type="pic" idx="21"/>
          </p:nvPr>
        </p:nvSpPr>
        <p:spPr>
          <a:xfrm>
            <a:off x="12925240" y="918941"/>
            <a:ext cx="11599695" cy="15473898"/>
          </a:xfrm>
          <a:prstGeom prst="rect">
            <a:avLst/>
          </a:prstGeom>
          <a:ln w="9525">
            <a:round/>
          </a:ln>
        </p:spPr>
        <p:txBody>
          <a:bodyPr lIns="91439" tIns="45719" rIns="91439" bIns="45719" anchor="t">
            <a:noAutofit/>
          </a:bodyPr>
          <a:lstStyle/>
          <a:p>
            <a:pPr/>
          </a:p>
        </p:txBody>
      </p:sp>
      <p:sp>
        <p:nvSpPr>
          <p:cNvPr id="39" name="Title Text"/>
          <p:cNvSpPr txBox="1"/>
          <p:nvPr>
            <p:ph type="title"/>
          </p:nvPr>
        </p:nvSpPr>
        <p:spPr>
          <a:xfrm>
            <a:off x="1473200" y="1803400"/>
            <a:ext cx="9639300" cy="4927600"/>
          </a:xfrm>
          <a:prstGeom prst="rect">
            <a:avLst/>
          </a:prstGeom>
        </p:spPr>
        <p:txBody>
          <a:bodyPr anchor="b"/>
          <a:lstStyle/>
          <a:p>
            <a:pPr/>
            <a:r>
              <a:t>Title Text</a:t>
            </a:r>
          </a:p>
        </p:txBody>
      </p:sp>
      <p:sp>
        <p:nvSpPr>
          <p:cNvPr id="40" name="Body Level One…"/>
          <p:cNvSpPr txBox="1"/>
          <p:nvPr>
            <p:ph type="body" sz="quarter" idx="1"/>
          </p:nvPr>
        </p:nvSpPr>
        <p:spPr>
          <a:xfrm>
            <a:off x="1473200" y="6718300"/>
            <a:ext cx="9639300" cy="5092700"/>
          </a:xfrm>
          <a:prstGeom prst="rect">
            <a:avLst/>
          </a:prstGeom>
        </p:spPr>
        <p:txBody>
          <a:bodyPr anchor="t"/>
          <a:lstStyle>
            <a:lvl1pPr marL="0" indent="0">
              <a:spcBef>
                <a:spcPts val="0"/>
              </a:spcBef>
              <a:buSzTx/>
              <a:buNone/>
              <a:defRPr sz="5800">
                <a:solidFill>
                  <a:srgbClr val="73BFFF"/>
                </a:solidFill>
              </a:defRPr>
            </a:lvl1pPr>
            <a:lvl2pPr marL="0" indent="0">
              <a:spcBef>
                <a:spcPts val="0"/>
              </a:spcBef>
              <a:buSzTx/>
              <a:buNone/>
              <a:defRPr sz="5800">
                <a:solidFill>
                  <a:srgbClr val="73BFFF"/>
                </a:solidFill>
              </a:defRPr>
            </a:lvl2pPr>
            <a:lvl3pPr marL="0" indent="0">
              <a:spcBef>
                <a:spcPts val="0"/>
              </a:spcBef>
              <a:buSzTx/>
              <a:buNone/>
              <a:defRPr sz="5800">
                <a:solidFill>
                  <a:srgbClr val="73BFFF"/>
                </a:solidFill>
              </a:defRPr>
            </a:lvl3pPr>
            <a:lvl4pPr marL="0" indent="0">
              <a:spcBef>
                <a:spcPts val="0"/>
              </a:spcBef>
              <a:buSzTx/>
              <a:buNone/>
              <a:defRPr sz="5800">
                <a:solidFill>
                  <a:srgbClr val="73BFFF"/>
                </a:solidFill>
              </a:defRPr>
            </a:lvl4pPr>
            <a:lvl5pPr marL="0" indent="0">
              <a:spcBef>
                <a:spcPts val="0"/>
              </a:spcBef>
              <a:buSzTx/>
              <a:buNone/>
              <a:defRPr sz="5800">
                <a:solidFill>
                  <a:srgbClr val="73BFFF"/>
                </a:solidFill>
              </a:defRPr>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xfrm>
            <a:off x="1473200" y="3898900"/>
            <a:ext cx="21437600" cy="8039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Close-up photo of bicycle gears"/>
          <p:cNvSpPr/>
          <p:nvPr>
            <p:ph type="pic" sz="half" idx="21"/>
          </p:nvPr>
        </p:nvSpPr>
        <p:spPr>
          <a:xfrm>
            <a:off x="13169900" y="2376299"/>
            <a:ext cx="9522179" cy="12702588"/>
          </a:xfrm>
          <a:prstGeom prst="rect">
            <a:avLst/>
          </a:prstGeom>
          <a:ln w="9525">
            <a:round/>
          </a:ln>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473200" y="3898900"/>
            <a:ext cx="10007600" cy="8039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Close-up photo of the lower portion of a bicycle wheel"/>
          <p:cNvSpPr/>
          <p:nvPr>
            <p:ph type="pic" sz="quarter" idx="21"/>
          </p:nvPr>
        </p:nvSpPr>
        <p:spPr>
          <a:xfrm>
            <a:off x="15225183" y="6694487"/>
            <a:ext cx="8551334" cy="6413501"/>
          </a:xfrm>
          <a:prstGeom prst="rect">
            <a:avLst/>
          </a:prstGeom>
          <a:ln w="9525">
            <a:round/>
          </a:ln>
        </p:spPr>
        <p:txBody>
          <a:bodyPr lIns="91439" tIns="45719" rIns="91439" bIns="45719" anchor="t">
            <a:noAutofit/>
          </a:bodyPr>
          <a:lstStyle/>
          <a:p>
            <a:pPr/>
          </a:p>
        </p:txBody>
      </p:sp>
      <p:sp>
        <p:nvSpPr>
          <p:cNvPr id="84" name="Close-up photo of a bicycle chain on a gear"/>
          <p:cNvSpPr/>
          <p:nvPr>
            <p:ph type="pic" sz="quarter" idx="22"/>
          </p:nvPr>
        </p:nvSpPr>
        <p:spPr>
          <a:xfrm>
            <a:off x="15773400" y="914400"/>
            <a:ext cx="7476848" cy="5605040"/>
          </a:xfrm>
          <a:prstGeom prst="rect">
            <a:avLst/>
          </a:prstGeom>
          <a:ln w="9525">
            <a:round/>
          </a:ln>
        </p:spPr>
        <p:txBody>
          <a:bodyPr lIns="91439" tIns="45719" rIns="91439" bIns="45719" anchor="t">
            <a:noAutofit/>
          </a:bodyPr>
          <a:lstStyle/>
          <a:p>
            <a:pPr/>
          </a:p>
        </p:txBody>
      </p:sp>
      <p:sp>
        <p:nvSpPr>
          <p:cNvPr id="85" name="Close-up photo of bicycle gears"/>
          <p:cNvSpPr/>
          <p:nvPr>
            <p:ph type="pic" idx="23"/>
          </p:nvPr>
        </p:nvSpPr>
        <p:spPr>
          <a:xfrm>
            <a:off x="1077599" y="355600"/>
            <a:ext cx="14423165" cy="19240500"/>
          </a:xfrm>
          <a:prstGeom prst="rect">
            <a:avLst/>
          </a:prstGeom>
          <a:ln w="9525">
            <a:round/>
          </a:ln>
        </p:spPr>
        <p:txBody>
          <a:bodyPr lIns="91439" tIns="45719" rIns="91439" bIns="45719" anchor="t">
            <a:noAutofit/>
          </a:bodyPr>
          <a:lstStyle/>
          <a:p>
            <a:pPr/>
          </a:p>
        </p:txBody>
      </p:sp>
      <p:sp>
        <p:nvSpPr>
          <p:cNvPr id="86" name="Slide Number"/>
          <p:cNvSpPr txBox="1"/>
          <p:nvPr>
            <p:ph type="sldNum" sz="quarter" idx="2"/>
          </p:nvPr>
        </p:nvSpPr>
        <p:spPr>
          <a:xfrm>
            <a:off x="23724221" y="13122415"/>
            <a:ext cx="368504" cy="387070"/>
          </a:xfrm>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21"/>
          </p:nvPr>
        </p:nvSpPr>
        <p:spPr>
          <a:xfrm>
            <a:off x="2387600" y="8966200"/>
            <a:ext cx="19621500" cy="585521"/>
          </a:xfrm>
          <a:prstGeom prst="rect">
            <a:avLst/>
          </a:prstGeom>
        </p:spPr>
        <p:txBody>
          <a:bodyPr anchor="t">
            <a:spAutoFit/>
          </a:bodyPr>
          <a:lstStyle>
            <a:lvl1pPr marL="0" indent="0" algn="ctr">
              <a:spcBef>
                <a:spcPts val="0"/>
              </a:spcBef>
              <a:buSzTx/>
              <a:buNone/>
              <a:defRPr i="1" sz="3200">
                <a:solidFill>
                  <a:srgbClr val="73BFFF"/>
                </a:solidFill>
                <a:effectLst>
                  <a:outerShdw sx="100000" sy="100000" kx="0" ky="0" algn="b" rotWithShape="0" blurRad="38100" dist="36285" dir="2700000">
                    <a:srgbClr val="000000">
                      <a:alpha val="48000"/>
                    </a:srgbClr>
                  </a:outerShdw>
                </a:effectLst>
                <a:latin typeface="Helvetica Neue"/>
                <a:ea typeface="Helvetica Neue"/>
                <a:cs typeface="Helvetica Neue"/>
                <a:sym typeface="Helvetica Neue"/>
              </a:defRPr>
            </a:lvl1pPr>
          </a:lstStyle>
          <a:p>
            <a:pPr/>
            <a:r>
              <a:t>–Johnny Appleseed</a:t>
            </a:r>
          </a:p>
        </p:txBody>
      </p:sp>
      <p:sp>
        <p:nvSpPr>
          <p:cNvPr id="94" name="“Type a quote here.”"/>
          <p:cNvSpPr txBox="1"/>
          <p:nvPr>
            <p:ph type="body" sz="quarter" idx="22"/>
          </p:nvPr>
        </p:nvSpPr>
        <p:spPr>
          <a:xfrm>
            <a:off x="2387600" y="6059289"/>
            <a:ext cx="19621500" cy="850901"/>
          </a:xfrm>
          <a:prstGeom prst="rect">
            <a:avLst/>
          </a:prstGeom>
        </p:spPr>
        <p:txBody>
          <a:bodyPr>
            <a:spAutoFit/>
          </a:bodyPr>
          <a:lstStyle>
            <a:lvl1pPr marL="0" indent="0" algn="ctr">
              <a:spcBef>
                <a:spcPts val="0"/>
              </a:spcBef>
              <a:buSzTx/>
              <a:buNone/>
              <a:defRPr>
                <a:effectLst>
                  <a:outerShdw sx="100000" sy="100000" kx="0" ky="0" algn="b" rotWithShape="0" blurRad="38100" dist="54428" dir="2700000">
                    <a:srgbClr val="000000">
                      <a:alpha val="48000"/>
                    </a:srgbClr>
                  </a:outerShdw>
                </a:effectLst>
              </a:defRPr>
            </a:lvl1pPr>
          </a:lstStyle>
          <a:p>
            <a:pPr/>
            <a:r>
              <a:t>“Type a quote here.” </a:t>
            </a:r>
          </a:p>
        </p:txBody>
      </p:sp>
      <p:sp>
        <p:nvSpPr>
          <p:cNvPr id="9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Close-up photo of a bicycle chain on a gear"/>
          <p:cNvSpPr/>
          <p:nvPr>
            <p:ph type="pic" idx="21"/>
          </p:nvPr>
        </p:nvSpPr>
        <p:spPr>
          <a:xfrm>
            <a:off x="-12700" y="-3924300"/>
            <a:ext cx="24384000" cy="18279533"/>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txBox="1"/>
          <p:nvPr>
            <p:ph type="body" idx="1"/>
          </p:nvPr>
        </p:nvSpPr>
        <p:spPr>
          <a:xfrm>
            <a:off x="1473200" y="1930400"/>
            <a:ext cx="21437600" cy="9855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Title Text"/>
          <p:cNvSpPr txBox="1"/>
          <p:nvPr>
            <p:ph type="title"/>
          </p:nvPr>
        </p:nvSpPr>
        <p:spPr>
          <a:xfrm>
            <a:off x="1473200" y="355600"/>
            <a:ext cx="214376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txBox="1"/>
          <p:nvPr>
            <p:ph type="sldNum" sz="quarter" idx="2"/>
          </p:nvPr>
        </p:nvSpPr>
        <p:spPr>
          <a:xfrm>
            <a:off x="23721936" y="13122415"/>
            <a:ext cx="368504" cy="387070"/>
          </a:xfrm>
          <a:prstGeom prst="rect">
            <a:avLst/>
          </a:prstGeom>
          <a:ln w="12700">
            <a:miter lim="400000"/>
          </a:ln>
        </p:spPr>
        <p:txBody>
          <a:bodyPr wrap="none" lIns="50800" tIns="50800" rIns="50800" bIns="50800" anchor="ctr">
            <a:spAutoFit/>
          </a:bodyPr>
          <a:lstStyle>
            <a:lvl1pPr algn="r">
              <a:defRPr b="1" sz="1800">
                <a:solidFill>
                  <a:srgbClr val="FFFFFF">
                    <a:alpha val="70000"/>
                  </a:srgbClr>
                </a:solidFill>
                <a:latin typeface="Helvetica Neue"/>
                <a:ea typeface="Helvetica Neue"/>
                <a:cs typeface="Helvetica Neue"/>
                <a:sym typeface="Helvetica Neue"/>
              </a:defRPr>
            </a:lvl1pPr>
          </a:lstStyle>
          <a:p>
            <a:pPr>
              <a:defRPr>
                <a:effectLst/>
              </a:defRPr>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1pPr>
      <a:lvl2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2pPr>
      <a:lvl3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3pPr>
      <a:lvl4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4pPr>
      <a:lvl5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5pPr>
      <a:lvl6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6pPr>
      <a:lvl7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7pPr>
      <a:lvl8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8pPr>
      <a:lvl9pPr marL="0" marR="0" indent="0" algn="l" defTabSz="825500" rtl="0" latinLnBrk="0">
        <a:lnSpc>
          <a:spcPct val="100000"/>
        </a:lnSpc>
        <a:spcBef>
          <a:spcPts val="0"/>
        </a:spcBef>
        <a:spcAft>
          <a:spcPts val="0"/>
        </a:spcAft>
        <a:buClrTx/>
        <a:buSzTx/>
        <a:buFontTx/>
        <a:buNone/>
        <a:tabLst/>
        <a:defRPr b="0" baseline="0" cap="none" i="0" spc="0" strike="noStrike" sz="10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9pPr>
    </p:titleStyle>
    <p:bodyStyle>
      <a:lvl1pPr marL="635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1pPr>
      <a:lvl2pPr marL="1270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2pPr>
      <a:lvl3pPr marL="1905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3pPr>
      <a:lvl4pPr marL="2540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4pPr>
      <a:lvl5pPr marL="3175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5pPr>
      <a:lvl6pPr marL="3810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6pPr>
      <a:lvl7pPr marL="4445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7pPr>
      <a:lvl8pPr marL="5080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8pPr>
      <a:lvl9pPr marL="5715000" marR="0" indent="-635000" algn="l" defTabSz="825500" rtl="0" latinLnBrk="0">
        <a:lnSpc>
          <a:spcPct val="100000"/>
        </a:lnSpc>
        <a:spcBef>
          <a:spcPts val="5100"/>
        </a:spcBef>
        <a:spcAft>
          <a:spcPts val="0"/>
        </a:spcAft>
        <a:buClrTx/>
        <a:buSzPct val="30000"/>
        <a:buFontTx/>
        <a:buBlip>
          <a:blip r:embed="rId3"/>
        </a:buBlip>
        <a:tabLst/>
        <a:defRPr b="0" baseline="0" cap="none" i="0" spc="0" strike="noStrike" sz="5000" u="none">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1"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hyperlink" Target="https://www.researchgate.net/figure/Relationship-between-artificial-intelligence-machine-learn"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Relationship Id="rId3" Type="http://schemas.openxmlformats.org/officeDocument/2006/relationships/image" Target="../media/image3.tif"/><Relationship Id="rId4" Type="http://schemas.openxmlformats.org/officeDocument/2006/relationships/image" Target="../media/image4.tif"/><Relationship Id="rId5" Type="http://schemas.openxmlformats.org/officeDocument/2006/relationships/image" Target="../media/image5.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hyperlink" Target="https://arxiv.org/abs/2103.04759" TargetMode="External"/><Relationship Id="rId7" Type="http://schemas.openxmlformats.org/officeDocument/2006/relationships/image" Target="../media/image9.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 Id="rId3" Type="http://schemas.openxmlformats.org/officeDocument/2006/relationships/image" Target="../media/image1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3.png"/><Relationship Id="rId6" Type="http://schemas.openxmlformats.org/officeDocument/2006/relationships/image" Target="../media/image38.png"/><Relationship Id="rId7" Type="http://schemas.openxmlformats.org/officeDocument/2006/relationships/image" Target="../media/image35.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4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 Id="rId3" Type="http://schemas.openxmlformats.org/officeDocument/2006/relationships/image" Target="../media/image6.tif"/><Relationship Id="rId4" Type="http://schemas.openxmlformats.org/officeDocument/2006/relationships/image" Target="../media/image43.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4.png"/><Relationship Id="rId3" Type="http://schemas.openxmlformats.org/officeDocument/2006/relationships/image" Target="../media/image4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tif"/><Relationship Id="rId3" Type="http://schemas.openxmlformats.org/officeDocument/2006/relationships/image" Target="../media/image8.tif"/><Relationship Id="rId4" Type="http://schemas.openxmlformats.org/officeDocument/2006/relationships/image" Target="../media/image9.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png"/><Relationship Id="rId3" Type="http://schemas.openxmlformats.org/officeDocument/2006/relationships/image" Target="../media/image10.tif"/></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11.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png"/><Relationship Id="rId3" Type="http://schemas.openxmlformats.org/officeDocument/2006/relationships/image" Target="../media/image3.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tif"/><Relationship Id="rId3" Type="http://schemas.openxmlformats.org/officeDocument/2006/relationships/image" Target="../media/image48.png"/><Relationship Id="rId4" Type="http://schemas.openxmlformats.org/officeDocument/2006/relationships/image" Target="../media/image10.tif"/></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9.png"/><Relationship Id="rId3" Type="http://schemas.openxmlformats.org/officeDocument/2006/relationships/image" Target="../media/image50.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51.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3.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4.png"/><Relationship Id="rId3" Type="http://schemas.openxmlformats.org/officeDocument/2006/relationships/image" Target="../media/image13.tif"/></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7.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tif"/><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15.tif"/></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tif"/><Relationship Id="rId3" Type="http://schemas.openxmlformats.org/officeDocument/2006/relationships/image" Target="../media/image17.tif"/></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60.png"/><Relationship Id="rId5" Type="http://schemas.openxmlformats.org/officeDocument/2006/relationships/video" Target="../media/media3.mp4"/><Relationship Id="rId6" Type="http://schemas.microsoft.com/office/2007/relationships/media" Target="../media/media3.mp4"/><Relationship Id="rId7" Type="http://schemas.openxmlformats.org/officeDocument/2006/relationships/image" Target="../media/image61.png"/><Relationship Id="rId8" Type="http://schemas.openxmlformats.org/officeDocument/2006/relationships/image" Target="../media/image18.tif"/></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3.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tif"/></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tif"/><Relationship Id="rId3" Type="http://schemas.openxmlformats.org/officeDocument/2006/relationships/image" Target="../media/image21.tif"/><Relationship Id="rId4" Type="http://schemas.openxmlformats.org/officeDocument/2006/relationships/image" Target="../media/image22.tif"/><Relationship Id="rId5" Type="http://schemas.openxmlformats.org/officeDocument/2006/relationships/image" Target="../media/image64.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5.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5.png"/><Relationship Id="rId3" Type="http://schemas.openxmlformats.org/officeDocument/2006/relationships/image" Target="../media/image66.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Machine Learning crash course"/>
          <p:cNvSpPr txBox="1"/>
          <p:nvPr>
            <p:ph type="ctrTitle"/>
          </p:nvPr>
        </p:nvSpPr>
        <p:spPr>
          <a:xfrm>
            <a:off x="4387905" y="-1929697"/>
            <a:ext cx="21437601" cy="4927601"/>
          </a:xfrm>
          <a:prstGeom prst="rect">
            <a:avLst/>
          </a:prstGeom>
        </p:spPr>
        <p:txBody>
          <a:bodyPr/>
          <a:lstStyle>
            <a:lvl1pPr>
              <a:defRPr sz="10900">
                <a:latin typeface="蘋果儷中黑"/>
                <a:ea typeface="蘋果儷中黑"/>
                <a:cs typeface="蘋果儷中黑"/>
                <a:sym typeface="蘋果儷中黑"/>
              </a:defRPr>
            </a:lvl1pPr>
          </a:lstStyle>
          <a:p>
            <a:pPr/>
            <a:r>
              <a:t>Machine Learning crash course </a:t>
            </a:r>
          </a:p>
        </p:txBody>
      </p:sp>
      <p:sp>
        <p:nvSpPr>
          <p:cNvPr id="120" name="(Part-2)"/>
          <p:cNvSpPr txBox="1"/>
          <p:nvPr/>
        </p:nvSpPr>
        <p:spPr>
          <a:xfrm>
            <a:off x="10369757" y="4190542"/>
            <a:ext cx="2927097" cy="1752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600">
                <a:solidFill>
                  <a:srgbClr val="00FA92"/>
                </a:solidFill>
                <a:latin typeface="American Typewriter"/>
                <a:ea typeface="American Typewriter"/>
                <a:cs typeface="American Typewriter"/>
                <a:sym typeface="American Typewriter"/>
              </a:defRPr>
            </a:lvl1pPr>
          </a:lstStyle>
          <a:p>
            <a:pPr/>
            <a:r>
              <a:t>(Part-2)</a:t>
            </a:r>
          </a:p>
        </p:txBody>
      </p:sp>
      <p:sp>
        <p:nvSpPr>
          <p:cNvPr id="121" name="Introduction to machine learning,…"/>
          <p:cNvSpPr txBox="1"/>
          <p:nvPr/>
        </p:nvSpPr>
        <p:spPr>
          <a:xfrm>
            <a:off x="3446047" y="8106040"/>
            <a:ext cx="17491907" cy="2794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7000">
                <a:solidFill>
                  <a:srgbClr val="73FDFF"/>
                </a:solidFill>
                <a:latin typeface="Annai MN Regular"/>
                <a:ea typeface="Annai MN Regular"/>
                <a:cs typeface="Annai MN Regular"/>
                <a:sym typeface="Annai MN Regular"/>
              </a:defRPr>
            </a:pPr>
            <a:r>
              <a:t>Introduction to machine learning, </a:t>
            </a:r>
          </a:p>
          <a:p>
            <a:pPr>
              <a:defRPr sz="7000">
                <a:solidFill>
                  <a:srgbClr val="73FDFF"/>
                </a:solidFill>
                <a:latin typeface="Annai MN Regular"/>
                <a:ea typeface="Annai MN Regular"/>
                <a:cs typeface="Annai MN Regular"/>
                <a:sym typeface="Annai MN Regular"/>
              </a:defRPr>
            </a:pPr>
            <a:r>
              <a:t>linear and non-linear regression models </a:t>
            </a:r>
          </a:p>
        </p:txBody>
      </p:sp>
      <p:sp>
        <p:nvSpPr>
          <p:cNvPr id="122" name="Ahmed Hammad"/>
          <p:cNvSpPr txBox="1"/>
          <p:nvPr/>
        </p:nvSpPr>
        <p:spPr>
          <a:xfrm>
            <a:off x="8655663" y="5952187"/>
            <a:ext cx="6355285" cy="990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6100">
                <a:solidFill>
                  <a:srgbClr val="73BFFF"/>
                </a:solidFill>
                <a:latin typeface="American Typewriter"/>
                <a:ea typeface="American Typewriter"/>
                <a:cs typeface="American Typewriter"/>
                <a:sym typeface="American Typewriter"/>
              </a:defRPr>
            </a:lvl1pPr>
          </a:lstStyle>
          <a:p>
            <a:pPr/>
            <a:r>
              <a:t>Ahmed Hammad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Introduction to ML"/>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Introduction to ML </a:t>
            </a:r>
          </a:p>
        </p:txBody>
      </p:sp>
      <p:pic>
        <p:nvPicPr>
          <p:cNvPr id="125" name="Image" descr="Image"/>
          <p:cNvPicPr>
            <a:picLocks noChangeAspect="1"/>
          </p:cNvPicPr>
          <p:nvPr/>
        </p:nvPicPr>
        <p:blipFill>
          <a:blip r:embed="rId2">
            <a:extLst/>
          </a:blip>
          <a:stretch>
            <a:fillRect/>
          </a:stretch>
        </p:blipFill>
        <p:spPr>
          <a:xfrm>
            <a:off x="12435886" y="2032472"/>
            <a:ext cx="11962114" cy="11835456"/>
          </a:xfrm>
          <a:prstGeom prst="rect">
            <a:avLst/>
          </a:prstGeom>
          <a:ln w="12700">
            <a:miter lim="400000"/>
          </a:ln>
        </p:spPr>
      </p:pic>
      <p:sp>
        <p:nvSpPr>
          <p:cNvPr id="126" name="https://www.researchgate.net/figure/Relationship-between-artificial-intelligence-machine-learn…"/>
          <p:cNvSpPr txBox="1"/>
          <p:nvPr/>
        </p:nvSpPr>
        <p:spPr>
          <a:xfrm>
            <a:off x="13095435" y="1224404"/>
            <a:ext cx="6248096" cy="47818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1200"/>
            </a:pPr>
            <a:r>
              <a:rPr u="sng">
                <a:hlinkClick r:id="rId3" invalidUrl="" action="" tgtFrame="" tooltip="" history="1" highlightClick="0" endSnd="0"/>
              </a:rPr>
              <a:t>https://www.researchgate.net/figure/Relationship-between-artificial-intelligence-machine-learn</a:t>
            </a:r>
          </a:p>
          <a:p>
            <a:pPr>
              <a:defRPr sz="1200"/>
            </a:pPr>
            <a:r>
              <a:t>ing-neural-network-and-deep_fig3_354124420</a:t>
            </a:r>
          </a:p>
        </p:txBody>
      </p:sp>
      <p:sp>
        <p:nvSpPr>
          <p:cNvPr id="127" name="Taken from"/>
          <p:cNvSpPr txBox="1"/>
          <p:nvPr/>
        </p:nvSpPr>
        <p:spPr>
          <a:xfrm>
            <a:off x="13385657" y="341497"/>
            <a:ext cx="2261605" cy="7055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ts val="5700"/>
              </a:lnSpc>
              <a:spcBef>
                <a:spcPts val="1200"/>
              </a:spcBef>
              <a:defRPr sz="3366">
                <a:latin typeface="Chalkboard SE Regular"/>
                <a:ea typeface="Chalkboard SE Regular"/>
                <a:cs typeface="Chalkboard SE Regular"/>
                <a:sym typeface="Chalkboard SE Regular"/>
              </a:defRPr>
            </a:lvl1pPr>
          </a:lstStyle>
          <a:p>
            <a:pPr>
              <a:defRPr>
                <a:solidFill>
                  <a:srgbClr val="000000"/>
                </a:solidFill>
                <a:effectLst/>
              </a:defRPr>
            </a:pPr>
            <a:r>
              <a:rPr>
                <a:solidFill>
                  <a:srgbClr val="FFFFFF"/>
                </a:solidFill>
              </a:rPr>
              <a:t>Taken from</a:t>
            </a:r>
          </a:p>
        </p:txBody>
      </p:sp>
      <p:sp>
        <p:nvSpPr>
          <p:cNvPr id="128" name="Artificial intelligence"/>
          <p:cNvSpPr txBox="1"/>
          <p:nvPr/>
        </p:nvSpPr>
        <p:spPr>
          <a:xfrm>
            <a:off x="118438" y="2455827"/>
            <a:ext cx="6502439" cy="106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a:solidFill>
                  <a:srgbClr val="73FDFF"/>
                </a:solidFill>
                <a:latin typeface="Annai MN Regular"/>
                <a:ea typeface="Annai MN Regular"/>
                <a:cs typeface="Annai MN Regular"/>
                <a:sym typeface="Annai MN Regular"/>
              </a:defRPr>
            </a:lvl1pPr>
          </a:lstStyle>
          <a:p>
            <a:pPr/>
            <a:r>
              <a:t>Artificial intelligence</a:t>
            </a:r>
          </a:p>
        </p:txBody>
      </p:sp>
      <p:sp>
        <p:nvSpPr>
          <p:cNvPr id="129" name="A program that can sense, act and adopt with the user"/>
          <p:cNvSpPr txBox="1"/>
          <p:nvPr/>
        </p:nvSpPr>
        <p:spPr>
          <a:xfrm>
            <a:off x="476790" y="3761261"/>
            <a:ext cx="11513651" cy="73059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ts val="5900"/>
              </a:lnSpc>
              <a:spcBef>
                <a:spcPts val="1200"/>
              </a:spcBef>
              <a:defRPr sz="3566">
                <a:latin typeface="Chalkboard SE Regular"/>
                <a:ea typeface="Chalkboard SE Regular"/>
                <a:cs typeface="Chalkboard SE Regular"/>
                <a:sym typeface="Chalkboard SE Regular"/>
              </a:defRPr>
            </a:lvl1pPr>
          </a:lstStyle>
          <a:p>
            <a:pPr>
              <a:defRPr>
                <a:solidFill>
                  <a:srgbClr val="000000"/>
                </a:solidFill>
                <a:effectLst/>
              </a:defRPr>
            </a:pPr>
            <a:r>
              <a:rPr>
                <a:solidFill>
                  <a:srgbClr val="FFFFFF"/>
                </a:solidFill>
              </a:rPr>
              <a:t>A program that can sense, act and adopt with the user</a:t>
            </a:r>
          </a:p>
        </p:txBody>
      </p:sp>
      <p:sp>
        <p:nvSpPr>
          <p:cNvPr id="130" name="Machine learning"/>
          <p:cNvSpPr txBox="1"/>
          <p:nvPr/>
        </p:nvSpPr>
        <p:spPr>
          <a:xfrm>
            <a:off x="5448" y="5294385"/>
            <a:ext cx="5571953" cy="106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a:solidFill>
                  <a:srgbClr val="73FDFF"/>
                </a:solidFill>
                <a:latin typeface="Annai MN Regular"/>
                <a:ea typeface="Annai MN Regular"/>
                <a:cs typeface="Annai MN Regular"/>
                <a:sym typeface="Annai MN Regular"/>
              </a:defRPr>
            </a:lvl1pPr>
          </a:lstStyle>
          <a:p>
            <a:pPr/>
            <a:r>
              <a:t>Machine learning </a:t>
            </a:r>
          </a:p>
        </p:txBody>
      </p:sp>
      <p:sp>
        <p:nvSpPr>
          <p:cNvPr id="131" name="Algorithms whose performance improves as they are…"/>
          <p:cNvSpPr txBox="1"/>
          <p:nvPr/>
        </p:nvSpPr>
        <p:spPr>
          <a:xfrm>
            <a:off x="436072" y="6339724"/>
            <a:ext cx="10916031" cy="15179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7200">
              <a:lnSpc>
                <a:spcPts val="5900"/>
              </a:lnSpc>
              <a:spcBef>
                <a:spcPts val="1200"/>
              </a:spcBef>
              <a:defRPr sz="3566">
                <a:solidFill>
                  <a:srgbClr val="000000"/>
                </a:solidFill>
                <a:effectLst/>
                <a:latin typeface="Chalkboard SE Regular"/>
                <a:ea typeface="Chalkboard SE Regular"/>
                <a:cs typeface="Chalkboard SE Regular"/>
                <a:sym typeface="Chalkboard SE Regular"/>
              </a:defRPr>
            </a:pPr>
            <a:r>
              <a:rPr>
                <a:solidFill>
                  <a:srgbClr val="FFFFFF"/>
                </a:solidFill>
              </a:rPr>
              <a:t>Algorithms whose performance improves as they are</a:t>
            </a:r>
            <a:endParaRPr>
              <a:solidFill>
                <a:srgbClr val="FFFFFF"/>
              </a:solidFill>
            </a:endParaRPr>
          </a:p>
          <a:p>
            <a:pPr defTabSz="457200">
              <a:lnSpc>
                <a:spcPts val="5900"/>
              </a:lnSpc>
              <a:spcBef>
                <a:spcPts val="1200"/>
              </a:spcBef>
              <a:defRPr sz="3566">
                <a:solidFill>
                  <a:srgbClr val="000000"/>
                </a:solidFill>
                <a:effectLst/>
                <a:latin typeface="Chalkboard SE Regular"/>
                <a:ea typeface="Chalkboard SE Regular"/>
                <a:cs typeface="Chalkboard SE Regular"/>
                <a:sym typeface="Chalkboard SE Regular"/>
              </a:defRPr>
            </a:pPr>
            <a:r>
              <a:rPr>
                <a:solidFill>
                  <a:srgbClr val="FFFFFF"/>
                </a:solidFill>
              </a:rPr>
              <a:t> expose to more data over time  </a:t>
            </a:r>
          </a:p>
        </p:txBody>
      </p:sp>
      <p:sp>
        <p:nvSpPr>
          <p:cNvPr id="132" name="Deep learning"/>
          <p:cNvSpPr txBox="1"/>
          <p:nvPr/>
        </p:nvSpPr>
        <p:spPr>
          <a:xfrm>
            <a:off x="-17182" y="8712194"/>
            <a:ext cx="4513102" cy="106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a:solidFill>
                  <a:srgbClr val="73FDFF"/>
                </a:solidFill>
                <a:latin typeface="Annai MN Regular"/>
                <a:ea typeface="Annai MN Regular"/>
                <a:cs typeface="Annai MN Regular"/>
                <a:sym typeface="Annai MN Regular"/>
              </a:defRPr>
            </a:lvl1pPr>
          </a:lstStyle>
          <a:p>
            <a:pPr/>
            <a:r>
              <a:t>Deep learning </a:t>
            </a:r>
          </a:p>
        </p:txBody>
      </p:sp>
      <p:sp>
        <p:nvSpPr>
          <p:cNvPr id="133" name="A subset of machine learning algorithms in which the…"/>
          <p:cNvSpPr txBox="1"/>
          <p:nvPr/>
        </p:nvSpPr>
        <p:spPr>
          <a:xfrm>
            <a:off x="240869" y="9742178"/>
            <a:ext cx="11306436" cy="151799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7200">
              <a:lnSpc>
                <a:spcPts val="5900"/>
              </a:lnSpc>
              <a:spcBef>
                <a:spcPts val="1200"/>
              </a:spcBef>
              <a:defRPr sz="3566">
                <a:effectLst/>
                <a:latin typeface="Chalkboard SE Regular"/>
                <a:ea typeface="Chalkboard SE Regular"/>
                <a:cs typeface="Chalkboard SE Regular"/>
                <a:sym typeface="Chalkboard SE Regular"/>
              </a:defRPr>
            </a:pPr>
            <a:r>
              <a:t>A subset of machine learning algorithms in which the </a:t>
            </a:r>
          </a:p>
          <a:p>
            <a:pPr defTabSz="457200">
              <a:lnSpc>
                <a:spcPts val="5900"/>
              </a:lnSpc>
              <a:spcBef>
                <a:spcPts val="1200"/>
              </a:spcBef>
              <a:defRPr sz="3566">
                <a:effectLst/>
                <a:latin typeface="Chalkboard SE Regular"/>
                <a:ea typeface="Chalkboard SE Regular"/>
                <a:cs typeface="Chalkboard SE Regular"/>
                <a:sym typeface="Chalkboard SE Regular"/>
              </a:defRPr>
            </a:pPr>
            <a:r>
              <a:t>algorithms learns deeply hidden features into the data</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Introduction to ML"/>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Introduction to ML </a:t>
            </a:r>
          </a:p>
        </p:txBody>
      </p:sp>
      <p:sp>
        <p:nvSpPr>
          <p:cNvPr id="136" name="What is machine learning ?"/>
          <p:cNvSpPr txBox="1"/>
          <p:nvPr/>
        </p:nvSpPr>
        <p:spPr>
          <a:xfrm>
            <a:off x="6907389" y="1841404"/>
            <a:ext cx="11276931" cy="137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600">
                <a:solidFill>
                  <a:srgbClr val="73FDFF"/>
                </a:solidFill>
                <a:latin typeface="Annai MN Regular"/>
                <a:ea typeface="Annai MN Regular"/>
                <a:cs typeface="Annai MN Regular"/>
                <a:sym typeface="Annai MN Regular"/>
              </a:defRPr>
            </a:lvl1pPr>
          </a:lstStyle>
          <a:p>
            <a:pPr/>
            <a:r>
              <a:t>What is machine learning ?</a:t>
            </a:r>
          </a:p>
        </p:txBody>
      </p:sp>
      <p:sp>
        <p:nvSpPr>
          <p:cNvPr id="137" name="Just remind you with ChatGPT answer"/>
          <p:cNvSpPr txBox="1"/>
          <p:nvPr/>
        </p:nvSpPr>
        <p:spPr>
          <a:xfrm>
            <a:off x="39841" y="4345909"/>
            <a:ext cx="10441687"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200000"/>
              </a:lnSpc>
              <a:defRPr>
                <a:latin typeface="蘋果儷中黑"/>
                <a:ea typeface="蘋果儷中黑"/>
                <a:cs typeface="蘋果儷中黑"/>
                <a:sym typeface="蘋果儷中黑"/>
              </a:defRPr>
            </a:lvl1pPr>
          </a:lstStyle>
          <a:p>
            <a:pPr/>
            <a:r>
              <a:t>Just remind you with ChatGPT answer</a:t>
            </a:r>
          </a:p>
        </p:txBody>
      </p:sp>
      <p:grpSp>
        <p:nvGrpSpPr>
          <p:cNvPr id="143" name="Group"/>
          <p:cNvGrpSpPr/>
          <p:nvPr/>
        </p:nvGrpSpPr>
        <p:grpSpPr>
          <a:xfrm>
            <a:off x="5423365" y="5310101"/>
            <a:ext cx="16155143" cy="8328293"/>
            <a:chOff x="0" y="0"/>
            <a:chExt cx="16155142" cy="8328292"/>
          </a:xfrm>
        </p:grpSpPr>
        <p:pic>
          <p:nvPicPr>
            <p:cNvPr id="138" name="Screenshot 2023-06-24 at 12.35.52 AM.png" descr="Screenshot 2023-06-24 at 12.35.52 AM.png"/>
            <p:cNvPicPr>
              <a:picLocks noChangeAspect="1"/>
            </p:cNvPicPr>
            <p:nvPr/>
          </p:nvPicPr>
          <p:blipFill>
            <a:blip r:embed="rId2">
              <a:extLst/>
            </a:blip>
            <a:stretch>
              <a:fillRect/>
            </a:stretch>
          </p:blipFill>
          <p:spPr>
            <a:xfrm>
              <a:off x="0" y="0"/>
              <a:ext cx="16155143" cy="8328293"/>
            </a:xfrm>
            <a:prstGeom prst="rect">
              <a:avLst/>
            </a:prstGeom>
            <a:ln w="12700" cap="flat">
              <a:noFill/>
              <a:miter lim="400000"/>
            </a:ln>
            <a:effectLst/>
          </p:spPr>
        </p:pic>
        <p:sp>
          <p:nvSpPr>
            <p:cNvPr id="139" name="Rectangle"/>
            <p:cNvSpPr/>
            <p:nvPr/>
          </p:nvSpPr>
          <p:spPr>
            <a:xfrm>
              <a:off x="7752922" y="6132834"/>
              <a:ext cx="4050701" cy="411693"/>
            </a:xfrm>
            <a:prstGeom prst="rect">
              <a:avLst/>
            </a:prstGeom>
            <a:solidFill>
              <a:srgbClr val="FF2600">
                <a:alpha val="22004"/>
              </a:srgbClr>
            </a:solidFill>
            <a:ln w="12700" cap="flat">
              <a:noFill/>
              <a:miter lim="400000"/>
            </a:ln>
            <a:effectLst/>
          </p:spPr>
          <p:txBody>
            <a:bodyPr wrap="square" lIns="50800" tIns="50800" rIns="50800" bIns="50800" numCol="1" anchor="ctr">
              <a:noAutofit/>
            </a:bodyPr>
            <a:lstStyle/>
            <a:p>
              <a:pPr>
                <a:defRPr sz="5000"/>
              </a:pPr>
            </a:p>
          </p:txBody>
        </p:sp>
        <p:sp>
          <p:nvSpPr>
            <p:cNvPr id="140" name="Rectangle"/>
            <p:cNvSpPr/>
            <p:nvPr/>
          </p:nvSpPr>
          <p:spPr>
            <a:xfrm>
              <a:off x="1940224" y="6756068"/>
              <a:ext cx="2225433" cy="411693"/>
            </a:xfrm>
            <a:prstGeom prst="rect">
              <a:avLst/>
            </a:prstGeom>
            <a:solidFill>
              <a:srgbClr val="FF2600">
                <a:alpha val="22004"/>
              </a:srgbClr>
            </a:solidFill>
            <a:ln w="12700" cap="flat">
              <a:noFill/>
              <a:miter lim="400000"/>
            </a:ln>
            <a:effectLst/>
          </p:spPr>
          <p:txBody>
            <a:bodyPr wrap="square" lIns="50800" tIns="50800" rIns="50800" bIns="50800" numCol="1" anchor="ctr">
              <a:noAutofit/>
            </a:bodyPr>
            <a:lstStyle/>
            <a:p>
              <a:pPr>
                <a:defRPr sz="5000"/>
              </a:pPr>
            </a:p>
          </p:txBody>
        </p:sp>
        <p:sp>
          <p:nvSpPr>
            <p:cNvPr id="141" name="Rectangle"/>
            <p:cNvSpPr/>
            <p:nvPr/>
          </p:nvSpPr>
          <p:spPr>
            <a:xfrm>
              <a:off x="4924237" y="6756068"/>
              <a:ext cx="861914" cy="411693"/>
            </a:xfrm>
            <a:prstGeom prst="rect">
              <a:avLst/>
            </a:prstGeom>
            <a:solidFill>
              <a:srgbClr val="FF2600">
                <a:alpha val="22004"/>
              </a:srgbClr>
            </a:solidFill>
            <a:ln w="12700" cap="flat">
              <a:noFill/>
              <a:miter lim="400000"/>
            </a:ln>
            <a:effectLst/>
          </p:spPr>
          <p:txBody>
            <a:bodyPr wrap="square" lIns="50800" tIns="50800" rIns="50800" bIns="50800" numCol="1" anchor="ctr">
              <a:noAutofit/>
            </a:bodyPr>
            <a:lstStyle/>
            <a:p>
              <a:pPr>
                <a:defRPr sz="5000"/>
              </a:pPr>
            </a:p>
          </p:txBody>
        </p:sp>
        <p:sp>
          <p:nvSpPr>
            <p:cNvPr id="142" name="Rectangle"/>
            <p:cNvSpPr/>
            <p:nvPr/>
          </p:nvSpPr>
          <p:spPr>
            <a:xfrm>
              <a:off x="6337678" y="6756068"/>
              <a:ext cx="2765535" cy="411693"/>
            </a:xfrm>
            <a:prstGeom prst="rect">
              <a:avLst/>
            </a:prstGeom>
            <a:solidFill>
              <a:srgbClr val="FF2600">
                <a:alpha val="22004"/>
              </a:srgbClr>
            </a:solidFill>
            <a:ln w="12700" cap="flat">
              <a:noFill/>
              <a:miter lim="400000"/>
            </a:ln>
            <a:effectLst/>
          </p:spPr>
          <p:txBody>
            <a:bodyPr wrap="square" lIns="50800" tIns="50800" rIns="50800" bIns="50800" numCol="1" anchor="ctr">
              <a:noAutofit/>
            </a:bodyPr>
            <a:lstStyle/>
            <a:p>
              <a:pPr>
                <a:defRPr sz="5000"/>
              </a:pPr>
            </a:p>
          </p:txBody>
        </p:sp>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Introduction to ML"/>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Introduction to ML </a:t>
            </a:r>
          </a:p>
        </p:txBody>
      </p:sp>
      <p:sp>
        <p:nvSpPr>
          <p:cNvPr id="146" name="Machine Learning Algorithms consist of  two main parts: Training and Test…"/>
          <p:cNvSpPr txBox="1"/>
          <p:nvPr/>
        </p:nvSpPr>
        <p:spPr>
          <a:xfrm>
            <a:off x="2986450" y="1696500"/>
            <a:ext cx="18943069" cy="1745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ts val="6500"/>
              </a:lnSpc>
              <a:spcBef>
                <a:spcPts val="1200"/>
              </a:spcBef>
              <a:defRPr sz="4066">
                <a:solidFill>
                  <a:srgbClr val="000000"/>
                </a:solidFill>
                <a:effectLst/>
                <a:latin typeface="Chalkboard SE Regular"/>
                <a:ea typeface="Chalkboard SE Regular"/>
                <a:cs typeface="Chalkboard SE Regular"/>
                <a:sym typeface="Chalkboard SE Regular"/>
              </a:defRPr>
            </a:pPr>
            <a:r>
              <a:rPr>
                <a:solidFill>
                  <a:srgbClr val="FFFFFF"/>
                </a:solidFill>
              </a:rPr>
              <a:t>Machine Learning Algorithms consist of  two main parts:</a:t>
            </a:r>
            <a:r>
              <a:t> </a:t>
            </a:r>
            <a:r>
              <a:rPr>
                <a:solidFill>
                  <a:srgbClr val="73FCD6"/>
                </a:solidFill>
              </a:rPr>
              <a:t>Training and Test</a:t>
            </a:r>
            <a:endParaRPr>
              <a:solidFill>
                <a:srgbClr val="FFFFFF"/>
              </a:solidFill>
            </a:endParaRPr>
          </a:p>
          <a:p>
            <a:pPr defTabSz="457200">
              <a:lnSpc>
                <a:spcPts val="6500"/>
              </a:lnSpc>
              <a:spcBef>
                <a:spcPts val="1200"/>
              </a:spcBef>
              <a:defRPr sz="4066">
                <a:effectLst/>
                <a:latin typeface="Chalkboard SE Regular"/>
                <a:ea typeface="Chalkboard SE Regular"/>
                <a:cs typeface="Chalkboard SE Regular"/>
                <a:sym typeface="Chalkboard SE Regular"/>
              </a:defRPr>
            </a:pPr>
            <a:r>
              <a:t>Just like a baby in kindergarten</a:t>
            </a:r>
          </a:p>
        </p:txBody>
      </p:sp>
      <p:sp>
        <p:nvSpPr>
          <p:cNvPr id="147" name="1+1=2…"/>
          <p:cNvSpPr txBox="1"/>
          <p:nvPr/>
        </p:nvSpPr>
        <p:spPr>
          <a:xfrm>
            <a:off x="767766" y="4382689"/>
            <a:ext cx="1914653" cy="3759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Helvetica Light"/>
                <a:ea typeface="Helvetica Light"/>
                <a:cs typeface="Helvetica Light"/>
                <a:sym typeface="Helvetica Light"/>
              </a:defRPr>
            </a:pPr>
            <a:r>
              <a:t>1+1=2</a:t>
            </a:r>
          </a:p>
          <a:p>
            <a:pPr defTabSz="584200">
              <a:defRPr sz="4000">
                <a:effectLst/>
                <a:latin typeface="Helvetica Light"/>
                <a:ea typeface="Helvetica Light"/>
                <a:cs typeface="Helvetica Light"/>
                <a:sym typeface="Helvetica Light"/>
              </a:defRPr>
            </a:pPr>
            <a:r>
              <a:t>1+2=3</a:t>
            </a:r>
          </a:p>
          <a:p>
            <a:pPr defTabSz="584200">
              <a:defRPr sz="4000">
                <a:effectLst/>
                <a:latin typeface="Helvetica Light"/>
                <a:ea typeface="Helvetica Light"/>
                <a:cs typeface="Helvetica Light"/>
                <a:sym typeface="Helvetica Light"/>
              </a:defRPr>
            </a:pPr>
            <a:r>
              <a:t>.</a:t>
            </a:r>
          </a:p>
          <a:p>
            <a:pPr defTabSz="584200">
              <a:defRPr sz="4000">
                <a:effectLst/>
                <a:latin typeface="Helvetica Light"/>
                <a:ea typeface="Helvetica Light"/>
                <a:cs typeface="Helvetica Light"/>
                <a:sym typeface="Helvetica Light"/>
              </a:defRPr>
            </a:pPr>
            <a:r>
              <a:t>.</a:t>
            </a:r>
          </a:p>
          <a:p>
            <a:pPr defTabSz="584200">
              <a:defRPr sz="4000">
                <a:effectLst/>
                <a:latin typeface="Helvetica Light"/>
                <a:ea typeface="Helvetica Light"/>
                <a:cs typeface="Helvetica Light"/>
                <a:sym typeface="Helvetica Light"/>
              </a:defRPr>
            </a:pPr>
            <a:r>
              <a:t>.</a:t>
            </a:r>
          </a:p>
          <a:p>
            <a:pPr defTabSz="584200">
              <a:defRPr sz="4000">
                <a:effectLst/>
                <a:latin typeface="Helvetica Light"/>
                <a:ea typeface="Helvetica Light"/>
                <a:cs typeface="Helvetica Light"/>
                <a:sym typeface="Helvetica Light"/>
              </a:defRPr>
            </a:pPr>
            <a:r>
              <a:t>1+9=10</a:t>
            </a:r>
          </a:p>
        </p:txBody>
      </p:sp>
      <p:sp>
        <p:nvSpPr>
          <p:cNvPr id="148" name="Arrow"/>
          <p:cNvSpPr/>
          <p:nvPr/>
        </p:nvSpPr>
        <p:spPr>
          <a:xfrm>
            <a:off x="3832815" y="4427350"/>
            <a:ext cx="4994079" cy="3669878"/>
          </a:xfrm>
          <a:prstGeom prst="rightArrow">
            <a:avLst>
              <a:gd name="adj1" fmla="val 32000"/>
              <a:gd name="adj2" fmla="val 48307"/>
            </a:avLst>
          </a:prstGeom>
          <a:ln w="38100">
            <a:solidFill>
              <a:srgbClr val="FFFFFF"/>
            </a:solidFill>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b="1" sz="3600">
                <a:effectLst/>
                <a:latin typeface="Helvetica"/>
                <a:ea typeface="Helvetica"/>
                <a:cs typeface="Helvetica"/>
                <a:sym typeface="Helvetica"/>
              </a:defRPr>
            </a:pPr>
          </a:p>
        </p:txBody>
      </p:sp>
      <p:grpSp>
        <p:nvGrpSpPr>
          <p:cNvPr id="151" name="Group"/>
          <p:cNvGrpSpPr/>
          <p:nvPr/>
        </p:nvGrpSpPr>
        <p:grpSpPr>
          <a:xfrm>
            <a:off x="9984729" y="4325279"/>
            <a:ext cx="3596629" cy="3874020"/>
            <a:chOff x="0" y="0"/>
            <a:chExt cx="3596628" cy="3874018"/>
          </a:xfrm>
        </p:grpSpPr>
        <p:pic>
          <p:nvPicPr>
            <p:cNvPr id="149" name="Image" descr="Image"/>
            <p:cNvPicPr>
              <a:picLocks noChangeAspect="1"/>
            </p:cNvPicPr>
            <p:nvPr/>
          </p:nvPicPr>
          <p:blipFill>
            <a:blip r:embed="rId2">
              <a:extLst/>
            </a:blip>
            <a:stretch>
              <a:fillRect/>
            </a:stretch>
          </p:blipFill>
          <p:spPr>
            <a:xfrm>
              <a:off x="12069" y="0"/>
              <a:ext cx="3557790" cy="3842414"/>
            </a:xfrm>
            <a:prstGeom prst="rect">
              <a:avLst/>
            </a:prstGeom>
            <a:ln w="12700" cap="flat">
              <a:noFill/>
              <a:miter lim="400000"/>
            </a:ln>
            <a:effectLst/>
          </p:spPr>
        </p:pic>
        <p:sp>
          <p:nvSpPr>
            <p:cNvPr id="150" name="Rectangle"/>
            <p:cNvSpPr/>
            <p:nvPr/>
          </p:nvSpPr>
          <p:spPr>
            <a:xfrm>
              <a:off x="0" y="3554113"/>
              <a:ext cx="3596629" cy="319906"/>
            </a:xfrm>
            <a:prstGeom prst="rect">
              <a:avLst/>
            </a:prstGeom>
            <a:solidFill>
              <a:srgbClr val="FFFFFF"/>
            </a:solidFill>
            <a:ln w="12700" cap="flat">
              <a:noFill/>
              <a:miter lim="400000"/>
            </a:ln>
            <a:effectLst/>
          </p:spPr>
          <p:txBody>
            <a:bodyPr wrap="square" lIns="50800" tIns="50800" rIns="50800" bIns="50800" numCol="1" anchor="ctr">
              <a:noAutofit/>
            </a:bodyPr>
            <a:lstStyle/>
            <a:p>
              <a:pPr defTabSz="584200">
                <a:defRPr sz="2400">
                  <a:effectLst/>
                  <a:latin typeface="Helvetica Light"/>
                  <a:ea typeface="Helvetica Light"/>
                  <a:cs typeface="Helvetica Light"/>
                  <a:sym typeface="Helvetica Light"/>
                </a:defRPr>
              </a:pPr>
            </a:p>
          </p:txBody>
        </p:sp>
      </p:grpSp>
      <p:sp>
        <p:nvSpPr>
          <p:cNvPr id="152" name="Learning"/>
          <p:cNvSpPr txBox="1"/>
          <p:nvPr/>
        </p:nvSpPr>
        <p:spPr>
          <a:xfrm>
            <a:off x="4905242" y="5777672"/>
            <a:ext cx="2856663" cy="9692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2600"/>
                </a:solidFill>
              </a:defRPr>
            </a:lvl1pPr>
          </a:lstStyle>
          <a:p>
            <a:pPr/>
            <a:r>
              <a:t>Learning</a:t>
            </a:r>
          </a:p>
        </p:txBody>
      </p:sp>
      <p:sp>
        <p:nvSpPr>
          <p:cNvPr id="153" name="Arrow"/>
          <p:cNvSpPr/>
          <p:nvPr/>
        </p:nvSpPr>
        <p:spPr>
          <a:xfrm>
            <a:off x="14354593" y="4427350"/>
            <a:ext cx="4994079" cy="3669878"/>
          </a:xfrm>
          <a:prstGeom prst="rightArrow">
            <a:avLst>
              <a:gd name="adj1" fmla="val 32000"/>
              <a:gd name="adj2" fmla="val 48307"/>
            </a:avLst>
          </a:prstGeom>
          <a:ln w="38100">
            <a:solidFill>
              <a:srgbClr val="FFFFFF"/>
            </a:solidFill>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b="1" sz="3600">
                <a:effectLst/>
                <a:latin typeface="Helvetica"/>
                <a:ea typeface="Helvetica"/>
                <a:cs typeface="Helvetica"/>
                <a:sym typeface="Helvetica"/>
              </a:defRPr>
            </a:pPr>
          </a:p>
        </p:txBody>
      </p:sp>
      <p:sp>
        <p:nvSpPr>
          <p:cNvPr id="154" name="Test"/>
          <p:cNvSpPr txBox="1"/>
          <p:nvPr/>
        </p:nvSpPr>
        <p:spPr>
          <a:xfrm>
            <a:off x="16156990" y="5777672"/>
            <a:ext cx="1396722" cy="9692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2600"/>
                </a:solidFill>
              </a:defRPr>
            </a:lvl1pPr>
          </a:lstStyle>
          <a:p>
            <a:pPr/>
            <a:r>
              <a:t>Test</a:t>
            </a:r>
          </a:p>
        </p:txBody>
      </p:sp>
      <p:sp>
        <p:nvSpPr>
          <p:cNvPr id="155" name="2+5=?"/>
          <p:cNvSpPr txBox="1"/>
          <p:nvPr/>
        </p:nvSpPr>
        <p:spPr>
          <a:xfrm>
            <a:off x="20502045" y="5603216"/>
            <a:ext cx="2199539"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600">
                <a:latin typeface="Helvetica Light"/>
                <a:ea typeface="Helvetica Light"/>
                <a:cs typeface="Helvetica Light"/>
                <a:sym typeface="Helvetica Light"/>
              </a:defRPr>
            </a:lvl1pPr>
          </a:lstStyle>
          <a:p>
            <a:pPr>
              <a:defRPr>
                <a:effectLst/>
              </a:defRPr>
            </a:pPr>
            <a:r>
              <a:t>2+5=?</a:t>
            </a:r>
          </a:p>
        </p:txBody>
      </p:sp>
      <p:pic>
        <p:nvPicPr>
          <p:cNvPr id="156" name="Image" descr="Image"/>
          <p:cNvPicPr>
            <a:picLocks noChangeAspect="1"/>
          </p:cNvPicPr>
          <p:nvPr/>
        </p:nvPicPr>
        <p:blipFill>
          <a:blip r:embed="rId3">
            <a:extLst/>
          </a:blip>
          <a:stretch>
            <a:fillRect/>
          </a:stretch>
        </p:blipFill>
        <p:spPr>
          <a:xfrm>
            <a:off x="268791" y="10035396"/>
            <a:ext cx="4278346" cy="3408416"/>
          </a:xfrm>
          <a:prstGeom prst="rect">
            <a:avLst/>
          </a:prstGeom>
          <a:ln w="12700">
            <a:miter lim="400000"/>
          </a:ln>
        </p:spPr>
      </p:pic>
      <p:sp>
        <p:nvSpPr>
          <p:cNvPr id="157" name="Arrow"/>
          <p:cNvSpPr/>
          <p:nvPr/>
        </p:nvSpPr>
        <p:spPr>
          <a:xfrm>
            <a:off x="4900046" y="10059227"/>
            <a:ext cx="4734332" cy="3019083"/>
          </a:xfrm>
          <a:prstGeom prst="rightArrow">
            <a:avLst>
              <a:gd name="adj1" fmla="val 32000"/>
              <a:gd name="adj2" fmla="val 58721"/>
            </a:avLst>
          </a:prstGeom>
          <a:ln w="38100">
            <a:solidFill>
              <a:srgbClr val="FFFFFF"/>
            </a:solidFill>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b="1" sz="3600">
                <a:effectLst/>
                <a:latin typeface="Helvetica"/>
                <a:ea typeface="Helvetica"/>
                <a:cs typeface="Helvetica"/>
                <a:sym typeface="Helvetica"/>
              </a:defRPr>
            </a:pPr>
          </a:p>
        </p:txBody>
      </p:sp>
      <p:sp>
        <p:nvSpPr>
          <p:cNvPr id="158" name="Learning"/>
          <p:cNvSpPr txBox="1"/>
          <p:nvPr/>
        </p:nvSpPr>
        <p:spPr>
          <a:xfrm>
            <a:off x="5451570" y="11084152"/>
            <a:ext cx="2856663" cy="9692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2600"/>
                </a:solidFill>
              </a:defRPr>
            </a:lvl1pPr>
          </a:lstStyle>
          <a:p>
            <a:pPr/>
            <a:r>
              <a:t>Learning</a:t>
            </a:r>
          </a:p>
        </p:txBody>
      </p:sp>
      <p:pic>
        <p:nvPicPr>
          <p:cNvPr id="159" name="Image" descr="Image"/>
          <p:cNvPicPr>
            <a:picLocks noChangeAspect="1"/>
          </p:cNvPicPr>
          <p:nvPr/>
        </p:nvPicPr>
        <p:blipFill>
          <a:blip r:embed="rId4">
            <a:extLst/>
          </a:blip>
          <a:stretch>
            <a:fillRect/>
          </a:stretch>
        </p:blipFill>
        <p:spPr>
          <a:xfrm flipH="1">
            <a:off x="9878221" y="9864561"/>
            <a:ext cx="3942246" cy="3527053"/>
          </a:xfrm>
          <a:prstGeom prst="rect">
            <a:avLst/>
          </a:prstGeom>
          <a:ln w="12700">
            <a:miter lim="400000"/>
          </a:ln>
        </p:spPr>
      </p:pic>
      <p:sp>
        <p:nvSpPr>
          <p:cNvPr id="160" name="Arrow"/>
          <p:cNvSpPr/>
          <p:nvPr/>
        </p:nvSpPr>
        <p:spPr>
          <a:xfrm>
            <a:off x="14483018" y="10230063"/>
            <a:ext cx="4734332" cy="3019082"/>
          </a:xfrm>
          <a:prstGeom prst="rightArrow">
            <a:avLst>
              <a:gd name="adj1" fmla="val 32000"/>
              <a:gd name="adj2" fmla="val 58721"/>
            </a:avLst>
          </a:prstGeom>
          <a:ln w="38100">
            <a:solidFill>
              <a:srgbClr val="FFFFFF"/>
            </a:solidFill>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b="1" sz="3600">
                <a:effectLst/>
                <a:latin typeface="Helvetica"/>
                <a:ea typeface="Helvetica"/>
                <a:cs typeface="Helvetica"/>
                <a:sym typeface="Helvetica"/>
              </a:defRPr>
            </a:pPr>
          </a:p>
        </p:txBody>
      </p:sp>
      <p:sp>
        <p:nvSpPr>
          <p:cNvPr id="161" name="Test"/>
          <p:cNvSpPr txBox="1"/>
          <p:nvPr/>
        </p:nvSpPr>
        <p:spPr>
          <a:xfrm>
            <a:off x="15892565" y="11254987"/>
            <a:ext cx="1396721" cy="96923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2600"/>
                </a:solidFill>
              </a:defRPr>
            </a:lvl1pPr>
          </a:lstStyle>
          <a:p>
            <a:pPr/>
            <a:r>
              <a:t>Test</a:t>
            </a:r>
          </a:p>
        </p:txBody>
      </p:sp>
      <p:pic>
        <p:nvPicPr>
          <p:cNvPr id="162" name="Image" descr="Image"/>
          <p:cNvPicPr>
            <a:picLocks noChangeAspect="1"/>
          </p:cNvPicPr>
          <p:nvPr/>
        </p:nvPicPr>
        <p:blipFill>
          <a:blip r:embed="rId5">
            <a:extLst/>
          </a:blip>
          <a:stretch>
            <a:fillRect/>
          </a:stretch>
        </p:blipFill>
        <p:spPr>
          <a:xfrm>
            <a:off x="19361382" y="10254808"/>
            <a:ext cx="3049264" cy="2439411"/>
          </a:xfrm>
          <a:prstGeom prst="rect">
            <a:avLst/>
          </a:prstGeom>
          <a:ln w="12700">
            <a:miter lim="400000"/>
          </a:ln>
        </p:spPr>
      </p:pic>
      <p:sp>
        <p:nvSpPr>
          <p:cNvPr id="163" name="?"/>
          <p:cNvSpPr txBox="1"/>
          <p:nvPr/>
        </p:nvSpPr>
        <p:spPr>
          <a:xfrm>
            <a:off x="22525294" y="10229913"/>
            <a:ext cx="1111251" cy="2489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15700">
                <a:latin typeface="Helvetica Light"/>
                <a:ea typeface="Helvetica Light"/>
                <a:cs typeface="Helvetica Light"/>
                <a:sym typeface="Helvetica Light"/>
              </a:defRPr>
            </a:lvl1pPr>
          </a:lstStyle>
          <a:p>
            <a:pPr>
              <a:defRPr>
                <a:effectLst/>
              </a:defRPr>
            </a:pPr>
            <a:r>
              <a:t>?</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Introduction to ML"/>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Introduction to ML </a:t>
            </a:r>
          </a:p>
        </p:txBody>
      </p:sp>
      <p:grpSp>
        <p:nvGrpSpPr>
          <p:cNvPr id="168" name="Machine Learning"/>
          <p:cNvGrpSpPr/>
          <p:nvPr/>
        </p:nvGrpSpPr>
        <p:grpSpPr>
          <a:xfrm>
            <a:off x="7183906" y="2478957"/>
            <a:ext cx="10486303" cy="1810466"/>
            <a:chOff x="0" y="0"/>
            <a:chExt cx="10486301" cy="1810465"/>
          </a:xfrm>
        </p:grpSpPr>
        <p:sp>
          <p:nvSpPr>
            <p:cNvPr id="167" name="Machine Learning"/>
            <p:cNvSpPr txBox="1"/>
            <p:nvPr/>
          </p:nvSpPr>
          <p:spPr>
            <a:xfrm>
              <a:off x="98782" y="98782"/>
              <a:ext cx="10288738" cy="1612901"/>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b="1" sz="9000">
                  <a:latin typeface="Helvetica"/>
                  <a:ea typeface="Helvetica"/>
                  <a:cs typeface="Helvetica"/>
                  <a:sym typeface="Helvetica"/>
                </a:defRPr>
              </a:lvl1pPr>
            </a:lstStyle>
            <a:p>
              <a:pPr>
                <a:defRPr>
                  <a:effectLst/>
                </a:defRPr>
              </a:pPr>
              <a:r>
                <a:t>Machine Learning </a:t>
              </a:r>
            </a:p>
          </p:txBody>
        </p:sp>
        <p:pic>
          <p:nvPicPr>
            <p:cNvPr id="166" name="Machine Learning Machine Learning " descr="Machine Learning Machine Learning "/>
            <p:cNvPicPr>
              <a:picLocks noChangeAspect="0"/>
            </p:cNvPicPr>
            <p:nvPr/>
          </p:nvPicPr>
          <p:blipFill>
            <a:blip r:embed="rId2">
              <a:extLst/>
            </a:blip>
            <a:stretch>
              <a:fillRect/>
            </a:stretch>
          </p:blipFill>
          <p:spPr>
            <a:xfrm>
              <a:off x="0" y="-1"/>
              <a:ext cx="10486302" cy="1810467"/>
            </a:xfrm>
            <a:prstGeom prst="rect">
              <a:avLst/>
            </a:prstGeom>
            <a:effectLst/>
          </p:spPr>
        </p:pic>
      </p:grpSp>
      <p:pic>
        <p:nvPicPr>
          <p:cNvPr id="169" name="Line Line" descr="Line Line"/>
          <p:cNvPicPr>
            <a:picLocks noChangeAspect="0"/>
          </p:cNvPicPr>
          <p:nvPr/>
        </p:nvPicPr>
        <p:blipFill>
          <a:blip r:embed="rId3">
            <a:extLst/>
          </a:blip>
          <a:stretch>
            <a:fillRect/>
          </a:stretch>
        </p:blipFill>
        <p:spPr>
          <a:xfrm rot="8921872">
            <a:off x="5435998" y="5951817"/>
            <a:ext cx="7474474" cy="415075"/>
          </a:xfrm>
          <a:prstGeom prst="rect">
            <a:avLst/>
          </a:prstGeom>
        </p:spPr>
      </p:pic>
      <p:sp>
        <p:nvSpPr>
          <p:cNvPr id="171" name="Supervised Learning"/>
          <p:cNvSpPr txBox="1"/>
          <p:nvPr/>
        </p:nvSpPr>
        <p:spPr>
          <a:xfrm>
            <a:off x="1713011" y="8061345"/>
            <a:ext cx="5322317"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000">
                <a:latin typeface="American Typewriter"/>
                <a:ea typeface="American Typewriter"/>
                <a:cs typeface="American Typewriter"/>
                <a:sym typeface="American Typewriter"/>
              </a:defRPr>
            </a:lvl1pPr>
          </a:lstStyle>
          <a:p>
            <a:pPr>
              <a:defRPr>
                <a:effectLst/>
              </a:defRPr>
            </a:pPr>
            <a:r>
              <a:t>Supervised Learning </a:t>
            </a:r>
          </a:p>
        </p:txBody>
      </p:sp>
      <p:pic>
        <p:nvPicPr>
          <p:cNvPr id="172" name="Line Line" descr="Line Line"/>
          <p:cNvPicPr>
            <a:picLocks noChangeAspect="0"/>
          </p:cNvPicPr>
          <p:nvPr/>
        </p:nvPicPr>
        <p:blipFill>
          <a:blip r:embed="rId4">
            <a:extLst/>
          </a:blip>
          <a:stretch>
            <a:fillRect/>
          </a:stretch>
        </p:blipFill>
        <p:spPr>
          <a:xfrm rot="1461608">
            <a:off x="11904381" y="5651695"/>
            <a:ext cx="7970341" cy="415076"/>
          </a:xfrm>
          <a:prstGeom prst="rect">
            <a:avLst/>
          </a:prstGeom>
        </p:spPr>
      </p:pic>
      <p:pic>
        <p:nvPicPr>
          <p:cNvPr id="174" name="Line Line" descr="Line Line"/>
          <p:cNvPicPr>
            <a:picLocks noChangeAspect="0"/>
          </p:cNvPicPr>
          <p:nvPr/>
        </p:nvPicPr>
        <p:blipFill>
          <a:blip r:embed="rId5">
            <a:extLst/>
          </a:blip>
          <a:stretch>
            <a:fillRect/>
          </a:stretch>
        </p:blipFill>
        <p:spPr>
          <a:xfrm rot="7327637">
            <a:off x="6587937" y="7203635"/>
            <a:ext cx="7575083" cy="415076"/>
          </a:xfrm>
          <a:prstGeom prst="rect">
            <a:avLst/>
          </a:prstGeom>
        </p:spPr>
      </p:pic>
      <p:sp>
        <p:nvSpPr>
          <p:cNvPr id="176" name="Particle Physics Model Building with Reinforcemen arXiv:2103.04759"/>
          <p:cNvSpPr txBox="1"/>
          <p:nvPr/>
        </p:nvSpPr>
        <p:spPr>
          <a:xfrm>
            <a:off x="17610593" y="8741206"/>
            <a:ext cx="5935145" cy="741933"/>
          </a:xfrm>
          <a:prstGeom prst="rect">
            <a:avLst/>
          </a:prstGeom>
          <a:ln w="25400">
            <a:solidFill>
              <a:srgbClr val="73FA79"/>
            </a:solidFill>
            <a:miter lim="400000"/>
          </a:ln>
          <a:effectLst>
            <a:outerShdw sx="100000" sy="100000" kx="0" ky="0" algn="b" rotWithShape="0" blurRad="25400" dist="38100" dir="2700000">
              <a:srgbClr val="000000">
                <a:alpha val="64999"/>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defRPr sz="2000"/>
            </a:pPr>
            <a:r>
              <a:t>Particle Physics Model Building with Reinforcemen </a:t>
            </a:r>
            <a:r>
              <a:rPr u="sng">
                <a:hlinkClick r:id="rId6" invalidUrl="" action="" tgtFrame="" tooltip="" history="1" highlightClick="0" endSnd="0"/>
              </a:rPr>
              <a:t>arXiv:2103.04759</a:t>
            </a:r>
            <a:r>
              <a:rPr b="1">
                <a:latin typeface="Helvetica Neue"/>
                <a:ea typeface="Helvetica Neue"/>
                <a:cs typeface="Helvetica Neue"/>
                <a:sym typeface="Helvetica Neue"/>
              </a:rPr>
              <a:t> </a:t>
            </a:r>
          </a:p>
        </p:txBody>
      </p:sp>
      <p:pic>
        <p:nvPicPr>
          <p:cNvPr id="177" name="Line Line" descr="Line Line"/>
          <p:cNvPicPr>
            <a:picLocks noChangeAspect="0"/>
          </p:cNvPicPr>
          <p:nvPr/>
        </p:nvPicPr>
        <p:blipFill>
          <a:blip r:embed="rId7">
            <a:extLst/>
          </a:blip>
          <a:stretch>
            <a:fillRect/>
          </a:stretch>
        </p:blipFill>
        <p:spPr>
          <a:xfrm rot="5093990">
            <a:off x="8969183" y="7790205"/>
            <a:ext cx="7388899" cy="415076"/>
          </a:xfrm>
          <a:prstGeom prst="rect">
            <a:avLst/>
          </a:prstGeom>
        </p:spPr>
      </p:pic>
      <p:sp>
        <p:nvSpPr>
          <p:cNvPr id="179" name="Semi-Supervised Learning"/>
          <p:cNvSpPr txBox="1"/>
          <p:nvPr/>
        </p:nvSpPr>
        <p:spPr>
          <a:xfrm>
            <a:off x="4545438" y="10860094"/>
            <a:ext cx="6690869"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rPr>
                <a:solidFill>
                  <a:srgbClr val="FF2600"/>
                </a:solidFill>
              </a:rPr>
              <a:t>Semi</a:t>
            </a:r>
            <a:r>
              <a:t>-Supervised Learning </a:t>
            </a:r>
          </a:p>
        </p:txBody>
      </p:sp>
      <p:sp>
        <p:nvSpPr>
          <p:cNvPr id="180" name="Un-Supervised Learning"/>
          <p:cNvSpPr txBox="1"/>
          <p:nvPr/>
        </p:nvSpPr>
        <p:spPr>
          <a:xfrm>
            <a:off x="10584589" y="11867329"/>
            <a:ext cx="6149341"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rPr>
                <a:solidFill>
                  <a:srgbClr val="FF2600"/>
                </a:solidFill>
              </a:rPr>
              <a:t>Un</a:t>
            </a:r>
            <a:r>
              <a:t>-Supervised Learning </a:t>
            </a:r>
          </a:p>
        </p:txBody>
      </p:sp>
      <p:sp>
        <p:nvSpPr>
          <p:cNvPr id="181" name="Reinforcement Learning"/>
          <p:cNvSpPr txBox="1"/>
          <p:nvPr/>
        </p:nvSpPr>
        <p:spPr>
          <a:xfrm>
            <a:off x="17479619" y="7915877"/>
            <a:ext cx="6197093"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000">
                <a:latin typeface="American Typewriter"/>
                <a:ea typeface="American Typewriter"/>
                <a:cs typeface="American Typewriter"/>
                <a:sym typeface="American Typewriter"/>
              </a:defRPr>
            </a:lvl1pPr>
          </a:lstStyle>
          <a:p>
            <a:pPr>
              <a:defRPr>
                <a:effectLst/>
              </a:defRPr>
            </a:pPr>
            <a:r>
              <a:t>Reinforcement Learning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Supervised Lear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Supervised Learning</a:t>
            </a:r>
          </a:p>
        </p:txBody>
      </p:sp>
      <p:sp>
        <p:nvSpPr>
          <p:cNvPr id="184" name="Modeling the relationship between measured features of data and some label associated with the data; once this model is determined, it can be used to apply labels to new, unknown data."/>
          <p:cNvSpPr txBox="1"/>
          <p:nvPr/>
        </p:nvSpPr>
        <p:spPr>
          <a:xfrm>
            <a:off x="4181001" y="1889367"/>
            <a:ext cx="18006563" cy="32443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ts val="6500"/>
              </a:lnSpc>
              <a:spcBef>
                <a:spcPts val="1200"/>
              </a:spcBef>
              <a:defRPr sz="4066">
                <a:latin typeface="Chalkboard SE Regular"/>
                <a:ea typeface="Chalkboard SE Regular"/>
                <a:cs typeface="Chalkboard SE Regular"/>
                <a:sym typeface="Chalkboard SE Regular"/>
              </a:defRPr>
            </a:lvl1pPr>
          </a:lstStyle>
          <a:p>
            <a:pPr>
              <a:defRPr>
                <a:effectLst/>
              </a:defRPr>
            </a:pPr>
            <a:r>
              <a:t>Modeling the relationship between measured features of data and some label associated with the data; once this model is determined, it can be used to apply labels to new, unknown data. </a:t>
            </a:r>
          </a:p>
        </p:txBody>
      </p:sp>
      <p:pic>
        <p:nvPicPr>
          <p:cNvPr id="185" name="Image" descr="Image"/>
          <p:cNvPicPr>
            <a:picLocks noChangeAspect="1"/>
          </p:cNvPicPr>
          <p:nvPr/>
        </p:nvPicPr>
        <p:blipFill>
          <a:blip r:embed="rId2">
            <a:extLst/>
          </a:blip>
          <a:stretch>
            <a:fillRect/>
          </a:stretch>
        </p:blipFill>
        <p:spPr>
          <a:xfrm>
            <a:off x="4412854" y="5365830"/>
            <a:ext cx="16584018" cy="829201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Supervised Lear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Supervised Learning</a:t>
            </a:r>
          </a:p>
        </p:txBody>
      </p:sp>
      <p:sp>
        <p:nvSpPr>
          <p:cNvPr id="188" name="Modeling the relationship between measured features of data and some label associated with the data; once this model is determined, it can be used to apply labels to new, unknown data."/>
          <p:cNvSpPr txBox="1"/>
          <p:nvPr/>
        </p:nvSpPr>
        <p:spPr>
          <a:xfrm>
            <a:off x="4181001" y="1889367"/>
            <a:ext cx="18006563" cy="32443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ts val="6500"/>
              </a:lnSpc>
              <a:spcBef>
                <a:spcPts val="1200"/>
              </a:spcBef>
              <a:defRPr sz="4066">
                <a:latin typeface="Chalkboard SE Regular"/>
                <a:ea typeface="Chalkboard SE Regular"/>
                <a:cs typeface="Chalkboard SE Regular"/>
                <a:sym typeface="Chalkboard SE Regular"/>
              </a:defRPr>
            </a:lvl1pPr>
          </a:lstStyle>
          <a:p>
            <a:pPr>
              <a:defRPr>
                <a:effectLst/>
              </a:defRPr>
            </a:pPr>
            <a:r>
              <a:t>Modeling the relationship between measured features of data and some label associated with the data; once this model is determined, it can be used to apply labels to new, unknown data. </a:t>
            </a:r>
          </a:p>
        </p:txBody>
      </p:sp>
      <p:pic>
        <p:nvPicPr>
          <p:cNvPr id="189" name="Image" descr="Image"/>
          <p:cNvPicPr>
            <a:picLocks noChangeAspect="1"/>
          </p:cNvPicPr>
          <p:nvPr/>
        </p:nvPicPr>
        <p:blipFill>
          <a:blip r:embed="rId2">
            <a:extLst/>
          </a:blip>
          <a:stretch>
            <a:fillRect/>
          </a:stretch>
        </p:blipFill>
        <p:spPr>
          <a:xfrm>
            <a:off x="4412854" y="5365830"/>
            <a:ext cx="16584018" cy="8292010"/>
          </a:xfrm>
          <a:prstGeom prst="rect">
            <a:avLst/>
          </a:prstGeom>
          <a:ln w="12700">
            <a:miter lim="400000"/>
          </a:ln>
        </p:spPr>
      </p:pic>
      <p:grpSp>
        <p:nvGrpSpPr>
          <p:cNvPr id="192" name="For the Supervised learning the complexity is how to train your model to find the best classifier for the given data"/>
          <p:cNvGrpSpPr/>
          <p:nvPr/>
        </p:nvGrpSpPr>
        <p:grpSpPr>
          <a:xfrm>
            <a:off x="6447604" y="1699961"/>
            <a:ext cx="16584018" cy="2739745"/>
            <a:chOff x="0" y="0"/>
            <a:chExt cx="16584017" cy="2739744"/>
          </a:xfrm>
        </p:grpSpPr>
        <p:sp>
          <p:nvSpPr>
            <p:cNvPr id="191" name="For the Supervised learning the complexity is how to train your model to find the best classifier for the given data"/>
            <p:cNvSpPr txBox="1"/>
            <p:nvPr/>
          </p:nvSpPr>
          <p:spPr>
            <a:xfrm>
              <a:off x="80822" y="80822"/>
              <a:ext cx="16422374" cy="2578101"/>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584200">
                <a:defRPr b="1" sz="5200">
                  <a:solidFill>
                    <a:schemeClr val="accent5"/>
                  </a:solidFill>
                  <a:latin typeface="Helvetica"/>
                  <a:ea typeface="Helvetica"/>
                  <a:cs typeface="Helvetica"/>
                  <a:sym typeface="Helvetica"/>
                </a:defRPr>
              </a:lvl1pPr>
            </a:lstStyle>
            <a:p>
              <a:pPr>
                <a:defRPr>
                  <a:effectLst/>
                </a:defRPr>
              </a:pPr>
              <a:r>
                <a:t>For the Supervised learning the complexity is how to train your model to find the best classifier for the given data </a:t>
              </a:r>
            </a:p>
          </p:txBody>
        </p:sp>
        <p:pic>
          <p:nvPicPr>
            <p:cNvPr id="190" name="For the Supervised learning the complexity is how to train your model to find the best classifier for the given data For the Supervised learning the complexity is how to train your model to find the best classifier for the given data " descr="For the Supervised learning the complexity is how to train your model to find the best classifier for the given data For the Supervised learning the complexity is how to train your model to find the best classifier for the given data "/>
            <p:cNvPicPr>
              <a:picLocks noChangeAspect="0"/>
            </p:cNvPicPr>
            <p:nvPr/>
          </p:nvPicPr>
          <p:blipFill>
            <a:blip r:embed="rId3">
              <a:extLst/>
            </a:blip>
            <a:stretch>
              <a:fillRect/>
            </a:stretch>
          </p:blipFill>
          <p:spPr>
            <a:xfrm>
              <a:off x="0" y="0"/>
              <a:ext cx="16584018" cy="2739745"/>
            </a:xfrm>
            <a:prstGeom prst="rect">
              <a:avLst/>
            </a:prstGeom>
            <a:effectLst/>
          </p:spPr>
        </p:pic>
      </p:grpSp>
      <p:pic>
        <p:nvPicPr>
          <p:cNvPr id="193" name="Line Line" descr="Line Line"/>
          <p:cNvPicPr>
            <a:picLocks noChangeAspect="0"/>
          </p:cNvPicPr>
          <p:nvPr/>
        </p:nvPicPr>
        <p:blipFill>
          <a:blip r:embed="rId4">
            <a:extLst/>
          </a:blip>
          <a:stretch>
            <a:fillRect/>
          </a:stretch>
        </p:blipFill>
        <p:spPr>
          <a:xfrm rot="7156851">
            <a:off x="10538038" y="4884154"/>
            <a:ext cx="3290003" cy="910673"/>
          </a:xfrm>
          <a:prstGeom prst="rect">
            <a:avLst/>
          </a:prstGeom>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Supervised Lear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Supervised Learning</a:t>
            </a:r>
          </a:p>
        </p:txBody>
      </p:sp>
      <p:pic>
        <p:nvPicPr>
          <p:cNvPr id="197" name="Screen Shot 2020-07-20 at 5.50.11 PM.png" descr="Screen Shot 2020-07-20 at 5.50.11 PM.png"/>
          <p:cNvPicPr>
            <a:picLocks noChangeAspect="1"/>
          </p:cNvPicPr>
          <p:nvPr/>
        </p:nvPicPr>
        <p:blipFill>
          <a:blip r:embed="rId2">
            <a:extLst/>
          </a:blip>
          <a:stretch>
            <a:fillRect/>
          </a:stretch>
        </p:blipFill>
        <p:spPr>
          <a:xfrm>
            <a:off x="17177238" y="1736030"/>
            <a:ext cx="6072445" cy="4633593"/>
          </a:xfrm>
          <a:prstGeom prst="rect">
            <a:avLst/>
          </a:prstGeom>
          <a:ln w="12700">
            <a:miter lim="400000"/>
          </a:ln>
        </p:spPr>
      </p:pic>
      <p:sp>
        <p:nvSpPr>
          <p:cNvPr id="198" name="Classification : For Binary (colored) data set"/>
          <p:cNvSpPr txBox="1"/>
          <p:nvPr/>
        </p:nvSpPr>
        <p:spPr>
          <a:xfrm>
            <a:off x="290534" y="4090513"/>
            <a:ext cx="13667106"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5000">
                <a:effectLst/>
                <a:latin typeface="American Typewriter"/>
                <a:ea typeface="American Typewriter"/>
                <a:cs typeface="American Typewriter"/>
                <a:sym typeface="American Typewriter"/>
              </a:defRPr>
            </a:pPr>
            <a:r>
              <a:t>Classification : For Binary </a:t>
            </a:r>
            <a:r>
              <a:rPr>
                <a:solidFill>
                  <a:srgbClr val="FF2600"/>
                </a:solidFill>
              </a:rPr>
              <a:t>(colored) </a:t>
            </a:r>
            <a:r>
              <a:t>data set </a:t>
            </a:r>
          </a:p>
        </p:txBody>
      </p:sp>
      <p:pic>
        <p:nvPicPr>
          <p:cNvPr id="199" name="Screen Shot 2020-07-20 at 5.50.27 PM.png" descr="Screen Shot 2020-07-20 at 5.50.27 PM.png"/>
          <p:cNvPicPr>
            <a:picLocks noChangeAspect="1"/>
          </p:cNvPicPr>
          <p:nvPr/>
        </p:nvPicPr>
        <p:blipFill>
          <a:blip r:embed="rId3">
            <a:extLst/>
          </a:blip>
          <a:stretch>
            <a:fillRect/>
          </a:stretch>
        </p:blipFill>
        <p:spPr>
          <a:xfrm>
            <a:off x="17213958" y="8121117"/>
            <a:ext cx="5999005" cy="4633593"/>
          </a:xfrm>
          <a:prstGeom prst="rect">
            <a:avLst/>
          </a:prstGeom>
          <a:ln w="12700">
            <a:miter lim="400000"/>
          </a:ln>
        </p:spPr>
      </p:pic>
      <p:sp>
        <p:nvSpPr>
          <p:cNvPr id="200" name="Regression : For Continuous (colored)  data set"/>
          <p:cNvSpPr txBox="1"/>
          <p:nvPr/>
        </p:nvSpPr>
        <p:spPr>
          <a:xfrm>
            <a:off x="178177" y="10018813"/>
            <a:ext cx="1451864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5000">
                <a:effectLst/>
                <a:latin typeface="American Typewriter"/>
                <a:ea typeface="American Typewriter"/>
                <a:cs typeface="American Typewriter"/>
                <a:sym typeface="American Typewriter"/>
              </a:defRPr>
            </a:pPr>
            <a:r>
              <a:t>Regression : For Continuous </a:t>
            </a:r>
            <a:r>
              <a:rPr>
                <a:solidFill>
                  <a:srgbClr val="FF2600"/>
                </a:solidFill>
              </a:rPr>
              <a:t>(colored)  </a:t>
            </a:r>
            <a:r>
              <a:t>data set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Supervised Lear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Supervised Learning</a:t>
            </a:r>
          </a:p>
        </p:txBody>
      </p:sp>
      <p:pic>
        <p:nvPicPr>
          <p:cNvPr id="203" name="Screen Shot 2020-07-20 at 6.06.43 PM.png" descr="Screen Shot 2020-07-20 at 6.06.43 PM.png"/>
          <p:cNvPicPr>
            <a:picLocks noChangeAspect="1"/>
          </p:cNvPicPr>
          <p:nvPr/>
        </p:nvPicPr>
        <p:blipFill>
          <a:blip r:embed="rId2">
            <a:extLst/>
          </a:blip>
          <a:stretch>
            <a:fillRect/>
          </a:stretch>
        </p:blipFill>
        <p:spPr>
          <a:xfrm>
            <a:off x="15666307" y="1059612"/>
            <a:ext cx="7256595" cy="5598796"/>
          </a:xfrm>
          <a:prstGeom prst="rect">
            <a:avLst/>
          </a:prstGeom>
          <a:ln w="12700">
            <a:miter lim="400000"/>
          </a:ln>
        </p:spPr>
      </p:pic>
      <p:sp>
        <p:nvSpPr>
          <p:cNvPr id="204" name="Blue points = 0"/>
          <p:cNvSpPr txBox="1"/>
          <p:nvPr/>
        </p:nvSpPr>
        <p:spPr>
          <a:xfrm>
            <a:off x="4791091" y="3414510"/>
            <a:ext cx="4441191" cy="889001"/>
          </a:xfrm>
          <a:prstGeom prst="rect">
            <a:avLst/>
          </a:prstGeom>
          <a:ln w="25400">
            <a:solidFill>
              <a:srgbClr val="73FDFF"/>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Helvetica Light"/>
                <a:ea typeface="Helvetica Light"/>
                <a:cs typeface="Helvetica Light"/>
                <a:sym typeface="Helvetica Light"/>
              </a:defRPr>
            </a:lvl1pPr>
          </a:lstStyle>
          <a:p>
            <a:pPr>
              <a:defRPr>
                <a:effectLst/>
              </a:defRPr>
            </a:pPr>
            <a:r>
              <a:t>Blue points = 0</a:t>
            </a:r>
          </a:p>
        </p:txBody>
      </p:sp>
      <p:pic>
        <p:nvPicPr>
          <p:cNvPr id="205" name="Line Line" descr="Line Line"/>
          <p:cNvPicPr>
            <a:picLocks noChangeAspect="0"/>
          </p:cNvPicPr>
          <p:nvPr/>
        </p:nvPicPr>
        <p:blipFill>
          <a:blip r:embed="rId3">
            <a:extLst/>
          </a:blip>
          <a:stretch>
            <a:fillRect/>
          </a:stretch>
        </p:blipFill>
        <p:spPr>
          <a:xfrm rot="20943809">
            <a:off x="9101351" y="2845733"/>
            <a:ext cx="7530412" cy="586830"/>
          </a:xfrm>
          <a:prstGeom prst="rect">
            <a:avLst/>
          </a:prstGeom>
        </p:spPr>
      </p:pic>
      <p:pic>
        <p:nvPicPr>
          <p:cNvPr id="207" name="Line Line" descr="Line Line"/>
          <p:cNvPicPr>
            <a:picLocks noChangeAspect="0"/>
          </p:cNvPicPr>
          <p:nvPr/>
        </p:nvPicPr>
        <p:blipFill>
          <a:blip r:embed="rId4">
            <a:extLst/>
          </a:blip>
          <a:stretch>
            <a:fillRect/>
          </a:stretch>
        </p:blipFill>
        <p:spPr>
          <a:xfrm rot="21043107">
            <a:off x="9276160" y="5486637"/>
            <a:ext cx="8673817" cy="543892"/>
          </a:xfrm>
          <a:prstGeom prst="rect">
            <a:avLst/>
          </a:prstGeom>
        </p:spPr>
      </p:pic>
      <p:sp>
        <p:nvSpPr>
          <p:cNvPr id="209" name="Red points =1"/>
          <p:cNvSpPr txBox="1"/>
          <p:nvPr/>
        </p:nvSpPr>
        <p:spPr>
          <a:xfrm>
            <a:off x="5293959" y="5954416"/>
            <a:ext cx="4158616" cy="889001"/>
          </a:xfrm>
          <a:prstGeom prst="rect">
            <a:avLst/>
          </a:prstGeom>
          <a:ln w="25400">
            <a:solidFill>
              <a:srgbClr val="FF26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FF2600"/>
                </a:solidFill>
                <a:latin typeface="Helvetica Light"/>
                <a:ea typeface="Helvetica Light"/>
                <a:cs typeface="Helvetica Light"/>
                <a:sym typeface="Helvetica Light"/>
              </a:defRPr>
            </a:lvl1pPr>
          </a:lstStyle>
          <a:p>
            <a:pPr>
              <a:defRPr>
                <a:effectLst/>
              </a:defRPr>
            </a:pPr>
            <a:r>
              <a:t>Red points =1</a:t>
            </a:r>
          </a:p>
        </p:txBody>
      </p:sp>
      <p:pic>
        <p:nvPicPr>
          <p:cNvPr id="210" name="Line Line" descr="Line Line"/>
          <p:cNvPicPr>
            <a:picLocks noChangeAspect="0"/>
          </p:cNvPicPr>
          <p:nvPr/>
        </p:nvPicPr>
        <p:blipFill>
          <a:blip r:embed="rId5">
            <a:extLst/>
          </a:blip>
          <a:stretch>
            <a:fillRect/>
          </a:stretch>
        </p:blipFill>
        <p:spPr>
          <a:xfrm rot="21083454">
            <a:off x="9017873" y="4353138"/>
            <a:ext cx="6472682" cy="543891"/>
          </a:xfrm>
          <a:prstGeom prst="rect">
            <a:avLst/>
          </a:prstGeom>
        </p:spPr>
      </p:pic>
      <p:sp>
        <p:nvSpPr>
          <p:cNvPr id="212" name="Linear classification"/>
          <p:cNvSpPr txBox="1"/>
          <p:nvPr/>
        </p:nvSpPr>
        <p:spPr>
          <a:xfrm>
            <a:off x="3300328" y="4684463"/>
            <a:ext cx="5751196" cy="889001"/>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latin typeface="Helvetica Light"/>
                <a:ea typeface="Helvetica Light"/>
                <a:cs typeface="Helvetica Light"/>
                <a:sym typeface="Helvetica Light"/>
              </a:defRPr>
            </a:lvl1pPr>
          </a:lstStyle>
          <a:p>
            <a:pPr>
              <a:defRPr>
                <a:effectLst/>
              </a:defRPr>
            </a:pPr>
            <a:r>
              <a:t>Linear classification</a:t>
            </a:r>
          </a:p>
        </p:txBody>
      </p:sp>
      <p:pic>
        <p:nvPicPr>
          <p:cNvPr id="213" name="Screen Shot 2020-07-20 at 6.06.57 PM.png" descr="Screen Shot 2020-07-20 at 6.06.57 PM.png"/>
          <p:cNvPicPr>
            <a:picLocks noChangeAspect="1"/>
          </p:cNvPicPr>
          <p:nvPr/>
        </p:nvPicPr>
        <p:blipFill>
          <a:blip r:embed="rId6">
            <a:extLst/>
          </a:blip>
          <a:stretch>
            <a:fillRect/>
          </a:stretch>
        </p:blipFill>
        <p:spPr>
          <a:xfrm>
            <a:off x="15709552" y="7814911"/>
            <a:ext cx="7170104" cy="5391232"/>
          </a:xfrm>
          <a:prstGeom prst="rect">
            <a:avLst/>
          </a:prstGeom>
          <a:ln w="12700">
            <a:miter lim="400000"/>
          </a:ln>
        </p:spPr>
      </p:pic>
      <p:sp>
        <p:nvSpPr>
          <p:cNvPr id="214" name="Classifier: continuous color spectrum"/>
          <p:cNvSpPr txBox="1"/>
          <p:nvPr/>
        </p:nvSpPr>
        <p:spPr>
          <a:xfrm>
            <a:off x="3044262" y="10481036"/>
            <a:ext cx="9104889"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4300">
                <a:latin typeface="Marker Felt"/>
                <a:ea typeface="Marker Felt"/>
                <a:cs typeface="Marker Felt"/>
                <a:sym typeface="Marker Felt"/>
              </a:defRPr>
            </a:lvl1pPr>
          </a:lstStyle>
          <a:p>
            <a:pPr>
              <a:defRPr sz="3600">
                <a:effectLst/>
                <a:latin typeface="Helvetica Light"/>
                <a:ea typeface="Helvetica Light"/>
                <a:cs typeface="Helvetica Light"/>
                <a:sym typeface="Helvetica Light"/>
              </a:defRPr>
            </a:pPr>
            <a:r>
              <a:rPr sz="4300">
                <a:latin typeface="Marker Felt"/>
                <a:ea typeface="Marker Felt"/>
                <a:cs typeface="Marker Felt"/>
                <a:sym typeface="Marker Felt"/>
              </a:rPr>
              <a:t>Classifier: continuous color spectrum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Unsupervised Lear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Unsupervised Learning</a:t>
            </a:r>
          </a:p>
        </p:txBody>
      </p:sp>
      <p:pic>
        <p:nvPicPr>
          <p:cNvPr id="217" name="Screen Shot 2020-07-20 at 6.20.00 PM.png" descr="Screen Shot 2020-07-20 at 6.20.00 PM.png"/>
          <p:cNvPicPr>
            <a:picLocks noChangeAspect="1"/>
          </p:cNvPicPr>
          <p:nvPr/>
        </p:nvPicPr>
        <p:blipFill>
          <a:blip r:embed="rId2">
            <a:extLst/>
          </a:blip>
          <a:stretch>
            <a:fillRect/>
          </a:stretch>
        </p:blipFill>
        <p:spPr>
          <a:xfrm>
            <a:off x="2091809" y="4712074"/>
            <a:ext cx="19825650" cy="8447823"/>
          </a:xfrm>
          <a:prstGeom prst="rect">
            <a:avLst/>
          </a:prstGeom>
          <a:ln w="12700">
            <a:miter lim="400000"/>
          </a:ln>
        </p:spPr>
      </p:pic>
      <p:sp>
        <p:nvSpPr>
          <p:cNvPr id="218" name="Modeling the features of a dataset without reference to any label, and is often described as “letting the dataset speaks for itself.”"/>
          <p:cNvSpPr txBox="1"/>
          <p:nvPr/>
        </p:nvSpPr>
        <p:spPr>
          <a:xfrm>
            <a:off x="3835173" y="2365860"/>
            <a:ext cx="16713654" cy="24950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6500"/>
              </a:lnSpc>
              <a:spcBef>
                <a:spcPts val="1200"/>
              </a:spcBef>
              <a:defRPr sz="2766">
                <a:solidFill>
                  <a:srgbClr val="000000"/>
                </a:solidFill>
                <a:effectLst/>
                <a:latin typeface="Chalkboard SE Regular"/>
                <a:ea typeface="Chalkboard SE Regular"/>
                <a:cs typeface="Chalkboard SE Regular"/>
                <a:sym typeface="Chalkboard SE Regular"/>
              </a:defRPr>
            </a:pPr>
            <a:r>
              <a:rPr sz="4066">
                <a:solidFill>
                  <a:srgbClr val="FFFFFF"/>
                </a:solidFill>
              </a:rPr>
              <a:t>Modeling the features of a dataset without reference to any label, and is often described as</a:t>
            </a:r>
            <a:r>
              <a:t> </a:t>
            </a:r>
            <a:r>
              <a:rPr sz="4066">
                <a:solidFill>
                  <a:srgbClr val="FF2600"/>
                </a:solidFill>
              </a:rPr>
              <a:t>“letting the dataset speaks for itself.”</a:t>
            </a:r>
            <a:r>
              <a:rPr sz="4066"/>
              <a:t> </a:t>
            </a:r>
            <a:endParaRPr sz="4066"/>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Unsupervised Lear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Unsupervised Learning</a:t>
            </a:r>
          </a:p>
        </p:txBody>
      </p:sp>
      <p:pic>
        <p:nvPicPr>
          <p:cNvPr id="221" name="Double Arrow Double arrow" descr="Double Arrow Double arrow"/>
          <p:cNvPicPr>
            <a:picLocks noChangeAspect="0"/>
          </p:cNvPicPr>
          <p:nvPr/>
        </p:nvPicPr>
        <p:blipFill>
          <a:blip r:embed="rId2">
            <a:extLst/>
          </a:blip>
          <a:stretch>
            <a:fillRect/>
          </a:stretch>
        </p:blipFill>
        <p:spPr>
          <a:xfrm>
            <a:off x="10646036" y="1894831"/>
            <a:ext cx="4815685" cy="3002729"/>
          </a:xfrm>
          <a:prstGeom prst="rect">
            <a:avLst/>
          </a:prstGeom>
          <a:effectLst>
            <a:outerShdw sx="100000" sy="100000" kx="0" ky="0" algn="b" rotWithShape="0" blurRad="25400" dist="25400" dir="2388334">
              <a:srgbClr val="000000">
                <a:alpha val="79310"/>
              </a:srgbClr>
            </a:outerShdw>
          </a:effectLst>
        </p:spPr>
      </p:pic>
      <p:pic>
        <p:nvPicPr>
          <p:cNvPr id="222" name="Screen Shot 2020-07-20 at 6.25.17 PM.png" descr="Screen Shot 2020-07-20 at 6.25.17 PM.png"/>
          <p:cNvPicPr>
            <a:picLocks noChangeAspect="1"/>
          </p:cNvPicPr>
          <p:nvPr/>
        </p:nvPicPr>
        <p:blipFill>
          <a:blip r:embed="rId3">
            <a:extLst/>
          </a:blip>
          <a:stretch>
            <a:fillRect/>
          </a:stretch>
        </p:blipFill>
        <p:spPr>
          <a:xfrm>
            <a:off x="15043579" y="8073310"/>
            <a:ext cx="6853825" cy="5383454"/>
          </a:xfrm>
          <a:prstGeom prst="rect">
            <a:avLst/>
          </a:prstGeom>
          <a:ln w="12700">
            <a:miter lim="400000"/>
          </a:ln>
        </p:spPr>
      </p:pic>
      <p:pic>
        <p:nvPicPr>
          <p:cNvPr id="223" name="Screen Shot 2020-07-20 at 6.25.04 PM.png" descr="Screen Shot 2020-07-20 at 6.25.04 PM.png"/>
          <p:cNvPicPr>
            <a:picLocks noChangeAspect="1"/>
          </p:cNvPicPr>
          <p:nvPr/>
        </p:nvPicPr>
        <p:blipFill>
          <a:blip r:embed="rId4">
            <a:extLst/>
          </a:blip>
          <a:stretch>
            <a:fillRect/>
          </a:stretch>
        </p:blipFill>
        <p:spPr>
          <a:xfrm>
            <a:off x="2486596" y="8125728"/>
            <a:ext cx="6853825" cy="5278619"/>
          </a:xfrm>
          <a:prstGeom prst="rect">
            <a:avLst/>
          </a:prstGeom>
          <a:ln w="12700">
            <a:miter lim="400000"/>
          </a:ln>
        </p:spPr>
      </p:pic>
      <p:sp>
        <p:nvSpPr>
          <p:cNvPr id="224" name="Clustering"/>
          <p:cNvSpPr txBox="1"/>
          <p:nvPr/>
        </p:nvSpPr>
        <p:spPr>
          <a:xfrm>
            <a:off x="10328902" y="9752908"/>
            <a:ext cx="3197353" cy="92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solidFill>
                  <a:srgbClr val="FF2600"/>
                </a:solidFill>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Clustering</a:t>
            </a:r>
          </a:p>
        </p:txBody>
      </p:sp>
      <p:sp>
        <p:nvSpPr>
          <p:cNvPr id="225" name="Unsupervised Learning"/>
          <p:cNvSpPr txBox="1"/>
          <p:nvPr/>
        </p:nvSpPr>
        <p:spPr>
          <a:xfrm>
            <a:off x="2670885" y="2932645"/>
            <a:ext cx="7114033" cy="92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solidFill>
                  <a:srgbClr val="76D6FF"/>
                </a:solidFill>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Unsupervised Learning</a:t>
            </a:r>
          </a:p>
        </p:txBody>
      </p:sp>
      <p:sp>
        <p:nvSpPr>
          <p:cNvPr id="226" name="No labels"/>
          <p:cNvSpPr txBox="1"/>
          <p:nvPr/>
        </p:nvSpPr>
        <p:spPr>
          <a:xfrm>
            <a:off x="16651368" y="2932645"/>
            <a:ext cx="3011425" cy="92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6000">
                <a:effectLst/>
                <a:latin typeface="Helvetica Light"/>
                <a:ea typeface="Helvetica Light"/>
                <a:cs typeface="Helvetica Light"/>
                <a:sym typeface="Helvetica Light"/>
              </a:defRPr>
            </a:pPr>
            <a:r>
              <a:rPr>
                <a:solidFill>
                  <a:srgbClr val="76D6FF"/>
                </a:solidFill>
                <a:latin typeface="Marker Felt"/>
                <a:ea typeface="Marker Felt"/>
                <a:cs typeface="Marker Felt"/>
                <a:sym typeface="Marker Felt"/>
              </a:rPr>
              <a:t>No labels</a:t>
            </a:r>
            <a:r>
              <a:rPr>
                <a:latin typeface="Marker Felt"/>
                <a:ea typeface="Marker Felt"/>
                <a:cs typeface="Marker Felt"/>
                <a:sym typeface="Marker Felt"/>
              </a:rPr>
              <a:t> </a:t>
            </a:r>
          </a:p>
        </p:txBody>
      </p:sp>
      <p:grpSp>
        <p:nvGrpSpPr>
          <p:cNvPr id="229" name="Classification problem"/>
          <p:cNvGrpSpPr/>
          <p:nvPr/>
        </p:nvGrpSpPr>
        <p:grpSpPr>
          <a:xfrm>
            <a:off x="8371083" y="6300927"/>
            <a:ext cx="7112991" cy="1114146"/>
            <a:chOff x="0" y="0"/>
            <a:chExt cx="7112989" cy="1114144"/>
          </a:xfrm>
        </p:grpSpPr>
        <p:sp>
          <p:nvSpPr>
            <p:cNvPr id="228" name="Classification problem"/>
            <p:cNvSpPr txBox="1"/>
            <p:nvPr/>
          </p:nvSpPr>
          <p:spPr>
            <a:xfrm>
              <a:off x="80822" y="80822"/>
              <a:ext cx="6951346" cy="952501"/>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5000">
                  <a:latin typeface="American Typewriter"/>
                  <a:ea typeface="American Typewriter"/>
                  <a:cs typeface="American Typewriter"/>
                  <a:sym typeface="American Typewriter"/>
                </a:defRPr>
              </a:lvl1pPr>
            </a:lstStyle>
            <a:p>
              <a:pPr>
                <a:defRPr>
                  <a:effectLst/>
                </a:defRPr>
              </a:pPr>
              <a:r>
                <a:t>Classification problem</a:t>
              </a:r>
            </a:p>
          </p:txBody>
        </p:sp>
        <p:pic>
          <p:nvPicPr>
            <p:cNvPr id="227" name="Classification problem Classification problem" descr="Classification problem Classification problem"/>
            <p:cNvPicPr>
              <a:picLocks noChangeAspect="0"/>
            </p:cNvPicPr>
            <p:nvPr/>
          </p:nvPicPr>
          <p:blipFill>
            <a:blip r:embed="rId5">
              <a:extLst/>
            </a:blip>
            <a:stretch>
              <a:fillRect/>
            </a:stretch>
          </p:blipFill>
          <p:spPr>
            <a:xfrm>
              <a:off x="-1" y="0"/>
              <a:ext cx="7112991" cy="1114145"/>
            </a:xfrm>
            <a:prstGeom prst="rect">
              <a:avLst/>
            </a:prstGeom>
            <a:effectLst/>
          </p:spPr>
        </p:pic>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Unsupervised Lear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Unsupervised Learning</a:t>
            </a:r>
          </a:p>
        </p:txBody>
      </p:sp>
      <p:pic>
        <p:nvPicPr>
          <p:cNvPr id="232" name="Double Arrow Double arrow" descr="Double Arrow Double arrow"/>
          <p:cNvPicPr>
            <a:picLocks noChangeAspect="0"/>
          </p:cNvPicPr>
          <p:nvPr/>
        </p:nvPicPr>
        <p:blipFill>
          <a:blip r:embed="rId2">
            <a:extLst/>
          </a:blip>
          <a:stretch>
            <a:fillRect/>
          </a:stretch>
        </p:blipFill>
        <p:spPr>
          <a:xfrm>
            <a:off x="10646036" y="1894831"/>
            <a:ext cx="4815685" cy="3002729"/>
          </a:xfrm>
          <a:prstGeom prst="rect">
            <a:avLst/>
          </a:prstGeom>
          <a:effectLst>
            <a:outerShdw sx="100000" sy="100000" kx="0" ky="0" algn="b" rotWithShape="0" blurRad="25400" dist="25400" dir="2388334">
              <a:srgbClr val="000000">
                <a:alpha val="79310"/>
              </a:srgbClr>
            </a:outerShdw>
          </a:effectLst>
        </p:spPr>
      </p:pic>
      <p:sp>
        <p:nvSpPr>
          <p:cNvPr id="233" name="Clustering"/>
          <p:cNvSpPr txBox="1"/>
          <p:nvPr/>
        </p:nvSpPr>
        <p:spPr>
          <a:xfrm>
            <a:off x="10328902" y="9752908"/>
            <a:ext cx="3197353" cy="92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solidFill>
                  <a:srgbClr val="FF2600"/>
                </a:solidFill>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Clustering</a:t>
            </a:r>
          </a:p>
        </p:txBody>
      </p:sp>
      <p:sp>
        <p:nvSpPr>
          <p:cNvPr id="234" name="Unsupervised Learning"/>
          <p:cNvSpPr txBox="1"/>
          <p:nvPr/>
        </p:nvSpPr>
        <p:spPr>
          <a:xfrm>
            <a:off x="2670885" y="2932645"/>
            <a:ext cx="7114033" cy="92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solidFill>
                  <a:srgbClr val="76D6FF"/>
                </a:solidFill>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Unsupervised Learning</a:t>
            </a:r>
          </a:p>
        </p:txBody>
      </p:sp>
      <p:sp>
        <p:nvSpPr>
          <p:cNvPr id="235" name="No labels"/>
          <p:cNvSpPr txBox="1"/>
          <p:nvPr/>
        </p:nvSpPr>
        <p:spPr>
          <a:xfrm>
            <a:off x="16651368" y="2932645"/>
            <a:ext cx="3011425" cy="92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6000">
                <a:effectLst/>
                <a:latin typeface="Helvetica Light"/>
                <a:ea typeface="Helvetica Light"/>
                <a:cs typeface="Helvetica Light"/>
                <a:sym typeface="Helvetica Light"/>
              </a:defRPr>
            </a:pPr>
            <a:r>
              <a:rPr>
                <a:solidFill>
                  <a:srgbClr val="76D6FF"/>
                </a:solidFill>
                <a:latin typeface="Marker Felt"/>
                <a:ea typeface="Marker Felt"/>
                <a:cs typeface="Marker Felt"/>
                <a:sym typeface="Marker Felt"/>
              </a:rPr>
              <a:t>No labels</a:t>
            </a:r>
            <a:r>
              <a:rPr>
                <a:latin typeface="Marker Felt"/>
                <a:ea typeface="Marker Felt"/>
                <a:cs typeface="Marker Felt"/>
                <a:sym typeface="Marker Felt"/>
              </a:rPr>
              <a:t> </a:t>
            </a:r>
          </a:p>
        </p:txBody>
      </p:sp>
      <p:grpSp>
        <p:nvGrpSpPr>
          <p:cNvPr id="238" name="Regression problem"/>
          <p:cNvGrpSpPr/>
          <p:nvPr/>
        </p:nvGrpSpPr>
        <p:grpSpPr>
          <a:xfrm>
            <a:off x="8698743" y="6300927"/>
            <a:ext cx="6457671" cy="1114146"/>
            <a:chOff x="0" y="0"/>
            <a:chExt cx="6457669" cy="1114144"/>
          </a:xfrm>
        </p:grpSpPr>
        <p:sp>
          <p:nvSpPr>
            <p:cNvPr id="237" name="Regression problem"/>
            <p:cNvSpPr txBox="1"/>
            <p:nvPr/>
          </p:nvSpPr>
          <p:spPr>
            <a:xfrm>
              <a:off x="80822" y="80822"/>
              <a:ext cx="6296026" cy="952501"/>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5000">
                  <a:latin typeface="American Typewriter"/>
                  <a:ea typeface="American Typewriter"/>
                  <a:cs typeface="American Typewriter"/>
                  <a:sym typeface="American Typewriter"/>
                </a:defRPr>
              </a:lvl1pPr>
            </a:lstStyle>
            <a:p>
              <a:pPr>
                <a:defRPr>
                  <a:effectLst/>
                </a:defRPr>
              </a:pPr>
              <a:r>
                <a:t>Regression problem</a:t>
              </a:r>
            </a:p>
          </p:txBody>
        </p:sp>
        <p:pic>
          <p:nvPicPr>
            <p:cNvPr id="236" name="Regression problem Regression problem" descr="Regression problem Regression problem"/>
            <p:cNvPicPr>
              <a:picLocks noChangeAspect="0"/>
            </p:cNvPicPr>
            <p:nvPr/>
          </p:nvPicPr>
          <p:blipFill>
            <a:blip r:embed="rId3">
              <a:extLst/>
            </a:blip>
            <a:stretch>
              <a:fillRect/>
            </a:stretch>
          </p:blipFill>
          <p:spPr>
            <a:xfrm>
              <a:off x="-1" y="0"/>
              <a:ext cx="6457671" cy="1114145"/>
            </a:xfrm>
            <a:prstGeom prst="rect">
              <a:avLst/>
            </a:prstGeom>
            <a:effectLst/>
          </p:spPr>
        </p:pic>
      </p:grpSp>
      <p:pic>
        <p:nvPicPr>
          <p:cNvPr id="239" name="Screen Shot 2020-07-20 at 6.25.23 PM.png" descr="Screen Shot 2020-07-20 at 6.25.23 PM.png"/>
          <p:cNvPicPr>
            <a:picLocks noChangeAspect="1"/>
          </p:cNvPicPr>
          <p:nvPr/>
        </p:nvPicPr>
        <p:blipFill>
          <a:blip r:embed="rId4">
            <a:extLst/>
          </a:blip>
          <a:stretch>
            <a:fillRect/>
          </a:stretch>
        </p:blipFill>
        <p:spPr>
          <a:xfrm>
            <a:off x="2303295" y="8050788"/>
            <a:ext cx="7220428" cy="5428498"/>
          </a:xfrm>
          <a:prstGeom prst="rect">
            <a:avLst/>
          </a:prstGeom>
          <a:ln w="12700">
            <a:miter lim="400000"/>
          </a:ln>
        </p:spPr>
      </p:pic>
      <p:pic>
        <p:nvPicPr>
          <p:cNvPr id="240" name="Screen Shot 2020-07-20 at 6.25.29 PM.png" descr="Screen Shot 2020-07-20 at 6.25.29 PM.png"/>
          <p:cNvPicPr>
            <a:picLocks noChangeAspect="1"/>
          </p:cNvPicPr>
          <p:nvPr/>
        </p:nvPicPr>
        <p:blipFill>
          <a:blip r:embed="rId5">
            <a:extLst/>
          </a:blip>
          <a:stretch>
            <a:fillRect/>
          </a:stretch>
        </p:blipFill>
        <p:spPr>
          <a:xfrm>
            <a:off x="15020776" y="7948297"/>
            <a:ext cx="6899431" cy="563348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Examples"/>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Examples</a:t>
            </a:r>
          </a:p>
        </p:txBody>
      </p:sp>
      <p:pic>
        <p:nvPicPr>
          <p:cNvPr id="243" name="Image" descr="Image"/>
          <p:cNvPicPr>
            <a:picLocks noChangeAspect="1"/>
          </p:cNvPicPr>
          <p:nvPr/>
        </p:nvPicPr>
        <p:blipFill>
          <a:blip r:embed="rId2">
            <a:extLst/>
          </a:blip>
          <a:stretch>
            <a:fillRect/>
          </a:stretch>
        </p:blipFill>
        <p:spPr>
          <a:xfrm>
            <a:off x="3464710" y="5792601"/>
            <a:ext cx="18408333" cy="7298364"/>
          </a:xfrm>
          <a:prstGeom prst="rect">
            <a:avLst/>
          </a:prstGeom>
          <a:ln w="12700">
            <a:miter lim="400000"/>
          </a:ln>
        </p:spPr>
      </p:pic>
      <p:grpSp>
        <p:nvGrpSpPr>
          <p:cNvPr id="247" name="Group"/>
          <p:cNvGrpSpPr/>
          <p:nvPr/>
        </p:nvGrpSpPr>
        <p:grpSpPr>
          <a:xfrm>
            <a:off x="4450044" y="3324454"/>
            <a:ext cx="16437664" cy="927101"/>
            <a:chOff x="0" y="0"/>
            <a:chExt cx="16437662" cy="927100"/>
          </a:xfrm>
        </p:grpSpPr>
        <p:sp>
          <p:nvSpPr>
            <p:cNvPr id="244" name="Supervised Learning"/>
            <p:cNvSpPr txBox="1"/>
            <p:nvPr/>
          </p:nvSpPr>
          <p:spPr>
            <a:xfrm>
              <a:off x="-1" y="-1"/>
              <a:ext cx="7133845"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Supervised Learning    </a:t>
              </a:r>
            </a:p>
          </p:txBody>
        </p:sp>
        <p:sp>
          <p:nvSpPr>
            <p:cNvPr id="245" name="Unsupervised Learning"/>
            <p:cNvSpPr txBox="1"/>
            <p:nvPr/>
          </p:nvSpPr>
          <p:spPr>
            <a:xfrm>
              <a:off x="8371131" y="-1"/>
              <a:ext cx="8066533"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 Unsupervised Learning    </a:t>
              </a:r>
            </a:p>
          </p:txBody>
        </p:sp>
        <p:sp>
          <p:nvSpPr>
            <p:cNvPr id="246" name="vs"/>
            <p:cNvSpPr txBox="1"/>
            <p:nvPr/>
          </p:nvSpPr>
          <p:spPr>
            <a:xfrm>
              <a:off x="7374154" y="-1"/>
              <a:ext cx="756667"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solidFill>
                    <a:srgbClr val="FF2600"/>
                  </a:solidFill>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vs</a:t>
              </a:r>
            </a:p>
          </p:txBody>
        </p:sp>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Examples"/>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Examples</a:t>
            </a:r>
          </a:p>
        </p:txBody>
      </p:sp>
      <p:grpSp>
        <p:nvGrpSpPr>
          <p:cNvPr id="253" name="Group"/>
          <p:cNvGrpSpPr/>
          <p:nvPr/>
        </p:nvGrpSpPr>
        <p:grpSpPr>
          <a:xfrm>
            <a:off x="4450044" y="3324454"/>
            <a:ext cx="16437664" cy="927101"/>
            <a:chOff x="0" y="0"/>
            <a:chExt cx="16437662" cy="927100"/>
          </a:xfrm>
        </p:grpSpPr>
        <p:sp>
          <p:nvSpPr>
            <p:cNvPr id="250" name="Supervised Learning"/>
            <p:cNvSpPr txBox="1"/>
            <p:nvPr/>
          </p:nvSpPr>
          <p:spPr>
            <a:xfrm>
              <a:off x="-1" y="-1"/>
              <a:ext cx="7133845"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Supervised Learning    </a:t>
              </a:r>
            </a:p>
          </p:txBody>
        </p:sp>
        <p:sp>
          <p:nvSpPr>
            <p:cNvPr id="251" name="Unsupervised Learning"/>
            <p:cNvSpPr txBox="1"/>
            <p:nvPr/>
          </p:nvSpPr>
          <p:spPr>
            <a:xfrm>
              <a:off x="8371131" y="-1"/>
              <a:ext cx="8066533"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 Unsupervised Learning    </a:t>
              </a:r>
            </a:p>
          </p:txBody>
        </p:sp>
        <p:sp>
          <p:nvSpPr>
            <p:cNvPr id="252" name="vs"/>
            <p:cNvSpPr txBox="1"/>
            <p:nvPr/>
          </p:nvSpPr>
          <p:spPr>
            <a:xfrm>
              <a:off x="7374154" y="-1"/>
              <a:ext cx="756667"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solidFill>
                    <a:srgbClr val="FF2600"/>
                  </a:solidFill>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vs</a:t>
              </a:r>
            </a:p>
          </p:txBody>
        </p:sp>
      </p:grpSp>
      <p:pic>
        <p:nvPicPr>
          <p:cNvPr id="254" name="Screen Shot 2020-07-20 at 6.36.08 PM.png" descr="Screen Shot 2020-07-20 at 6.36.08 PM.png"/>
          <p:cNvPicPr>
            <a:picLocks noChangeAspect="1"/>
          </p:cNvPicPr>
          <p:nvPr/>
        </p:nvPicPr>
        <p:blipFill>
          <a:blip r:embed="rId2">
            <a:extLst/>
          </a:blip>
          <a:stretch>
            <a:fillRect/>
          </a:stretch>
        </p:blipFill>
        <p:spPr>
          <a:xfrm>
            <a:off x="3273141" y="4956600"/>
            <a:ext cx="18791470" cy="8633919"/>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Examples"/>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Examples</a:t>
            </a:r>
          </a:p>
        </p:txBody>
      </p:sp>
      <p:grpSp>
        <p:nvGrpSpPr>
          <p:cNvPr id="260" name="Group"/>
          <p:cNvGrpSpPr/>
          <p:nvPr/>
        </p:nvGrpSpPr>
        <p:grpSpPr>
          <a:xfrm>
            <a:off x="4450044" y="3324454"/>
            <a:ext cx="16437664" cy="927101"/>
            <a:chOff x="0" y="0"/>
            <a:chExt cx="16437662" cy="927100"/>
          </a:xfrm>
        </p:grpSpPr>
        <p:sp>
          <p:nvSpPr>
            <p:cNvPr id="257" name="Supervised Learning"/>
            <p:cNvSpPr txBox="1"/>
            <p:nvPr/>
          </p:nvSpPr>
          <p:spPr>
            <a:xfrm>
              <a:off x="-1" y="-1"/>
              <a:ext cx="7133845"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Supervised Learning    </a:t>
              </a:r>
            </a:p>
          </p:txBody>
        </p:sp>
        <p:sp>
          <p:nvSpPr>
            <p:cNvPr id="258" name="Unsupervised Learning"/>
            <p:cNvSpPr txBox="1"/>
            <p:nvPr/>
          </p:nvSpPr>
          <p:spPr>
            <a:xfrm>
              <a:off x="8371131" y="-1"/>
              <a:ext cx="8066533"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 Unsupervised Learning    </a:t>
              </a:r>
            </a:p>
          </p:txBody>
        </p:sp>
        <p:sp>
          <p:nvSpPr>
            <p:cNvPr id="259" name="vs"/>
            <p:cNvSpPr txBox="1"/>
            <p:nvPr/>
          </p:nvSpPr>
          <p:spPr>
            <a:xfrm>
              <a:off x="7374154" y="-1"/>
              <a:ext cx="756667"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6000">
                  <a:solidFill>
                    <a:srgbClr val="FF2600"/>
                  </a:solidFill>
                  <a:latin typeface="Marker Felt"/>
                  <a:ea typeface="Marker Felt"/>
                  <a:cs typeface="Marker Felt"/>
                  <a:sym typeface="Marker Felt"/>
                </a:defRPr>
              </a:lvl1pPr>
            </a:lstStyle>
            <a:p>
              <a:pPr>
                <a:defRPr>
                  <a:effectLst/>
                  <a:latin typeface="Helvetica Light"/>
                  <a:ea typeface="Helvetica Light"/>
                  <a:cs typeface="Helvetica Light"/>
                  <a:sym typeface="Helvetica Light"/>
                </a:defRPr>
              </a:pPr>
              <a:r>
                <a:rPr>
                  <a:latin typeface="Marker Felt"/>
                  <a:ea typeface="Marker Felt"/>
                  <a:cs typeface="Marker Felt"/>
                  <a:sym typeface="Marker Felt"/>
                </a:rPr>
                <a:t>vs</a:t>
              </a:r>
            </a:p>
          </p:txBody>
        </p:sp>
      </p:grpSp>
      <p:pic>
        <p:nvPicPr>
          <p:cNvPr id="261" name="DsCTvc3XQAE7Njb.jpg" descr="DsCTvc3XQAE7Njb.jpg"/>
          <p:cNvPicPr>
            <a:picLocks noChangeAspect="1"/>
          </p:cNvPicPr>
          <p:nvPr/>
        </p:nvPicPr>
        <p:blipFill>
          <a:blip r:embed="rId2">
            <a:extLst/>
          </a:blip>
          <a:stretch>
            <a:fillRect/>
          </a:stretch>
        </p:blipFill>
        <p:spPr>
          <a:xfrm>
            <a:off x="2337983" y="5415694"/>
            <a:ext cx="19708034" cy="732482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Supervised learning trai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Supervised learning training</a:t>
            </a:r>
          </a:p>
        </p:txBody>
      </p:sp>
      <p:pic>
        <p:nvPicPr>
          <p:cNvPr id="264" name="Rounded Rectangle Rounded rectangle" descr="Rounded Rectangle Rounded rectangle"/>
          <p:cNvPicPr>
            <a:picLocks noChangeAspect="0"/>
          </p:cNvPicPr>
          <p:nvPr/>
        </p:nvPicPr>
        <p:blipFill>
          <a:blip r:embed="rId2">
            <a:extLst/>
          </a:blip>
          <a:stretch>
            <a:fillRect/>
          </a:stretch>
        </p:blipFill>
        <p:spPr>
          <a:xfrm>
            <a:off x="752354" y="3031438"/>
            <a:ext cx="2613311" cy="3941883"/>
          </a:xfrm>
          <a:prstGeom prst="rect">
            <a:avLst/>
          </a:prstGeom>
          <a:effectLst>
            <a:outerShdw sx="100000" sy="100000" kx="0" ky="0" algn="b" rotWithShape="0" blurRad="38100" dist="25400" dir="5400000">
              <a:srgbClr val="000000">
                <a:alpha val="50000"/>
              </a:srgbClr>
            </a:outerShdw>
          </a:effectLst>
        </p:spPr>
      </p:pic>
      <p:sp>
        <p:nvSpPr>
          <p:cNvPr id="265" name="X1…"/>
          <p:cNvSpPr txBox="1"/>
          <p:nvPr/>
        </p:nvSpPr>
        <p:spPr>
          <a:xfrm>
            <a:off x="1626956" y="3552201"/>
            <a:ext cx="864107" cy="29003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defTabSz="584200">
              <a:lnSpc>
                <a:spcPct val="120000"/>
              </a:lnSpc>
              <a:defRPr sz="4500">
                <a:effectLst/>
                <a:latin typeface="Marker Felt"/>
                <a:ea typeface="Marker Felt"/>
                <a:cs typeface="Marker Felt"/>
                <a:sym typeface="Marker Felt"/>
              </a:defRPr>
            </a:pPr>
            <a:r>
              <a:t>X1</a:t>
            </a:r>
          </a:p>
          <a:p>
            <a:pPr defTabSz="584200">
              <a:lnSpc>
                <a:spcPct val="120000"/>
              </a:lnSpc>
              <a:defRPr sz="4500">
                <a:effectLst/>
                <a:latin typeface="Marker Felt"/>
                <a:ea typeface="Marker Felt"/>
                <a:cs typeface="Marker Felt"/>
                <a:sym typeface="Marker Felt"/>
              </a:defRPr>
            </a:pPr>
            <a:r>
              <a:t>X2</a:t>
            </a:r>
          </a:p>
          <a:p>
            <a:pPr defTabSz="584200">
              <a:lnSpc>
                <a:spcPct val="120000"/>
              </a:lnSpc>
              <a:defRPr sz="4500">
                <a:effectLst/>
                <a:latin typeface="Marker Felt"/>
                <a:ea typeface="Marker Felt"/>
                <a:cs typeface="Marker Felt"/>
                <a:sym typeface="Marker Felt"/>
              </a:defRPr>
            </a:pPr>
            <a:r>
              <a:t>:</a:t>
            </a:r>
            <a:br/>
            <a:r>
              <a:t>Xn</a:t>
            </a:r>
          </a:p>
        </p:txBody>
      </p:sp>
      <p:pic>
        <p:nvPicPr>
          <p:cNvPr id="266" name="Rounded Rectangle Rounded rectangle" descr="Rounded Rectangle Rounded rectangle"/>
          <p:cNvPicPr>
            <a:picLocks noChangeAspect="0"/>
          </p:cNvPicPr>
          <p:nvPr/>
        </p:nvPicPr>
        <p:blipFill>
          <a:blip r:embed="rId2">
            <a:extLst/>
          </a:blip>
          <a:stretch>
            <a:fillRect/>
          </a:stretch>
        </p:blipFill>
        <p:spPr>
          <a:xfrm>
            <a:off x="752354" y="8731001"/>
            <a:ext cx="2613311" cy="3941883"/>
          </a:xfrm>
          <a:prstGeom prst="rect">
            <a:avLst/>
          </a:prstGeom>
          <a:effectLst>
            <a:outerShdw sx="100000" sy="100000" kx="0" ky="0" algn="b" rotWithShape="0" blurRad="38100" dist="25400" dir="5400000">
              <a:srgbClr val="000000">
                <a:alpha val="50000"/>
              </a:srgbClr>
            </a:outerShdw>
          </a:effectLst>
        </p:spPr>
      </p:pic>
      <p:sp>
        <p:nvSpPr>
          <p:cNvPr id="267" name="Cat…"/>
          <p:cNvSpPr txBox="1"/>
          <p:nvPr/>
        </p:nvSpPr>
        <p:spPr>
          <a:xfrm>
            <a:off x="1333083" y="9251763"/>
            <a:ext cx="1451853" cy="29003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defTabSz="584200">
              <a:lnSpc>
                <a:spcPct val="120000"/>
              </a:lnSpc>
              <a:defRPr sz="4500">
                <a:effectLst/>
                <a:latin typeface="Marker Felt"/>
                <a:ea typeface="Marker Felt"/>
                <a:cs typeface="Marker Felt"/>
                <a:sym typeface="Marker Felt"/>
              </a:defRPr>
            </a:pPr>
            <a:r>
              <a:t>Cat</a:t>
            </a:r>
          </a:p>
          <a:p>
            <a:pPr defTabSz="584200">
              <a:lnSpc>
                <a:spcPct val="120000"/>
              </a:lnSpc>
              <a:defRPr sz="4500">
                <a:effectLst/>
                <a:latin typeface="Marker Felt"/>
                <a:ea typeface="Marker Felt"/>
                <a:cs typeface="Marker Felt"/>
                <a:sym typeface="Marker Felt"/>
              </a:defRPr>
            </a:pPr>
            <a:r>
              <a:t>Dog</a:t>
            </a:r>
          </a:p>
          <a:p>
            <a:pPr defTabSz="584200">
              <a:lnSpc>
                <a:spcPct val="120000"/>
              </a:lnSpc>
              <a:defRPr sz="4500">
                <a:effectLst/>
                <a:latin typeface="Marker Felt"/>
                <a:ea typeface="Marker Felt"/>
                <a:cs typeface="Marker Felt"/>
                <a:sym typeface="Marker Felt"/>
              </a:defRPr>
            </a:pPr>
            <a:r>
              <a:t>:</a:t>
            </a:r>
            <a:br/>
            <a:r>
              <a:t>Cat</a:t>
            </a:r>
          </a:p>
        </p:txBody>
      </p:sp>
      <p:sp>
        <p:nvSpPr>
          <p:cNvPr id="268" name="Features (X)"/>
          <p:cNvSpPr txBox="1"/>
          <p:nvPr/>
        </p:nvSpPr>
        <p:spPr>
          <a:xfrm>
            <a:off x="306430" y="1921720"/>
            <a:ext cx="3505159" cy="969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800">
                <a:solidFill>
                  <a:srgbClr val="73FDFF"/>
                </a:solidFill>
                <a:latin typeface="Chalkboard SE Regular"/>
                <a:ea typeface="Chalkboard SE Regular"/>
                <a:cs typeface="Chalkboard SE Regular"/>
                <a:sym typeface="Chalkboard SE Regular"/>
              </a:defRPr>
            </a:lvl1pPr>
          </a:lstStyle>
          <a:p>
            <a:pPr>
              <a:defRPr>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Features (X)</a:t>
            </a:r>
          </a:p>
        </p:txBody>
      </p:sp>
      <p:sp>
        <p:nvSpPr>
          <p:cNvPr id="269" name="Labels (Y)"/>
          <p:cNvSpPr txBox="1"/>
          <p:nvPr/>
        </p:nvSpPr>
        <p:spPr>
          <a:xfrm>
            <a:off x="630427" y="7621283"/>
            <a:ext cx="2857165" cy="969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800">
                <a:solidFill>
                  <a:srgbClr val="73FDFF"/>
                </a:solidFill>
                <a:latin typeface="Chalkboard SE Regular"/>
                <a:ea typeface="Chalkboard SE Regular"/>
                <a:cs typeface="Chalkboard SE Regular"/>
                <a:sym typeface="Chalkboard SE Regular"/>
              </a:defRPr>
            </a:lvl1pPr>
          </a:lstStyle>
          <a:p>
            <a:pPr>
              <a:defRPr>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Labels (Y)</a:t>
            </a:r>
          </a:p>
        </p:txBody>
      </p:sp>
      <p:pic>
        <p:nvPicPr>
          <p:cNvPr id="270" name="Line Line" descr="Line Line"/>
          <p:cNvPicPr>
            <a:picLocks noChangeAspect="0"/>
          </p:cNvPicPr>
          <p:nvPr/>
        </p:nvPicPr>
        <p:blipFill>
          <a:blip r:embed="rId3">
            <a:extLst/>
          </a:blip>
          <a:stretch>
            <a:fillRect/>
          </a:stretch>
        </p:blipFill>
        <p:spPr>
          <a:xfrm rot="987475">
            <a:off x="3239400" y="4917478"/>
            <a:ext cx="6147283" cy="586535"/>
          </a:xfrm>
          <a:prstGeom prst="rect">
            <a:avLst/>
          </a:prstGeom>
        </p:spPr>
      </p:pic>
      <p:pic>
        <p:nvPicPr>
          <p:cNvPr id="272" name="Line Line" descr="Line Line"/>
          <p:cNvPicPr>
            <a:picLocks noChangeAspect="0"/>
          </p:cNvPicPr>
          <p:nvPr/>
        </p:nvPicPr>
        <p:blipFill>
          <a:blip r:embed="rId4">
            <a:extLst/>
          </a:blip>
          <a:stretch>
            <a:fillRect/>
          </a:stretch>
        </p:blipFill>
        <p:spPr>
          <a:xfrm rot="20142578">
            <a:off x="3088288" y="8898767"/>
            <a:ext cx="6810524" cy="586535"/>
          </a:xfrm>
          <a:prstGeom prst="rect">
            <a:avLst/>
          </a:prstGeom>
        </p:spPr>
      </p:pic>
      <p:pic>
        <p:nvPicPr>
          <p:cNvPr id="274" name="Oval Oval" descr="Oval Oval"/>
          <p:cNvPicPr>
            <a:picLocks noChangeAspect="0"/>
          </p:cNvPicPr>
          <p:nvPr/>
        </p:nvPicPr>
        <p:blipFill>
          <a:blip r:embed="rId5">
            <a:extLst/>
          </a:blip>
          <a:stretch>
            <a:fillRect/>
          </a:stretch>
        </p:blipFill>
        <p:spPr>
          <a:xfrm>
            <a:off x="9204543" y="3974010"/>
            <a:ext cx="5233062" cy="5323001"/>
          </a:xfrm>
          <a:prstGeom prst="rect">
            <a:avLst/>
          </a:prstGeom>
          <a:effectLst>
            <a:outerShdw sx="100000" sy="100000" kx="0" ky="0" algn="b" rotWithShape="0" blurRad="38100" dist="25400" dir="5400000">
              <a:srgbClr val="000000">
                <a:alpha val="50000"/>
              </a:srgbClr>
            </a:outerShdw>
          </a:effectLst>
        </p:spPr>
      </p:pic>
      <p:sp>
        <p:nvSpPr>
          <p:cNvPr id="275" name="Supervised…"/>
          <p:cNvSpPr txBox="1"/>
          <p:nvPr/>
        </p:nvSpPr>
        <p:spPr>
          <a:xfrm>
            <a:off x="9875764" y="5720052"/>
            <a:ext cx="3890621" cy="22758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6000">
                <a:solidFill>
                  <a:srgbClr val="73FDFF"/>
                </a:solidFill>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Supervised</a:t>
            </a:r>
            <a:endParaRPr>
              <a:latin typeface="Chalkboard SE Regular"/>
              <a:ea typeface="Chalkboard SE Regular"/>
              <a:cs typeface="Chalkboard SE Regular"/>
              <a:sym typeface="Chalkboard SE Regular"/>
            </a:endParaRPr>
          </a:p>
          <a:p>
            <a:pPr defTabSz="584200">
              <a:defRPr sz="6000">
                <a:solidFill>
                  <a:srgbClr val="73FDFF"/>
                </a:solidFill>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Model</a:t>
            </a:r>
          </a:p>
        </p:txBody>
      </p:sp>
      <p:pic>
        <p:nvPicPr>
          <p:cNvPr id="276" name="Arrow Arrow" descr="Arrow Arrow"/>
          <p:cNvPicPr>
            <a:picLocks noChangeAspect="0"/>
          </p:cNvPicPr>
          <p:nvPr/>
        </p:nvPicPr>
        <p:blipFill>
          <a:blip r:embed="rId6">
            <a:extLst/>
          </a:blip>
          <a:stretch>
            <a:fillRect/>
          </a:stretch>
        </p:blipFill>
        <p:spPr>
          <a:xfrm>
            <a:off x="14661125" y="5172631"/>
            <a:ext cx="4098785" cy="2925759"/>
          </a:xfrm>
          <a:prstGeom prst="rect">
            <a:avLst/>
          </a:prstGeom>
          <a:effectLst>
            <a:outerShdw sx="100000" sy="100000" kx="0" ky="0" algn="b" rotWithShape="0" blurRad="38100" dist="25400" dir="5400000">
              <a:srgbClr val="000000">
                <a:alpha val="50000"/>
              </a:srgbClr>
            </a:outerShdw>
          </a:effectLst>
        </p:spPr>
      </p:pic>
      <p:pic>
        <p:nvPicPr>
          <p:cNvPr id="277" name="Rounded Rectangle Rounded rectangle" descr="Rounded Rectangle Rounded rectangle"/>
          <p:cNvPicPr>
            <a:picLocks noChangeAspect="0"/>
          </p:cNvPicPr>
          <p:nvPr/>
        </p:nvPicPr>
        <p:blipFill>
          <a:blip r:embed="rId7">
            <a:extLst/>
          </a:blip>
          <a:stretch>
            <a:fillRect/>
          </a:stretch>
        </p:blipFill>
        <p:spPr>
          <a:xfrm>
            <a:off x="18812646" y="4835902"/>
            <a:ext cx="4656705" cy="4278043"/>
          </a:xfrm>
          <a:prstGeom prst="rect">
            <a:avLst/>
          </a:prstGeom>
          <a:effectLst>
            <a:outerShdw sx="100000" sy="100000" kx="0" ky="0" algn="b" rotWithShape="0" blurRad="38100" dist="25400" dir="5400000">
              <a:srgbClr val="000000">
                <a:alpha val="50000"/>
              </a:srgbClr>
            </a:outerShdw>
          </a:effectLst>
        </p:spPr>
      </p:pic>
      <p:sp>
        <p:nvSpPr>
          <p:cNvPr id="278" name="Most likely Cat…"/>
          <p:cNvSpPr txBox="1"/>
          <p:nvPr/>
        </p:nvSpPr>
        <p:spPr>
          <a:xfrm>
            <a:off x="18972472" y="5069371"/>
            <a:ext cx="4337051" cy="43928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defTabSz="584200">
              <a:lnSpc>
                <a:spcPct val="120000"/>
              </a:lnSpc>
              <a:defRPr sz="4500">
                <a:effectLst/>
                <a:latin typeface="Marker Felt"/>
                <a:ea typeface="Marker Felt"/>
                <a:cs typeface="Marker Felt"/>
                <a:sym typeface="Marker Felt"/>
              </a:defRPr>
            </a:pPr>
            <a:r>
              <a:rPr>
                <a:solidFill>
                  <a:srgbClr val="FF2600"/>
                </a:solidFill>
              </a:rPr>
              <a:t>Most likely</a:t>
            </a:r>
            <a:r>
              <a:t> Cat</a:t>
            </a:r>
          </a:p>
          <a:p>
            <a:pPr defTabSz="584200">
              <a:lnSpc>
                <a:spcPct val="120000"/>
              </a:lnSpc>
              <a:defRPr sz="4500">
                <a:effectLst/>
                <a:latin typeface="Marker Felt"/>
                <a:ea typeface="Marker Felt"/>
                <a:cs typeface="Marker Felt"/>
                <a:sym typeface="Marker Felt"/>
              </a:defRPr>
            </a:pPr>
            <a:r>
              <a:rPr>
                <a:solidFill>
                  <a:srgbClr val="FF2600"/>
                </a:solidFill>
              </a:rPr>
              <a:t>Most likely</a:t>
            </a:r>
            <a:r>
              <a:t> Dog</a:t>
            </a:r>
          </a:p>
          <a:p>
            <a:pPr defTabSz="584200">
              <a:lnSpc>
                <a:spcPct val="120000"/>
              </a:lnSpc>
              <a:defRPr sz="4500">
                <a:effectLst/>
                <a:latin typeface="Marker Felt"/>
                <a:ea typeface="Marker Felt"/>
                <a:cs typeface="Marker Felt"/>
                <a:sym typeface="Marker Felt"/>
              </a:defRPr>
            </a:pPr>
            <a:r>
              <a:t>:</a:t>
            </a:r>
            <a:br/>
            <a:r>
              <a:rPr>
                <a:solidFill>
                  <a:srgbClr val="FF2600"/>
                </a:solidFill>
              </a:rPr>
              <a:t>Most likely</a:t>
            </a:r>
            <a:r>
              <a:t> Dog</a:t>
            </a:r>
          </a:p>
        </p:txBody>
      </p:sp>
      <p:sp>
        <p:nvSpPr>
          <p:cNvPr id="279" name="Prediction (Y`)"/>
          <p:cNvSpPr txBox="1"/>
          <p:nvPr/>
        </p:nvSpPr>
        <p:spPr>
          <a:xfrm>
            <a:off x="19130096" y="3769591"/>
            <a:ext cx="4021804" cy="969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800">
                <a:solidFill>
                  <a:srgbClr val="73FDFF"/>
                </a:solidFill>
                <a:latin typeface="Chalkboard SE Regular"/>
                <a:ea typeface="Chalkboard SE Regular"/>
                <a:cs typeface="Chalkboard SE Regular"/>
                <a:sym typeface="Chalkboard SE Regular"/>
              </a:defRPr>
            </a:lvl1pPr>
          </a:lstStyle>
          <a:p>
            <a:pPr>
              <a:defRPr>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Prediction (Y`)</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Supervised learning train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Supervised learning training</a:t>
            </a:r>
          </a:p>
        </p:txBody>
      </p:sp>
      <p:pic>
        <p:nvPicPr>
          <p:cNvPr id="282" name="Rounded Rectangle Rounded rectangle" descr="Rounded Rectangle Rounded rectangle"/>
          <p:cNvPicPr>
            <a:picLocks noChangeAspect="0"/>
          </p:cNvPicPr>
          <p:nvPr/>
        </p:nvPicPr>
        <p:blipFill>
          <a:blip r:embed="rId2">
            <a:extLst/>
          </a:blip>
          <a:stretch>
            <a:fillRect/>
          </a:stretch>
        </p:blipFill>
        <p:spPr>
          <a:xfrm>
            <a:off x="412826" y="5225779"/>
            <a:ext cx="2613311" cy="3941882"/>
          </a:xfrm>
          <a:prstGeom prst="rect">
            <a:avLst/>
          </a:prstGeom>
          <a:effectLst>
            <a:outerShdw sx="100000" sy="100000" kx="0" ky="0" algn="b" rotWithShape="0" blurRad="38100" dist="25400" dir="5400000">
              <a:srgbClr val="000000">
                <a:alpha val="50000"/>
              </a:srgbClr>
            </a:outerShdw>
          </a:effectLst>
        </p:spPr>
      </p:pic>
      <p:sp>
        <p:nvSpPr>
          <p:cNvPr id="283" name="X1…"/>
          <p:cNvSpPr txBox="1"/>
          <p:nvPr/>
        </p:nvSpPr>
        <p:spPr>
          <a:xfrm>
            <a:off x="1287428" y="5746541"/>
            <a:ext cx="864107" cy="29003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defTabSz="584200">
              <a:lnSpc>
                <a:spcPct val="120000"/>
              </a:lnSpc>
              <a:defRPr sz="4500">
                <a:effectLst/>
                <a:latin typeface="Marker Felt"/>
                <a:ea typeface="Marker Felt"/>
                <a:cs typeface="Marker Felt"/>
                <a:sym typeface="Marker Felt"/>
              </a:defRPr>
            </a:pPr>
            <a:r>
              <a:t>X1</a:t>
            </a:r>
          </a:p>
          <a:p>
            <a:pPr defTabSz="584200">
              <a:lnSpc>
                <a:spcPct val="120000"/>
              </a:lnSpc>
              <a:defRPr sz="4500">
                <a:effectLst/>
                <a:latin typeface="Marker Felt"/>
                <a:ea typeface="Marker Felt"/>
                <a:cs typeface="Marker Felt"/>
                <a:sym typeface="Marker Felt"/>
              </a:defRPr>
            </a:pPr>
            <a:r>
              <a:t>X2</a:t>
            </a:r>
          </a:p>
          <a:p>
            <a:pPr defTabSz="584200">
              <a:lnSpc>
                <a:spcPct val="120000"/>
              </a:lnSpc>
              <a:defRPr sz="4500">
                <a:effectLst/>
                <a:latin typeface="Marker Felt"/>
                <a:ea typeface="Marker Felt"/>
                <a:cs typeface="Marker Felt"/>
                <a:sym typeface="Marker Felt"/>
              </a:defRPr>
            </a:pPr>
            <a:r>
              <a:t>:</a:t>
            </a:r>
            <a:br/>
            <a:r>
              <a:t>Xn</a:t>
            </a:r>
          </a:p>
        </p:txBody>
      </p:sp>
      <p:pic>
        <p:nvPicPr>
          <p:cNvPr id="284" name="Rounded Rectangle Rounded rectangle" descr="Rounded Rectangle Rounded rectangle"/>
          <p:cNvPicPr>
            <a:picLocks noChangeAspect="0"/>
          </p:cNvPicPr>
          <p:nvPr/>
        </p:nvPicPr>
        <p:blipFill>
          <a:blip r:embed="rId3">
            <a:extLst/>
          </a:blip>
          <a:stretch>
            <a:fillRect/>
          </a:stretch>
        </p:blipFill>
        <p:spPr>
          <a:xfrm>
            <a:off x="19768500" y="5076660"/>
            <a:ext cx="2613311" cy="4278044"/>
          </a:xfrm>
          <a:prstGeom prst="rect">
            <a:avLst/>
          </a:prstGeom>
          <a:effectLst>
            <a:outerShdw sx="100000" sy="100000" kx="0" ky="0" algn="b" rotWithShape="0" blurRad="38100" dist="25400" dir="5400000">
              <a:srgbClr val="000000">
                <a:alpha val="50000"/>
              </a:srgbClr>
            </a:outerShdw>
          </a:effectLst>
        </p:spPr>
      </p:pic>
      <p:sp>
        <p:nvSpPr>
          <p:cNvPr id="285" name="Cat…"/>
          <p:cNvSpPr txBox="1"/>
          <p:nvPr/>
        </p:nvSpPr>
        <p:spPr>
          <a:xfrm>
            <a:off x="20349229" y="5778132"/>
            <a:ext cx="1451853" cy="29003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defTabSz="584200">
              <a:lnSpc>
                <a:spcPct val="120000"/>
              </a:lnSpc>
              <a:defRPr sz="4500">
                <a:effectLst/>
                <a:latin typeface="Marker Felt"/>
                <a:ea typeface="Marker Felt"/>
                <a:cs typeface="Marker Felt"/>
                <a:sym typeface="Marker Felt"/>
              </a:defRPr>
            </a:pPr>
            <a:r>
              <a:t>Cat</a:t>
            </a:r>
          </a:p>
          <a:p>
            <a:pPr defTabSz="584200">
              <a:lnSpc>
                <a:spcPct val="120000"/>
              </a:lnSpc>
              <a:defRPr sz="4500">
                <a:effectLst/>
                <a:latin typeface="Marker Felt"/>
                <a:ea typeface="Marker Felt"/>
                <a:cs typeface="Marker Felt"/>
                <a:sym typeface="Marker Felt"/>
              </a:defRPr>
            </a:pPr>
            <a:r>
              <a:t>Dog</a:t>
            </a:r>
          </a:p>
          <a:p>
            <a:pPr defTabSz="584200">
              <a:lnSpc>
                <a:spcPct val="120000"/>
              </a:lnSpc>
              <a:defRPr sz="4500">
                <a:effectLst/>
                <a:latin typeface="Marker Felt"/>
                <a:ea typeface="Marker Felt"/>
                <a:cs typeface="Marker Felt"/>
                <a:sym typeface="Marker Felt"/>
              </a:defRPr>
            </a:pPr>
            <a:r>
              <a:t>:</a:t>
            </a:r>
            <a:br/>
            <a:r>
              <a:t>Cat</a:t>
            </a:r>
          </a:p>
        </p:txBody>
      </p:sp>
      <p:sp>
        <p:nvSpPr>
          <p:cNvPr id="286" name="Features (X)"/>
          <p:cNvSpPr txBox="1"/>
          <p:nvPr/>
        </p:nvSpPr>
        <p:spPr>
          <a:xfrm>
            <a:off x="201960" y="4147651"/>
            <a:ext cx="3505159" cy="969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800">
                <a:solidFill>
                  <a:srgbClr val="73FDFF"/>
                </a:solidFill>
                <a:latin typeface="Chalkboard SE Regular"/>
                <a:ea typeface="Chalkboard SE Regular"/>
                <a:cs typeface="Chalkboard SE Regular"/>
                <a:sym typeface="Chalkboard SE Regular"/>
              </a:defRPr>
            </a:lvl1pPr>
          </a:lstStyle>
          <a:p>
            <a:pPr>
              <a:defRPr>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Features (X)</a:t>
            </a:r>
          </a:p>
        </p:txBody>
      </p:sp>
      <p:sp>
        <p:nvSpPr>
          <p:cNvPr id="287" name="Labels (Y)"/>
          <p:cNvSpPr txBox="1"/>
          <p:nvPr/>
        </p:nvSpPr>
        <p:spPr>
          <a:xfrm>
            <a:off x="19646573" y="4010350"/>
            <a:ext cx="2857165" cy="96981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800">
                <a:solidFill>
                  <a:srgbClr val="73FDFF"/>
                </a:solidFill>
                <a:latin typeface="Chalkboard SE Regular"/>
                <a:ea typeface="Chalkboard SE Regular"/>
                <a:cs typeface="Chalkboard SE Regular"/>
                <a:sym typeface="Chalkboard SE Regular"/>
              </a:defRPr>
            </a:lvl1pPr>
          </a:lstStyle>
          <a:p>
            <a:pPr>
              <a:defRPr>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Labels (Y)</a:t>
            </a:r>
          </a:p>
        </p:txBody>
      </p:sp>
      <p:pic>
        <p:nvPicPr>
          <p:cNvPr id="288" name="Line Line" descr="Line Line"/>
          <p:cNvPicPr>
            <a:picLocks noChangeAspect="0"/>
          </p:cNvPicPr>
          <p:nvPr/>
        </p:nvPicPr>
        <p:blipFill>
          <a:blip r:embed="rId4">
            <a:extLst/>
          </a:blip>
          <a:stretch>
            <a:fillRect/>
          </a:stretch>
        </p:blipFill>
        <p:spPr>
          <a:xfrm>
            <a:off x="2769305" y="6770471"/>
            <a:ext cx="1823598" cy="586535"/>
          </a:xfrm>
          <a:prstGeom prst="rect">
            <a:avLst/>
          </a:prstGeom>
        </p:spPr>
      </p:pic>
      <p:pic>
        <p:nvPicPr>
          <p:cNvPr id="290" name="Oval Oval" descr="Oval Oval"/>
          <p:cNvPicPr>
            <a:picLocks noChangeAspect="0"/>
          </p:cNvPicPr>
          <p:nvPr/>
        </p:nvPicPr>
        <p:blipFill>
          <a:blip r:embed="rId5">
            <a:extLst/>
          </a:blip>
          <a:stretch>
            <a:fillRect/>
          </a:stretch>
        </p:blipFill>
        <p:spPr>
          <a:xfrm>
            <a:off x="4660093" y="4402238"/>
            <a:ext cx="5233062" cy="5323001"/>
          </a:xfrm>
          <a:prstGeom prst="rect">
            <a:avLst/>
          </a:prstGeom>
          <a:effectLst>
            <a:outerShdw sx="100000" sy="100000" kx="0" ky="0" algn="b" rotWithShape="0" blurRad="38100" dist="25400" dir="5400000">
              <a:srgbClr val="000000">
                <a:alpha val="50000"/>
              </a:srgbClr>
            </a:outerShdw>
          </a:effectLst>
        </p:spPr>
      </p:pic>
      <p:sp>
        <p:nvSpPr>
          <p:cNvPr id="291" name="Supervised…"/>
          <p:cNvSpPr txBox="1"/>
          <p:nvPr/>
        </p:nvSpPr>
        <p:spPr>
          <a:xfrm>
            <a:off x="5331313" y="6148280"/>
            <a:ext cx="3890622" cy="227589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6000">
                <a:solidFill>
                  <a:srgbClr val="73FDFF"/>
                </a:solidFill>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Supervised</a:t>
            </a:r>
            <a:endParaRPr>
              <a:latin typeface="Chalkboard SE Regular"/>
              <a:ea typeface="Chalkboard SE Regular"/>
              <a:cs typeface="Chalkboard SE Regular"/>
              <a:sym typeface="Chalkboard SE Regular"/>
            </a:endParaRPr>
          </a:p>
          <a:p>
            <a:pPr defTabSz="584200">
              <a:defRPr sz="6000">
                <a:solidFill>
                  <a:srgbClr val="73FDFF"/>
                </a:solidFill>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Model</a:t>
            </a:r>
          </a:p>
        </p:txBody>
      </p:sp>
      <p:pic>
        <p:nvPicPr>
          <p:cNvPr id="292" name="Arrow Arrow" descr="Arrow Arrow"/>
          <p:cNvPicPr>
            <a:picLocks noChangeAspect="0"/>
          </p:cNvPicPr>
          <p:nvPr/>
        </p:nvPicPr>
        <p:blipFill>
          <a:blip r:embed="rId6">
            <a:extLst/>
          </a:blip>
          <a:stretch>
            <a:fillRect/>
          </a:stretch>
        </p:blipFill>
        <p:spPr>
          <a:xfrm>
            <a:off x="10028496" y="6045797"/>
            <a:ext cx="2882564" cy="2301846"/>
          </a:xfrm>
          <a:prstGeom prst="rect">
            <a:avLst/>
          </a:prstGeom>
          <a:effectLst>
            <a:outerShdw sx="100000" sy="100000" kx="0" ky="0" algn="b" rotWithShape="0" blurRad="38100" dist="25400" dir="5400000">
              <a:srgbClr val="000000">
                <a:alpha val="50000"/>
              </a:srgbClr>
            </a:outerShdw>
          </a:effectLst>
        </p:spPr>
      </p:pic>
      <p:pic>
        <p:nvPicPr>
          <p:cNvPr id="293" name="Rounded Rectangle Rounded rectangle" descr="Rounded Rectangle Rounded rectangle"/>
          <p:cNvPicPr>
            <a:picLocks noChangeAspect="0"/>
          </p:cNvPicPr>
          <p:nvPr/>
        </p:nvPicPr>
        <p:blipFill>
          <a:blip r:embed="rId7">
            <a:extLst/>
          </a:blip>
          <a:stretch>
            <a:fillRect/>
          </a:stretch>
        </p:blipFill>
        <p:spPr>
          <a:xfrm>
            <a:off x="14252122" y="5076660"/>
            <a:ext cx="4656705" cy="4278044"/>
          </a:xfrm>
          <a:prstGeom prst="rect">
            <a:avLst/>
          </a:prstGeom>
          <a:effectLst>
            <a:outerShdw sx="100000" sy="100000" kx="0" ky="0" algn="b" rotWithShape="0" blurRad="38100" dist="25400" dir="5400000">
              <a:srgbClr val="000000">
                <a:alpha val="50000"/>
              </a:srgbClr>
            </a:outerShdw>
          </a:effectLst>
        </p:spPr>
      </p:pic>
      <p:sp>
        <p:nvSpPr>
          <p:cNvPr id="294" name="Most likely Cat…"/>
          <p:cNvSpPr txBox="1"/>
          <p:nvPr/>
        </p:nvSpPr>
        <p:spPr>
          <a:xfrm>
            <a:off x="14411949" y="5310129"/>
            <a:ext cx="4337051" cy="43928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defTabSz="584200">
              <a:lnSpc>
                <a:spcPct val="120000"/>
              </a:lnSpc>
              <a:defRPr sz="4500">
                <a:effectLst/>
                <a:latin typeface="Marker Felt"/>
                <a:ea typeface="Marker Felt"/>
                <a:cs typeface="Marker Felt"/>
                <a:sym typeface="Marker Felt"/>
              </a:defRPr>
            </a:pPr>
            <a:r>
              <a:rPr>
                <a:solidFill>
                  <a:srgbClr val="FF2600"/>
                </a:solidFill>
              </a:rPr>
              <a:t>Most likely</a:t>
            </a:r>
            <a:r>
              <a:t> Cat</a:t>
            </a:r>
          </a:p>
          <a:p>
            <a:pPr defTabSz="584200">
              <a:lnSpc>
                <a:spcPct val="120000"/>
              </a:lnSpc>
              <a:defRPr sz="4500">
                <a:effectLst/>
                <a:latin typeface="Marker Felt"/>
                <a:ea typeface="Marker Felt"/>
                <a:cs typeface="Marker Felt"/>
                <a:sym typeface="Marker Felt"/>
              </a:defRPr>
            </a:pPr>
            <a:r>
              <a:rPr>
                <a:solidFill>
                  <a:srgbClr val="FF2600"/>
                </a:solidFill>
              </a:rPr>
              <a:t>Most likely</a:t>
            </a:r>
            <a:r>
              <a:t> Dog</a:t>
            </a:r>
          </a:p>
          <a:p>
            <a:pPr defTabSz="584200">
              <a:lnSpc>
                <a:spcPct val="120000"/>
              </a:lnSpc>
              <a:defRPr sz="4500">
                <a:effectLst/>
                <a:latin typeface="Marker Felt"/>
                <a:ea typeface="Marker Felt"/>
                <a:cs typeface="Marker Felt"/>
                <a:sym typeface="Marker Felt"/>
              </a:defRPr>
            </a:pPr>
            <a:r>
              <a:t>:</a:t>
            </a:r>
            <a:br/>
            <a:r>
              <a:rPr>
                <a:solidFill>
                  <a:srgbClr val="FF2600"/>
                </a:solidFill>
              </a:rPr>
              <a:t>Most likely</a:t>
            </a:r>
            <a:r>
              <a:t> Dog</a:t>
            </a:r>
          </a:p>
        </p:txBody>
      </p:sp>
      <p:sp>
        <p:nvSpPr>
          <p:cNvPr id="295" name="Prediction (Y`)"/>
          <p:cNvSpPr txBox="1"/>
          <p:nvPr/>
        </p:nvSpPr>
        <p:spPr>
          <a:xfrm>
            <a:off x="14569573" y="4010350"/>
            <a:ext cx="4021803" cy="96981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800">
                <a:solidFill>
                  <a:srgbClr val="73FDFF"/>
                </a:solidFill>
                <a:latin typeface="Chalkboard SE Regular"/>
                <a:ea typeface="Chalkboard SE Regular"/>
                <a:cs typeface="Chalkboard SE Regular"/>
                <a:sym typeface="Chalkboard SE Regular"/>
              </a:defRPr>
            </a:lvl1pPr>
          </a:lstStyle>
          <a:p>
            <a:pPr>
              <a:defRPr>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Prediction (Y`)</a:t>
            </a:r>
          </a:p>
        </p:txBody>
      </p:sp>
      <p:sp>
        <p:nvSpPr>
          <p:cNvPr id="308" name="Connection Line"/>
          <p:cNvSpPr/>
          <p:nvPr/>
        </p:nvSpPr>
        <p:spPr>
          <a:xfrm>
            <a:off x="13329187" y="4739592"/>
            <a:ext cx="785730" cy="4670687"/>
          </a:xfrm>
          <a:custGeom>
            <a:avLst/>
            <a:gdLst/>
            <a:ahLst/>
            <a:cxnLst>
              <a:cxn ang="0">
                <a:pos x="wd2" y="hd2"/>
              </a:cxn>
              <a:cxn ang="5400000">
                <a:pos x="wd2" y="hd2"/>
              </a:cxn>
              <a:cxn ang="10800000">
                <a:pos x="wd2" y="hd2"/>
              </a:cxn>
              <a:cxn ang="16200000">
                <a:pos x="wd2" y="hd2"/>
              </a:cxn>
            </a:cxnLst>
            <a:rect l="0" t="0" r="r" b="b"/>
            <a:pathLst>
              <a:path w="16295" h="21600" fill="norm" stroke="1" extrusionOk="0">
                <a:moveTo>
                  <a:pt x="11694" y="21600"/>
                </a:moveTo>
                <a:cubicBezTo>
                  <a:pt x="-5305" y="14405"/>
                  <a:pt x="-3771" y="7205"/>
                  <a:pt x="16295" y="0"/>
                </a:cubicBezTo>
              </a:path>
            </a:pathLst>
          </a:custGeom>
          <a:ln w="76200">
            <a:solidFill>
              <a:srgbClr val="FFFFFF"/>
            </a:solidFill>
            <a:miter lim="400000"/>
          </a:ln>
        </p:spPr>
        <p:txBody>
          <a:bodyPr/>
          <a:lstStyle/>
          <a:p>
            <a:pPr/>
          </a:p>
        </p:txBody>
      </p:sp>
      <p:sp>
        <p:nvSpPr>
          <p:cNvPr id="309" name="Connection Line"/>
          <p:cNvSpPr/>
          <p:nvPr/>
        </p:nvSpPr>
        <p:spPr>
          <a:xfrm>
            <a:off x="22958690" y="4523827"/>
            <a:ext cx="785729" cy="4670687"/>
          </a:xfrm>
          <a:custGeom>
            <a:avLst/>
            <a:gdLst/>
            <a:ahLst/>
            <a:cxnLst>
              <a:cxn ang="0">
                <a:pos x="wd2" y="hd2"/>
              </a:cxn>
              <a:cxn ang="5400000">
                <a:pos x="wd2" y="hd2"/>
              </a:cxn>
              <a:cxn ang="10800000">
                <a:pos x="wd2" y="hd2"/>
              </a:cxn>
              <a:cxn ang="16200000">
                <a:pos x="wd2" y="hd2"/>
              </a:cxn>
            </a:cxnLst>
            <a:rect l="0" t="0" r="r" b="b"/>
            <a:pathLst>
              <a:path w="16295" h="21600" fill="norm" stroke="1" extrusionOk="0">
                <a:moveTo>
                  <a:pt x="4601" y="21600"/>
                </a:moveTo>
                <a:cubicBezTo>
                  <a:pt x="21600" y="14405"/>
                  <a:pt x="20066" y="7205"/>
                  <a:pt x="0" y="0"/>
                </a:cubicBezTo>
              </a:path>
            </a:pathLst>
          </a:custGeom>
          <a:ln w="76200">
            <a:solidFill>
              <a:srgbClr val="FFFFFF"/>
            </a:solidFill>
            <a:miter lim="400000"/>
          </a:ln>
        </p:spPr>
        <p:txBody>
          <a:bodyPr/>
          <a:lstStyle/>
          <a:p>
            <a:pPr/>
          </a:p>
        </p:txBody>
      </p:sp>
      <p:sp>
        <p:nvSpPr>
          <p:cNvPr id="298" name="-"/>
          <p:cNvSpPr txBox="1"/>
          <p:nvPr/>
        </p:nvSpPr>
        <p:spPr>
          <a:xfrm>
            <a:off x="18886068" y="6000449"/>
            <a:ext cx="758064" cy="21466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3700"/>
            </a:lvl1pPr>
          </a:lstStyle>
          <a:p>
            <a:pPr/>
            <a:r>
              <a:t>-</a:t>
            </a:r>
          </a:p>
        </p:txBody>
      </p:sp>
      <p:sp>
        <p:nvSpPr>
          <p:cNvPr id="299" name="2"/>
          <p:cNvSpPr txBox="1"/>
          <p:nvPr/>
        </p:nvSpPr>
        <p:spPr>
          <a:xfrm>
            <a:off x="23013805" y="3359042"/>
            <a:ext cx="681229"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9600">
                <a:latin typeface="蘋果儷中黑"/>
                <a:ea typeface="蘋果儷中黑"/>
                <a:cs typeface="蘋果儷中黑"/>
                <a:sym typeface="蘋果儷中黑"/>
              </a:defRPr>
            </a:lvl1pPr>
          </a:lstStyle>
          <a:p>
            <a:pPr/>
            <a:r>
              <a:t>2</a:t>
            </a:r>
          </a:p>
        </p:txBody>
      </p:sp>
      <p:pic>
        <p:nvPicPr>
          <p:cNvPr id="300" name="Line Line" descr="Line Line"/>
          <p:cNvPicPr>
            <a:picLocks noChangeAspect="0"/>
          </p:cNvPicPr>
          <p:nvPr/>
        </p:nvPicPr>
        <p:blipFill>
          <a:blip r:embed="rId8">
            <a:extLst/>
          </a:blip>
          <a:stretch>
            <a:fillRect/>
          </a:stretch>
        </p:blipFill>
        <p:spPr>
          <a:xfrm rot="5400000">
            <a:off x="17984668" y="10893772"/>
            <a:ext cx="2620728" cy="190501"/>
          </a:xfrm>
          <a:prstGeom prst="rect">
            <a:avLst/>
          </a:prstGeom>
        </p:spPr>
      </p:pic>
      <p:pic>
        <p:nvPicPr>
          <p:cNvPr id="302" name="Line Line" descr="Line Line"/>
          <p:cNvPicPr>
            <a:picLocks noChangeAspect="0"/>
          </p:cNvPicPr>
          <p:nvPr/>
        </p:nvPicPr>
        <p:blipFill>
          <a:blip r:embed="rId9">
            <a:extLst/>
          </a:blip>
          <a:stretch>
            <a:fillRect/>
          </a:stretch>
        </p:blipFill>
        <p:spPr>
          <a:xfrm rot="10783923">
            <a:off x="7231236" y="12046072"/>
            <a:ext cx="12364256" cy="190501"/>
          </a:xfrm>
          <a:prstGeom prst="rect">
            <a:avLst/>
          </a:prstGeom>
        </p:spPr>
      </p:pic>
      <p:pic>
        <p:nvPicPr>
          <p:cNvPr id="304" name="Line Line" descr="Line Line"/>
          <p:cNvPicPr>
            <a:picLocks noChangeAspect="0"/>
          </p:cNvPicPr>
          <p:nvPr/>
        </p:nvPicPr>
        <p:blipFill>
          <a:blip r:embed="rId10">
            <a:extLst/>
          </a:blip>
          <a:stretch>
            <a:fillRect/>
          </a:stretch>
        </p:blipFill>
        <p:spPr>
          <a:xfrm rot="16200000">
            <a:off x="6162214" y="10814206"/>
            <a:ext cx="2376899" cy="725451"/>
          </a:xfrm>
          <a:prstGeom prst="rect">
            <a:avLst/>
          </a:prstGeom>
        </p:spPr>
      </p:pic>
      <p:sp>
        <p:nvSpPr>
          <p:cNvPr id="306" name="Update the model free parameters"/>
          <p:cNvSpPr txBox="1"/>
          <p:nvPr/>
        </p:nvSpPr>
        <p:spPr>
          <a:xfrm>
            <a:off x="9374237" y="11201607"/>
            <a:ext cx="7098108" cy="7307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3500">
                <a:solidFill>
                  <a:srgbClr val="73FDFF"/>
                </a:solidFill>
                <a:latin typeface="Chalkboard SE Regular"/>
                <a:ea typeface="Chalkboard SE Regular"/>
                <a:cs typeface="Chalkboard SE Regular"/>
                <a:sym typeface="Chalkboard SE Regular"/>
              </a:defRPr>
            </a:lvl1pPr>
          </a:lstStyle>
          <a:p>
            <a:pPr>
              <a:defRPr>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Update the model free parameters</a:t>
            </a:r>
          </a:p>
        </p:txBody>
      </p:sp>
      <p:sp>
        <p:nvSpPr>
          <p:cNvPr id="307" name="Iteration: Epoch"/>
          <p:cNvSpPr txBox="1"/>
          <p:nvPr/>
        </p:nvSpPr>
        <p:spPr>
          <a:xfrm>
            <a:off x="11250469" y="12350331"/>
            <a:ext cx="3345644" cy="7307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3500">
                <a:solidFill>
                  <a:srgbClr val="FF7E79"/>
                </a:solidFill>
                <a:latin typeface="Chalkboard SE Regular"/>
                <a:ea typeface="Chalkboard SE Regular"/>
                <a:cs typeface="Chalkboard SE Regular"/>
                <a:sym typeface="Chalkboard SE Regular"/>
              </a:defRPr>
            </a:lvl1pPr>
          </a:lstStyle>
          <a:p>
            <a:pPr>
              <a:defRPr>
                <a:effectLst/>
                <a:latin typeface="Helvetica Light"/>
                <a:ea typeface="Helvetica Light"/>
                <a:cs typeface="Helvetica Light"/>
                <a:sym typeface="Helvetica Light"/>
              </a:defRPr>
            </a:pPr>
            <a:r>
              <a:rPr>
                <a:latin typeface="Chalkboard SE Regular"/>
                <a:ea typeface="Chalkboard SE Regular"/>
                <a:cs typeface="Chalkboard SE Regular"/>
                <a:sym typeface="Chalkboard SE Regular"/>
              </a:rPr>
              <a:t>Iteration: Epoch</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Linear regress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Linear regression</a:t>
            </a:r>
          </a:p>
        </p:txBody>
      </p:sp>
      <p:sp>
        <p:nvSpPr>
          <p:cNvPr id="312" name="For a continuous data set X"/>
          <p:cNvSpPr txBox="1"/>
          <p:nvPr/>
        </p:nvSpPr>
        <p:spPr>
          <a:xfrm>
            <a:off x="6203460" y="1998331"/>
            <a:ext cx="11420179" cy="137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600">
                <a:solidFill>
                  <a:srgbClr val="73FDFF"/>
                </a:solidFill>
                <a:latin typeface="Annai MN Regular"/>
                <a:ea typeface="Annai MN Regular"/>
                <a:cs typeface="Annai MN Regular"/>
                <a:sym typeface="Annai MN Regular"/>
              </a:defRPr>
            </a:lvl1pPr>
          </a:lstStyle>
          <a:p>
            <a:pPr/>
            <a:r>
              <a:t>For a continuous data set X</a:t>
            </a:r>
          </a:p>
        </p:txBody>
      </p:sp>
      <p:sp>
        <p:nvSpPr>
          <p:cNvPr id="313" name="Given new (unseen) x point, can you predict the corresponding Y ?"/>
          <p:cNvSpPr txBox="1"/>
          <p:nvPr/>
        </p:nvSpPr>
        <p:spPr>
          <a:xfrm>
            <a:off x="1667917" y="11592842"/>
            <a:ext cx="21413813" cy="1104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atin typeface="Annai MN Regular"/>
                <a:ea typeface="Annai MN Regular"/>
                <a:cs typeface="Annai MN Regular"/>
                <a:sym typeface="Annai MN Regular"/>
              </a:defRPr>
            </a:lvl1pPr>
          </a:lstStyle>
          <a:p>
            <a:pPr/>
            <a:r>
              <a:t>Given new (unseen) x point, can you predict the corresponding Y ?</a:t>
            </a:r>
          </a:p>
        </p:txBody>
      </p:sp>
      <p:pic>
        <p:nvPicPr>
          <p:cNvPr id="314" name="Screen Shot 2022-03-14 at 10.31.37 AM.png" descr="Screen Shot 2022-03-14 at 10.31.37 AM.png"/>
          <p:cNvPicPr>
            <a:picLocks noChangeAspect="1"/>
          </p:cNvPicPr>
          <p:nvPr/>
        </p:nvPicPr>
        <p:blipFill>
          <a:blip r:embed="rId2">
            <a:extLst/>
          </a:blip>
          <a:stretch>
            <a:fillRect/>
          </a:stretch>
        </p:blipFill>
        <p:spPr>
          <a:xfrm>
            <a:off x="6957567" y="4107206"/>
            <a:ext cx="10468867" cy="6748362"/>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Linear regress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Linear regression</a:t>
            </a:r>
          </a:p>
        </p:txBody>
      </p:sp>
      <p:grpSp>
        <p:nvGrpSpPr>
          <p:cNvPr id="322" name="Group"/>
          <p:cNvGrpSpPr/>
          <p:nvPr/>
        </p:nvGrpSpPr>
        <p:grpSpPr>
          <a:xfrm>
            <a:off x="5879114" y="2635031"/>
            <a:ext cx="13102350" cy="8445938"/>
            <a:chOff x="0" y="0"/>
            <a:chExt cx="13102349" cy="8445937"/>
          </a:xfrm>
        </p:grpSpPr>
        <p:grpSp>
          <p:nvGrpSpPr>
            <p:cNvPr id="320" name="Group"/>
            <p:cNvGrpSpPr/>
            <p:nvPr/>
          </p:nvGrpSpPr>
          <p:grpSpPr>
            <a:xfrm>
              <a:off x="0" y="0"/>
              <a:ext cx="13102350" cy="8445938"/>
              <a:chOff x="0" y="0"/>
              <a:chExt cx="13102349" cy="8445937"/>
            </a:xfrm>
          </p:grpSpPr>
          <p:pic>
            <p:nvPicPr>
              <p:cNvPr id="317" name="Screen Shot 2022-03-14 at 10.31.37 AM.png" descr="Screen Shot 2022-03-14 at 10.31.37 AM.png"/>
              <p:cNvPicPr>
                <a:picLocks noChangeAspect="1"/>
              </p:cNvPicPr>
              <p:nvPr/>
            </p:nvPicPr>
            <p:blipFill>
              <a:blip r:embed="rId2">
                <a:extLst/>
              </a:blip>
              <a:stretch>
                <a:fillRect/>
              </a:stretch>
            </p:blipFill>
            <p:spPr>
              <a:xfrm>
                <a:off x="0" y="0"/>
                <a:ext cx="13102350" cy="8445938"/>
              </a:xfrm>
              <a:prstGeom prst="rect">
                <a:avLst/>
              </a:prstGeom>
              <a:ln w="12700" cap="flat">
                <a:noFill/>
                <a:miter lim="400000"/>
              </a:ln>
              <a:effectLst/>
            </p:spPr>
          </p:pic>
          <p:sp>
            <p:nvSpPr>
              <p:cNvPr id="318" name="Line"/>
              <p:cNvSpPr/>
              <p:nvPr/>
            </p:nvSpPr>
            <p:spPr>
              <a:xfrm flipV="1">
                <a:off x="2015036" y="788610"/>
                <a:ext cx="9479457" cy="5889639"/>
              </a:xfrm>
              <a:prstGeom prst="line">
                <a:avLst/>
              </a:prstGeom>
              <a:noFill/>
              <a:ln w="63500" cap="flat">
                <a:solidFill>
                  <a:srgbClr val="000000"/>
                </a:solidFill>
                <a:prstDash val="solid"/>
                <a:miter lim="400000"/>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sp>
            <p:nvSpPr>
              <p:cNvPr id="319" name="Line"/>
              <p:cNvSpPr/>
              <p:nvPr/>
            </p:nvSpPr>
            <p:spPr>
              <a:xfrm flipV="1">
                <a:off x="10307353" y="1560104"/>
                <a:ext cx="1" cy="5517841"/>
              </a:xfrm>
              <a:prstGeom prst="line">
                <a:avLst/>
              </a:prstGeom>
              <a:noFill/>
              <a:ln w="25400" cap="flat">
                <a:solidFill>
                  <a:srgbClr val="FF2600"/>
                </a:solidFill>
                <a:custDash>
                  <a:ds d="200000" sp="200000"/>
                </a:custDash>
                <a:miter lim="400000"/>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grpSp>
        <p:sp>
          <p:nvSpPr>
            <p:cNvPr id="321" name="Line"/>
            <p:cNvSpPr/>
            <p:nvPr/>
          </p:nvSpPr>
          <p:spPr>
            <a:xfrm>
              <a:off x="1608123" y="1579873"/>
              <a:ext cx="8565580" cy="1"/>
            </a:xfrm>
            <a:prstGeom prst="line">
              <a:avLst/>
            </a:prstGeom>
            <a:noFill/>
            <a:ln w="25400" cap="flat">
              <a:solidFill>
                <a:srgbClr val="FF2600"/>
              </a:solidFill>
              <a:custDash>
                <a:ds d="200000" sp="200000"/>
              </a:custDash>
              <a:miter lim="400000"/>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grpSp>
      <p:sp>
        <p:nvSpPr>
          <p:cNvPr id="323" name="Once we found the line that best fit the data  we can interpret the Y for new x points"/>
          <p:cNvSpPr txBox="1"/>
          <p:nvPr/>
        </p:nvSpPr>
        <p:spPr>
          <a:xfrm>
            <a:off x="1029309" y="12146529"/>
            <a:ext cx="22801960"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defRPr sz="4400">
                <a:effectLst/>
                <a:latin typeface="American Typewriter"/>
                <a:ea typeface="American Typewriter"/>
                <a:cs typeface="American Typewriter"/>
                <a:sym typeface="American Typewriter"/>
              </a:defRPr>
            </a:pPr>
            <a:r>
              <a:t>Once we found the line that best fit the data  we can interpret the </a:t>
            </a:r>
            <a:r>
              <a:rPr>
                <a:solidFill>
                  <a:srgbClr val="FF2600"/>
                </a:solidFill>
              </a:rPr>
              <a:t>Y</a:t>
            </a:r>
            <a:r>
              <a:t> for new </a:t>
            </a:r>
            <a:r>
              <a:rPr>
                <a:solidFill>
                  <a:srgbClr val="FF2600"/>
                </a:solidFill>
              </a:rPr>
              <a:t>x</a:t>
            </a:r>
            <a:r>
              <a:t> points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Linear regress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Linear regression</a:t>
            </a:r>
          </a:p>
        </p:txBody>
      </p:sp>
      <p:sp>
        <p:nvSpPr>
          <p:cNvPr id="326" name="With given Y and x we try to find B0 and B1 that fit the line to the data"/>
          <p:cNvSpPr txBox="1"/>
          <p:nvPr/>
        </p:nvSpPr>
        <p:spPr>
          <a:xfrm>
            <a:off x="1731251" y="12298905"/>
            <a:ext cx="22801960" cy="74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defRPr sz="4400">
                <a:effectLst/>
                <a:latin typeface="American Typewriter"/>
                <a:ea typeface="American Typewriter"/>
                <a:cs typeface="American Typewriter"/>
                <a:sym typeface="American Typewriter"/>
              </a:defRPr>
            </a:pPr>
            <a:r>
              <a:t>With given </a:t>
            </a:r>
            <a:r>
              <a:rPr>
                <a:solidFill>
                  <a:srgbClr val="FF2600"/>
                </a:solidFill>
              </a:rPr>
              <a:t>Y</a:t>
            </a:r>
            <a:r>
              <a:t> and </a:t>
            </a:r>
            <a:r>
              <a:rPr>
                <a:solidFill>
                  <a:srgbClr val="FF2600"/>
                </a:solidFill>
              </a:rPr>
              <a:t>x</a:t>
            </a:r>
            <a:r>
              <a:t> we try to find </a:t>
            </a:r>
            <a:r>
              <a:rPr>
                <a:solidFill>
                  <a:srgbClr val="FF2600"/>
                </a:solidFill>
              </a:rPr>
              <a:t>B0</a:t>
            </a:r>
            <a:r>
              <a:t> and </a:t>
            </a:r>
            <a:r>
              <a:rPr>
                <a:solidFill>
                  <a:srgbClr val="FF2600"/>
                </a:solidFill>
              </a:rPr>
              <a:t>B1</a:t>
            </a:r>
            <a:r>
              <a:t> that fit the line to the data</a:t>
            </a:r>
          </a:p>
        </p:txBody>
      </p:sp>
      <p:grpSp>
        <p:nvGrpSpPr>
          <p:cNvPr id="329" name="Group"/>
          <p:cNvGrpSpPr/>
          <p:nvPr/>
        </p:nvGrpSpPr>
        <p:grpSpPr>
          <a:xfrm>
            <a:off x="7891480" y="3695399"/>
            <a:ext cx="11703617" cy="7544298"/>
            <a:chOff x="0" y="0"/>
            <a:chExt cx="11703615" cy="7544296"/>
          </a:xfrm>
        </p:grpSpPr>
        <p:pic>
          <p:nvPicPr>
            <p:cNvPr id="327" name="Screen Shot 2022-03-14 at 10.31.37 AM.png" descr="Screen Shot 2022-03-14 at 10.31.37 AM.png"/>
            <p:cNvPicPr>
              <a:picLocks noChangeAspect="1"/>
            </p:cNvPicPr>
            <p:nvPr/>
          </p:nvPicPr>
          <p:blipFill>
            <a:blip r:embed="rId2">
              <a:extLst/>
            </a:blip>
            <a:stretch>
              <a:fillRect/>
            </a:stretch>
          </p:blipFill>
          <p:spPr>
            <a:xfrm>
              <a:off x="0" y="0"/>
              <a:ext cx="11703616" cy="7544297"/>
            </a:xfrm>
            <a:prstGeom prst="rect">
              <a:avLst/>
            </a:prstGeom>
            <a:ln w="12700" cap="flat">
              <a:noFill/>
              <a:miter lim="400000"/>
            </a:ln>
            <a:effectLst/>
          </p:spPr>
        </p:pic>
        <p:sp>
          <p:nvSpPr>
            <p:cNvPr id="328" name="Line"/>
            <p:cNvSpPr/>
            <p:nvPr/>
          </p:nvSpPr>
          <p:spPr>
            <a:xfrm flipV="1">
              <a:off x="1799922" y="704422"/>
              <a:ext cx="8467484" cy="5260894"/>
            </a:xfrm>
            <a:prstGeom prst="line">
              <a:avLst/>
            </a:prstGeom>
            <a:noFill/>
            <a:ln w="63500" cap="flat">
              <a:solidFill>
                <a:srgbClr val="000000"/>
              </a:solidFill>
              <a:prstDash val="solid"/>
              <a:miter lim="400000"/>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grpSp>
      <p:sp>
        <p:nvSpPr>
          <p:cNvPr id="330" name="How to find the line that fit the given data ?"/>
          <p:cNvSpPr txBox="1"/>
          <p:nvPr/>
        </p:nvSpPr>
        <p:spPr>
          <a:xfrm>
            <a:off x="155816" y="2031227"/>
            <a:ext cx="13285170"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5000">
                <a:solidFill>
                  <a:srgbClr val="76D6FF"/>
                </a:solidFill>
                <a:latin typeface="American Typewriter"/>
                <a:ea typeface="American Typewriter"/>
                <a:cs typeface="American Typewriter"/>
                <a:sym typeface="American Typewriter"/>
              </a:defRPr>
            </a:lvl1pPr>
          </a:lstStyle>
          <a:p>
            <a:pPr>
              <a:defRPr>
                <a:effectLst/>
              </a:defRPr>
            </a:pPr>
            <a:r>
              <a:t>How to find the line that fit the given data ?</a:t>
            </a:r>
          </a:p>
        </p:txBody>
      </p:sp>
      <p:pic>
        <p:nvPicPr>
          <p:cNvPr id="331" name="Image" descr="Image"/>
          <p:cNvPicPr>
            <a:picLocks noChangeAspect="1"/>
          </p:cNvPicPr>
          <p:nvPr/>
        </p:nvPicPr>
        <p:blipFill>
          <a:blip r:embed="rId3">
            <a:extLst/>
          </a:blip>
          <a:stretch>
            <a:fillRect/>
          </a:stretch>
        </p:blipFill>
        <p:spPr>
          <a:xfrm>
            <a:off x="1445859" y="5660708"/>
            <a:ext cx="5182543" cy="845222"/>
          </a:xfrm>
          <a:prstGeom prst="rect">
            <a:avLst/>
          </a:prstGeom>
          <a:ln w="12700">
            <a:miter lim="400000"/>
          </a:ln>
        </p:spPr>
      </p:pic>
      <p:pic>
        <p:nvPicPr>
          <p:cNvPr id="332" name="Line Line" descr="Line Line"/>
          <p:cNvPicPr>
            <a:picLocks noChangeAspect="0"/>
          </p:cNvPicPr>
          <p:nvPr/>
        </p:nvPicPr>
        <p:blipFill>
          <a:blip r:embed="rId4">
            <a:extLst/>
          </a:blip>
          <a:stretch>
            <a:fillRect/>
          </a:stretch>
        </p:blipFill>
        <p:spPr>
          <a:xfrm rot="1731204">
            <a:off x="5206967" y="7701790"/>
            <a:ext cx="5511654" cy="543891"/>
          </a:xfrm>
          <a:prstGeom prst="rect">
            <a:avLst/>
          </a:prstGeom>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Linear regress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Linear regression</a:t>
            </a:r>
          </a:p>
        </p:txBody>
      </p:sp>
      <p:sp>
        <p:nvSpPr>
          <p:cNvPr id="336" name="Question:"/>
          <p:cNvSpPr txBox="1"/>
          <p:nvPr/>
        </p:nvSpPr>
        <p:spPr>
          <a:xfrm>
            <a:off x="817246" y="1617076"/>
            <a:ext cx="294640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American Typewriter"/>
                <a:ea typeface="American Typewriter"/>
                <a:cs typeface="American Typewriter"/>
                <a:sym typeface="American Typewriter"/>
              </a:defRPr>
            </a:lvl1pPr>
          </a:lstStyle>
          <a:p>
            <a:pPr>
              <a:defRPr>
                <a:effectLst/>
              </a:defRPr>
            </a:pPr>
            <a:r>
              <a:t>Question:</a:t>
            </a:r>
          </a:p>
        </p:txBody>
      </p:sp>
      <p:sp>
        <p:nvSpPr>
          <p:cNvPr id="337" name="We can draw infinite number of lines that can fit the data!!…"/>
          <p:cNvSpPr txBox="1"/>
          <p:nvPr/>
        </p:nvSpPr>
        <p:spPr>
          <a:xfrm>
            <a:off x="3905800" y="2429934"/>
            <a:ext cx="14278865"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We can draw infinite number of lines that can fit the data!!</a:t>
            </a:r>
          </a:p>
          <a:p>
            <a:pPr defTabSz="584200">
              <a:defRPr sz="4000">
                <a:effectLst/>
                <a:latin typeface="American Typewriter"/>
                <a:ea typeface="American Typewriter"/>
                <a:cs typeface="American Typewriter"/>
                <a:sym typeface="American Typewriter"/>
              </a:defRPr>
            </a:pPr>
            <a:r>
              <a:t>Which line shall we consider ?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Linear regress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Linear regression</a:t>
            </a:r>
          </a:p>
        </p:txBody>
      </p:sp>
      <p:sp>
        <p:nvSpPr>
          <p:cNvPr id="340" name="Question:"/>
          <p:cNvSpPr txBox="1"/>
          <p:nvPr/>
        </p:nvSpPr>
        <p:spPr>
          <a:xfrm>
            <a:off x="817246" y="1617076"/>
            <a:ext cx="294640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American Typewriter"/>
                <a:ea typeface="American Typewriter"/>
                <a:cs typeface="American Typewriter"/>
                <a:sym typeface="American Typewriter"/>
              </a:defRPr>
            </a:lvl1pPr>
          </a:lstStyle>
          <a:p>
            <a:pPr>
              <a:defRPr>
                <a:effectLst/>
              </a:defRPr>
            </a:pPr>
            <a:r>
              <a:t>Question:</a:t>
            </a:r>
          </a:p>
        </p:txBody>
      </p:sp>
      <p:sp>
        <p:nvSpPr>
          <p:cNvPr id="341" name="We can draw infinite number of lines that can fit the data!!…"/>
          <p:cNvSpPr txBox="1"/>
          <p:nvPr/>
        </p:nvSpPr>
        <p:spPr>
          <a:xfrm>
            <a:off x="3905800" y="2429934"/>
            <a:ext cx="14278865"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We can draw infinite number of lines that can fit the data!!</a:t>
            </a:r>
          </a:p>
          <a:p>
            <a:pPr defTabSz="584200">
              <a:defRPr sz="4000">
                <a:effectLst/>
                <a:latin typeface="American Typewriter"/>
                <a:ea typeface="American Typewriter"/>
                <a:cs typeface="American Typewriter"/>
                <a:sym typeface="American Typewriter"/>
              </a:defRPr>
            </a:pPr>
            <a:r>
              <a:t>Which line shall we consider ? </a:t>
            </a:r>
          </a:p>
        </p:txBody>
      </p:sp>
      <p:pic>
        <p:nvPicPr>
          <p:cNvPr id="342" name="Screen Shot 2022-03-14 at 10.31.29 AM.png" descr="Screen Shot 2022-03-14 at 10.31.29 AM.png"/>
          <p:cNvPicPr>
            <a:picLocks noChangeAspect="1"/>
          </p:cNvPicPr>
          <p:nvPr/>
        </p:nvPicPr>
        <p:blipFill>
          <a:blip r:embed="rId2">
            <a:extLst/>
          </a:blip>
          <a:stretch>
            <a:fillRect/>
          </a:stretch>
        </p:blipFill>
        <p:spPr>
          <a:xfrm>
            <a:off x="6227022" y="4288499"/>
            <a:ext cx="11178873" cy="7151033"/>
          </a:xfrm>
          <a:prstGeom prst="rect">
            <a:avLst/>
          </a:prstGeom>
          <a:ln w="12700">
            <a:miter lim="400000"/>
          </a:ln>
        </p:spPr>
      </p:pic>
      <p:grpSp>
        <p:nvGrpSpPr>
          <p:cNvPr id="345" name="We have to consider the line that minimizes the error function"/>
          <p:cNvGrpSpPr/>
          <p:nvPr/>
        </p:nvGrpSpPr>
        <p:grpSpPr>
          <a:xfrm>
            <a:off x="4065781" y="12232694"/>
            <a:ext cx="16779597" cy="825501"/>
            <a:chOff x="0" y="0"/>
            <a:chExt cx="16779595" cy="825500"/>
          </a:xfrm>
        </p:grpSpPr>
        <p:sp>
          <p:nvSpPr>
            <p:cNvPr id="344" name="We have to consider the line that minimizes the error function"/>
            <p:cNvSpPr txBox="1"/>
            <p:nvPr/>
          </p:nvSpPr>
          <p:spPr>
            <a:xfrm>
              <a:off x="19049" y="19050"/>
              <a:ext cx="16741497" cy="7874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defTabSz="584200">
                <a:defRPr sz="4400">
                  <a:effectLst/>
                  <a:latin typeface="American Typewriter"/>
                  <a:ea typeface="American Typewriter"/>
                  <a:cs typeface="American Typewriter"/>
                  <a:sym typeface="American Typewriter"/>
                </a:defRPr>
              </a:pPr>
              <a:r>
                <a:t>We have to consider the line that minimizes the </a:t>
              </a:r>
              <a:r>
                <a:rPr>
                  <a:solidFill>
                    <a:srgbClr val="FF2600"/>
                  </a:solidFill>
                </a:rPr>
                <a:t>error function</a:t>
              </a:r>
            </a:p>
          </p:txBody>
        </p:sp>
        <p:pic>
          <p:nvPicPr>
            <p:cNvPr id="343" name="We have to consider the line that minimizes the error function We have to consider the line that minimizes the error function" descr="We have to consider the line that minimizes the error function We have to consider the line that minimizes the error function"/>
            <p:cNvPicPr>
              <a:picLocks noChangeAspect="0"/>
            </p:cNvPicPr>
            <p:nvPr/>
          </p:nvPicPr>
          <p:blipFill>
            <a:blip r:embed="rId3">
              <a:extLst/>
            </a:blip>
            <a:stretch>
              <a:fillRect/>
            </a:stretch>
          </p:blipFill>
          <p:spPr>
            <a:xfrm>
              <a:off x="-1" y="0"/>
              <a:ext cx="16779597" cy="825500"/>
            </a:xfrm>
            <a:prstGeom prst="rect">
              <a:avLst/>
            </a:prstGeom>
            <a:effectLst/>
          </p:spPr>
        </p:pic>
      </p:gr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Linear regression-loss funct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defTabSz="817244">
              <a:defRPr sz="5742">
                <a:effectLst>
                  <a:outerShdw sx="100000" sy="100000" kx="0" ky="0" algn="b" rotWithShape="0" blurRad="50292" dist="37719" dir="5400000">
                    <a:srgbClr val="000000"/>
                  </a:outerShdw>
                </a:effectLst>
                <a:latin typeface="Annai MN Regular"/>
                <a:ea typeface="Annai MN Regular"/>
                <a:cs typeface="Annai MN Regular"/>
                <a:sym typeface="Annai MN Regular"/>
              </a:defRPr>
            </a:lvl1pPr>
          </a:lstStyle>
          <a:p>
            <a:pPr/>
            <a:r>
              <a:t>Linear regression-loss function</a:t>
            </a:r>
          </a:p>
        </p:txBody>
      </p:sp>
      <p:sp>
        <p:nvSpPr>
          <p:cNvPr id="348" name="Loss function:"/>
          <p:cNvSpPr txBox="1"/>
          <p:nvPr/>
        </p:nvSpPr>
        <p:spPr>
          <a:xfrm>
            <a:off x="107633" y="1617076"/>
            <a:ext cx="4365626"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American Typewriter"/>
                <a:ea typeface="American Typewriter"/>
                <a:cs typeface="American Typewriter"/>
                <a:sym typeface="American Typewriter"/>
              </a:defRPr>
            </a:lvl1pPr>
          </a:lstStyle>
          <a:p>
            <a:pPr>
              <a:defRPr>
                <a:effectLst/>
              </a:defRPr>
            </a:pPr>
            <a:r>
              <a:t>Loss function:</a:t>
            </a:r>
          </a:p>
        </p:txBody>
      </p:sp>
      <p:sp>
        <p:nvSpPr>
          <p:cNvPr id="349" name="It mostly quantifies the difference between the model predictions…"/>
          <p:cNvSpPr txBox="1"/>
          <p:nvPr/>
        </p:nvSpPr>
        <p:spPr>
          <a:xfrm>
            <a:off x="4594819" y="2534404"/>
            <a:ext cx="15982697"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It mostly quantifies the difference between the model predictions </a:t>
            </a:r>
          </a:p>
          <a:p>
            <a:pPr defTabSz="584200">
              <a:defRPr sz="4000">
                <a:effectLst/>
                <a:latin typeface="American Typewriter"/>
                <a:ea typeface="American Typewriter"/>
                <a:cs typeface="American Typewriter"/>
                <a:sym typeface="American Typewriter"/>
              </a:defRPr>
            </a:pPr>
            <a:r>
              <a:t>and the true values</a:t>
            </a:r>
          </a:p>
        </p:txBody>
      </p:sp>
      <p:grpSp>
        <p:nvGrpSpPr>
          <p:cNvPr id="358" name="Group"/>
          <p:cNvGrpSpPr/>
          <p:nvPr/>
        </p:nvGrpSpPr>
        <p:grpSpPr>
          <a:xfrm>
            <a:off x="5457881" y="4428815"/>
            <a:ext cx="13468238" cy="8681794"/>
            <a:chOff x="0" y="0"/>
            <a:chExt cx="13468236" cy="8681793"/>
          </a:xfrm>
        </p:grpSpPr>
        <p:grpSp>
          <p:nvGrpSpPr>
            <p:cNvPr id="352" name="Group"/>
            <p:cNvGrpSpPr/>
            <p:nvPr/>
          </p:nvGrpSpPr>
          <p:grpSpPr>
            <a:xfrm>
              <a:off x="0" y="0"/>
              <a:ext cx="13468237" cy="8681794"/>
              <a:chOff x="0" y="0"/>
              <a:chExt cx="13468236" cy="8681793"/>
            </a:xfrm>
          </p:grpSpPr>
          <p:pic>
            <p:nvPicPr>
              <p:cNvPr id="350" name="Screen Shot 2022-03-14 at 10.31.37 AM.png" descr="Screen Shot 2022-03-14 at 10.31.37 AM.png"/>
              <p:cNvPicPr>
                <a:picLocks noChangeAspect="1"/>
              </p:cNvPicPr>
              <p:nvPr/>
            </p:nvPicPr>
            <p:blipFill>
              <a:blip r:embed="rId2">
                <a:extLst/>
              </a:blip>
              <a:stretch>
                <a:fillRect/>
              </a:stretch>
            </p:blipFill>
            <p:spPr>
              <a:xfrm>
                <a:off x="0" y="0"/>
                <a:ext cx="13468237" cy="8681794"/>
              </a:xfrm>
              <a:prstGeom prst="rect">
                <a:avLst/>
              </a:prstGeom>
              <a:ln w="12700" cap="flat">
                <a:noFill/>
                <a:miter lim="400000"/>
              </a:ln>
              <a:effectLst/>
            </p:spPr>
          </p:pic>
          <p:sp>
            <p:nvSpPr>
              <p:cNvPr id="351" name="Line"/>
              <p:cNvSpPr/>
              <p:nvPr/>
            </p:nvSpPr>
            <p:spPr>
              <a:xfrm flipV="1">
                <a:off x="2071307" y="810632"/>
                <a:ext cx="9744174" cy="6054109"/>
              </a:xfrm>
              <a:prstGeom prst="line">
                <a:avLst/>
              </a:prstGeom>
              <a:noFill/>
              <a:ln w="63500" cap="flat">
                <a:solidFill>
                  <a:srgbClr val="000000"/>
                </a:solidFill>
                <a:prstDash val="solid"/>
                <a:miter lim="400000"/>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grpSp>
        <p:sp>
          <p:nvSpPr>
            <p:cNvPr id="353" name="Line"/>
            <p:cNvSpPr/>
            <p:nvPr/>
          </p:nvSpPr>
          <p:spPr>
            <a:xfrm flipH="1" flipV="1">
              <a:off x="4179301" y="4482592"/>
              <a:ext cx="711246" cy="711246"/>
            </a:xfrm>
            <a:prstGeom prst="line">
              <a:avLst/>
            </a:prstGeom>
            <a:noFill/>
            <a:ln w="25400" cap="flat">
              <a:solidFill>
                <a:srgbClr val="FF7E79"/>
              </a:solidFill>
              <a:prstDash val="solid"/>
              <a:miter lim="400000"/>
              <a:headEnd type="triangle" w="med" len="med"/>
              <a:tailEnd type="triangle" w="med" len="med"/>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sp>
          <p:nvSpPr>
            <p:cNvPr id="354" name="Line"/>
            <p:cNvSpPr/>
            <p:nvPr/>
          </p:nvSpPr>
          <p:spPr>
            <a:xfrm flipH="1" flipV="1">
              <a:off x="4484344" y="4327564"/>
              <a:ext cx="711247" cy="711247"/>
            </a:xfrm>
            <a:prstGeom prst="line">
              <a:avLst/>
            </a:prstGeom>
            <a:noFill/>
            <a:ln w="25400" cap="flat">
              <a:solidFill>
                <a:srgbClr val="FF7E79"/>
              </a:solidFill>
              <a:prstDash val="solid"/>
              <a:miter lim="400000"/>
              <a:headEnd type="triangle" w="med" len="med"/>
              <a:tailEnd type="triangle" w="med" len="med"/>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sp>
          <p:nvSpPr>
            <p:cNvPr id="355" name="Line"/>
            <p:cNvSpPr/>
            <p:nvPr/>
          </p:nvSpPr>
          <p:spPr>
            <a:xfrm flipH="1" flipV="1">
              <a:off x="3373092" y="4873481"/>
              <a:ext cx="711246" cy="711246"/>
            </a:xfrm>
            <a:prstGeom prst="line">
              <a:avLst/>
            </a:prstGeom>
            <a:noFill/>
            <a:ln w="25400" cap="flat">
              <a:solidFill>
                <a:srgbClr val="FF7E79"/>
              </a:solidFill>
              <a:prstDash val="solid"/>
              <a:miter lim="400000"/>
              <a:headEnd type="triangle" w="med" len="med"/>
              <a:tailEnd type="triangle" w="med" len="med"/>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sp>
          <p:nvSpPr>
            <p:cNvPr id="356" name="Line"/>
            <p:cNvSpPr/>
            <p:nvPr/>
          </p:nvSpPr>
          <p:spPr>
            <a:xfrm flipH="1" flipV="1">
              <a:off x="5595598" y="4584397"/>
              <a:ext cx="561844" cy="833174"/>
            </a:xfrm>
            <a:prstGeom prst="line">
              <a:avLst/>
            </a:prstGeom>
            <a:noFill/>
            <a:ln w="25400" cap="flat">
              <a:solidFill>
                <a:srgbClr val="FF7E79"/>
              </a:solidFill>
              <a:prstDash val="solid"/>
              <a:miter lim="400000"/>
              <a:headEnd type="triangle" w="med" len="med"/>
              <a:tailEnd type="triangle" w="med" len="med"/>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sp>
          <p:nvSpPr>
            <p:cNvPr id="357" name="Line"/>
            <p:cNvSpPr/>
            <p:nvPr/>
          </p:nvSpPr>
          <p:spPr>
            <a:xfrm flipH="1" flipV="1">
              <a:off x="4633747" y="5300652"/>
              <a:ext cx="561844" cy="833175"/>
            </a:xfrm>
            <a:prstGeom prst="line">
              <a:avLst/>
            </a:prstGeom>
            <a:noFill/>
            <a:ln w="25400" cap="flat">
              <a:solidFill>
                <a:srgbClr val="FF7E79"/>
              </a:solidFill>
              <a:prstDash val="solid"/>
              <a:miter lim="400000"/>
              <a:headEnd type="triangle" w="med" len="med"/>
              <a:tailEnd type="triangle" w="med" len="med"/>
            </a:ln>
            <a:effectLst/>
          </p:spPr>
          <p:txBody>
            <a:bodyPr wrap="square" lIns="50800" tIns="50800" rIns="50800" bIns="50800" numCol="1" anchor="ctr">
              <a:noAutofit/>
            </a:bodyPr>
            <a:lstStyle/>
            <a:p>
              <a:pPr defTabSz="584200">
                <a:defRPr sz="2400">
                  <a:solidFill>
                    <a:srgbClr val="000000"/>
                  </a:solidFill>
                  <a:effectLst/>
                  <a:latin typeface="Helvetica Light"/>
                  <a:ea typeface="Helvetica Light"/>
                  <a:cs typeface="Helvetica Light"/>
                  <a:sym typeface="Helvetica Light"/>
                </a:defRPr>
              </a:pPr>
            </a:p>
          </p:txBody>
        </p:sp>
      </p:gr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0" name="Linear regression-loss funct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defTabSz="817244">
              <a:defRPr sz="5742">
                <a:effectLst>
                  <a:outerShdw sx="100000" sy="100000" kx="0" ky="0" algn="b" rotWithShape="0" blurRad="50292" dist="37719" dir="5400000">
                    <a:srgbClr val="000000"/>
                  </a:outerShdw>
                </a:effectLst>
                <a:latin typeface="Annai MN Regular"/>
                <a:ea typeface="Annai MN Regular"/>
                <a:cs typeface="Annai MN Regular"/>
                <a:sym typeface="Annai MN Regular"/>
              </a:defRPr>
            </a:lvl1pPr>
          </a:lstStyle>
          <a:p>
            <a:pPr/>
            <a:r>
              <a:t>Linear regression-loss function</a:t>
            </a:r>
          </a:p>
        </p:txBody>
      </p:sp>
      <p:sp>
        <p:nvSpPr>
          <p:cNvPr id="361" name="Types of  linear regression loss functions"/>
          <p:cNvSpPr txBox="1"/>
          <p:nvPr/>
        </p:nvSpPr>
        <p:spPr>
          <a:xfrm>
            <a:off x="5932487" y="2004452"/>
            <a:ext cx="12519026"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American Typewriter"/>
                <a:ea typeface="American Typewriter"/>
                <a:cs typeface="American Typewriter"/>
                <a:sym typeface="American Typewriter"/>
              </a:defRPr>
            </a:lvl1pPr>
          </a:lstStyle>
          <a:p>
            <a:pPr>
              <a:defRPr>
                <a:effectLst/>
              </a:defRPr>
            </a:pPr>
            <a:r>
              <a:t>Types of  linear regression loss functions</a:t>
            </a:r>
          </a:p>
        </p:txBody>
      </p:sp>
      <p:pic>
        <p:nvPicPr>
          <p:cNvPr id="362" name="Image" descr="Image"/>
          <p:cNvPicPr>
            <a:picLocks noChangeAspect="1"/>
          </p:cNvPicPr>
          <p:nvPr/>
        </p:nvPicPr>
        <p:blipFill>
          <a:blip r:embed="rId2">
            <a:extLst/>
          </a:blip>
          <a:stretch>
            <a:fillRect/>
          </a:stretch>
        </p:blipFill>
        <p:spPr>
          <a:xfrm>
            <a:off x="9009359" y="4108398"/>
            <a:ext cx="13633536" cy="1493611"/>
          </a:xfrm>
          <a:prstGeom prst="rect">
            <a:avLst/>
          </a:prstGeom>
          <a:ln w="12700">
            <a:miter lim="400000"/>
          </a:ln>
        </p:spPr>
      </p:pic>
      <p:sp>
        <p:nvSpPr>
          <p:cNvPr id="363" name="Absolute mean error:"/>
          <p:cNvSpPr txBox="1"/>
          <p:nvPr/>
        </p:nvSpPr>
        <p:spPr>
          <a:xfrm>
            <a:off x="214385" y="4302753"/>
            <a:ext cx="6769895" cy="1104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atin typeface="Annai MN Regular"/>
                <a:ea typeface="Annai MN Regular"/>
                <a:cs typeface="Annai MN Regular"/>
                <a:sym typeface="Annai MN Regular"/>
              </a:defRPr>
            </a:lvl1pPr>
          </a:lstStyle>
          <a:p>
            <a:pPr/>
            <a:r>
              <a:t>Absolute mean error:</a:t>
            </a:r>
          </a:p>
        </p:txBody>
      </p:sp>
      <p:pic>
        <p:nvPicPr>
          <p:cNvPr id="364" name="Image" descr="Image"/>
          <p:cNvPicPr>
            <a:picLocks noChangeAspect="1"/>
          </p:cNvPicPr>
          <p:nvPr/>
        </p:nvPicPr>
        <p:blipFill>
          <a:blip r:embed="rId3">
            <a:extLst/>
          </a:blip>
          <a:stretch>
            <a:fillRect/>
          </a:stretch>
        </p:blipFill>
        <p:spPr>
          <a:xfrm>
            <a:off x="8838852" y="7413895"/>
            <a:ext cx="14303325" cy="1516753"/>
          </a:xfrm>
          <a:prstGeom prst="rect">
            <a:avLst/>
          </a:prstGeom>
          <a:ln w="12700">
            <a:miter lim="400000"/>
          </a:ln>
        </p:spPr>
      </p:pic>
      <p:sp>
        <p:nvSpPr>
          <p:cNvPr id="365" name="Mean square error:"/>
          <p:cNvSpPr txBox="1"/>
          <p:nvPr/>
        </p:nvSpPr>
        <p:spPr>
          <a:xfrm>
            <a:off x="334031" y="7619821"/>
            <a:ext cx="6164958" cy="1104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atin typeface="Annai MN Regular"/>
                <a:ea typeface="Annai MN Regular"/>
                <a:cs typeface="Annai MN Regular"/>
                <a:sym typeface="Annai MN Regular"/>
              </a:defRPr>
            </a:lvl1pPr>
          </a:lstStyle>
          <a:p>
            <a:pPr/>
            <a:r>
              <a:t>Mean square error:</a:t>
            </a:r>
          </a:p>
        </p:txBody>
      </p:sp>
      <p:pic>
        <p:nvPicPr>
          <p:cNvPr id="366" name="Image" descr="Image"/>
          <p:cNvPicPr>
            <a:picLocks noChangeAspect="1"/>
          </p:cNvPicPr>
          <p:nvPr/>
        </p:nvPicPr>
        <p:blipFill>
          <a:blip r:embed="rId4">
            <a:extLst/>
          </a:blip>
          <a:stretch>
            <a:fillRect/>
          </a:stretch>
        </p:blipFill>
        <p:spPr>
          <a:xfrm>
            <a:off x="8787317" y="10951474"/>
            <a:ext cx="14406395" cy="1767270"/>
          </a:xfrm>
          <a:prstGeom prst="rect">
            <a:avLst/>
          </a:prstGeom>
          <a:ln w="12700">
            <a:miter lim="400000"/>
          </a:ln>
        </p:spPr>
      </p:pic>
      <p:sp>
        <p:nvSpPr>
          <p:cNvPr id="367" name="Root mean square error:"/>
          <p:cNvSpPr txBox="1"/>
          <p:nvPr/>
        </p:nvSpPr>
        <p:spPr>
          <a:xfrm>
            <a:off x="202418" y="11282659"/>
            <a:ext cx="7838530" cy="1104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atin typeface="Annai MN Regular"/>
                <a:ea typeface="Annai MN Regular"/>
                <a:cs typeface="Annai MN Regular"/>
                <a:sym typeface="Annai MN Regular"/>
              </a:defRPr>
            </a:lvl1pPr>
          </a:lstStyle>
          <a:p>
            <a:pPr/>
            <a:r>
              <a:t>Root mean square error:</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Gradient Descent method"/>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Gradient Descent method  </a:t>
            </a:r>
          </a:p>
        </p:txBody>
      </p:sp>
      <p:sp>
        <p:nvSpPr>
          <p:cNvPr id="370" name="Question:"/>
          <p:cNvSpPr txBox="1"/>
          <p:nvPr/>
        </p:nvSpPr>
        <p:spPr>
          <a:xfrm>
            <a:off x="817246" y="1617076"/>
            <a:ext cx="294640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American Typewriter"/>
                <a:ea typeface="American Typewriter"/>
                <a:cs typeface="American Typewriter"/>
                <a:sym typeface="American Typewriter"/>
              </a:defRPr>
            </a:lvl1pPr>
          </a:lstStyle>
          <a:p>
            <a:pPr>
              <a:defRPr>
                <a:effectLst/>
              </a:defRPr>
            </a:pPr>
            <a:r>
              <a:t>Question:</a:t>
            </a:r>
          </a:p>
        </p:txBody>
      </p:sp>
      <p:sp>
        <p:nvSpPr>
          <p:cNvPr id="371" name="Well, now we know that to find the best fit line we need to…"/>
          <p:cNvSpPr txBox="1"/>
          <p:nvPr/>
        </p:nvSpPr>
        <p:spPr>
          <a:xfrm>
            <a:off x="4487466" y="2403816"/>
            <a:ext cx="14003529"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Well, now we know that to find the best fit line we need to </a:t>
            </a:r>
          </a:p>
          <a:p>
            <a:pPr defTabSz="584200">
              <a:defRPr sz="4000">
                <a:effectLst/>
                <a:latin typeface="American Typewriter"/>
                <a:ea typeface="American Typewriter"/>
                <a:cs typeface="American Typewriter"/>
                <a:sym typeface="American Typewriter"/>
              </a:defRPr>
            </a:pPr>
            <a:r>
              <a:t>minimize the loss function, but how ??</a:t>
            </a:r>
          </a:p>
        </p:txBody>
      </p:sp>
      <p:pic>
        <p:nvPicPr>
          <p:cNvPr id="372" name="Screenshot 2023-06-18 at 2.01.51 PM.png" descr="Screenshot 2023-06-18 at 2.01.51 PM.png"/>
          <p:cNvPicPr>
            <a:picLocks noChangeAspect="1"/>
          </p:cNvPicPr>
          <p:nvPr/>
        </p:nvPicPr>
        <p:blipFill>
          <a:blip r:embed="rId2">
            <a:extLst/>
          </a:blip>
          <a:srcRect l="4866" t="8453" r="6699" b="6172"/>
          <a:stretch>
            <a:fillRect/>
          </a:stretch>
        </p:blipFill>
        <p:spPr>
          <a:xfrm>
            <a:off x="13693004" y="4607532"/>
            <a:ext cx="8210668" cy="8946000"/>
          </a:xfrm>
          <a:custGeom>
            <a:avLst/>
            <a:gdLst/>
            <a:ahLst/>
            <a:cxnLst>
              <a:cxn ang="0">
                <a:pos x="wd2" y="hd2"/>
              </a:cxn>
              <a:cxn ang="5400000">
                <a:pos x="wd2" y="hd2"/>
              </a:cxn>
              <a:cxn ang="10800000">
                <a:pos x="wd2" y="hd2"/>
              </a:cxn>
              <a:cxn ang="16200000">
                <a:pos x="wd2" y="hd2"/>
              </a:cxn>
            </a:cxnLst>
            <a:rect l="0" t="0" r="r" b="b"/>
            <a:pathLst>
              <a:path w="21506" h="21598" fill="norm" stroke="1" extrusionOk="0">
                <a:moveTo>
                  <a:pt x="9419" y="0"/>
                </a:moveTo>
                <a:cubicBezTo>
                  <a:pt x="7902" y="2"/>
                  <a:pt x="7712" y="18"/>
                  <a:pt x="6895" y="216"/>
                </a:cubicBezTo>
                <a:cubicBezTo>
                  <a:pt x="5230" y="620"/>
                  <a:pt x="3884" y="1330"/>
                  <a:pt x="2813" y="2372"/>
                </a:cubicBezTo>
                <a:cubicBezTo>
                  <a:pt x="1329" y="3815"/>
                  <a:pt x="432" y="5748"/>
                  <a:pt x="115" y="8182"/>
                </a:cubicBezTo>
                <a:cubicBezTo>
                  <a:pt x="43" y="8741"/>
                  <a:pt x="5" y="9310"/>
                  <a:pt x="0" y="9883"/>
                </a:cubicBezTo>
                <a:cubicBezTo>
                  <a:pt x="-19" y="12365"/>
                  <a:pt x="591" y="14913"/>
                  <a:pt x="1724" y="16950"/>
                </a:cubicBezTo>
                <a:cubicBezTo>
                  <a:pt x="2013" y="17471"/>
                  <a:pt x="2147" y="17791"/>
                  <a:pt x="2095" y="17838"/>
                </a:cubicBezTo>
                <a:cubicBezTo>
                  <a:pt x="1982" y="17943"/>
                  <a:pt x="1993" y="18270"/>
                  <a:pt x="2109" y="18270"/>
                </a:cubicBezTo>
                <a:cubicBezTo>
                  <a:pt x="2162" y="18270"/>
                  <a:pt x="2250" y="18214"/>
                  <a:pt x="2304" y="18146"/>
                </a:cubicBezTo>
                <a:cubicBezTo>
                  <a:pt x="2388" y="18039"/>
                  <a:pt x="2434" y="18069"/>
                  <a:pt x="2642" y="18360"/>
                </a:cubicBezTo>
                <a:cubicBezTo>
                  <a:pt x="2988" y="18845"/>
                  <a:pt x="4076" y="19862"/>
                  <a:pt x="4664" y="20248"/>
                </a:cubicBezTo>
                <a:cubicBezTo>
                  <a:pt x="5571" y="20844"/>
                  <a:pt x="6601" y="21258"/>
                  <a:pt x="7746" y="21487"/>
                </a:cubicBezTo>
                <a:cubicBezTo>
                  <a:pt x="8108" y="21559"/>
                  <a:pt x="8731" y="21596"/>
                  <a:pt x="9375" y="21597"/>
                </a:cubicBezTo>
                <a:cubicBezTo>
                  <a:pt x="10018" y="21598"/>
                  <a:pt x="10682" y="21562"/>
                  <a:pt x="11126" y="21491"/>
                </a:cubicBezTo>
                <a:cubicBezTo>
                  <a:pt x="12454" y="21277"/>
                  <a:pt x="13956" y="20754"/>
                  <a:pt x="15167" y="20082"/>
                </a:cubicBezTo>
                <a:cubicBezTo>
                  <a:pt x="18367" y="18307"/>
                  <a:pt x="20541" y="15482"/>
                  <a:pt x="21340" y="12060"/>
                </a:cubicBezTo>
                <a:cubicBezTo>
                  <a:pt x="21581" y="11030"/>
                  <a:pt x="21554" y="8783"/>
                  <a:pt x="21289" y="7794"/>
                </a:cubicBezTo>
                <a:cubicBezTo>
                  <a:pt x="20807" y="5994"/>
                  <a:pt x="20028" y="4709"/>
                  <a:pt x="18632" y="3408"/>
                </a:cubicBezTo>
                <a:cubicBezTo>
                  <a:pt x="16881" y="1776"/>
                  <a:pt x="14690" y="712"/>
                  <a:pt x="11981" y="179"/>
                </a:cubicBezTo>
                <a:cubicBezTo>
                  <a:pt x="11191" y="24"/>
                  <a:pt x="10825" y="-2"/>
                  <a:pt x="9419" y="0"/>
                </a:cubicBezTo>
                <a:close/>
                <a:moveTo>
                  <a:pt x="1275" y="17502"/>
                </a:moveTo>
                <a:cubicBezTo>
                  <a:pt x="1179" y="17511"/>
                  <a:pt x="1173" y="17576"/>
                  <a:pt x="1173" y="17799"/>
                </a:cubicBezTo>
                <a:cubicBezTo>
                  <a:pt x="1173" y="18098"/>
                  <a:pt x="1186" y="18114"/>
                  <a:pt x="1426" y="18114"/>
                </a:cubicBezTo>
                <a:cubicBezTo>
                  <a:pt x="1668" y="18114"/>
                  <a:pt x="1679" y="18101"/>
                  <a:pt x="1656" y="17824"/>
                </a:cubicBezTo>
                <a:cubicBezTo>
                  <a:pt x="1635" y="17571"/>
                  <a:pt x="1602" y="17529"/>
                  <a:pt x="1402" y="17508"/>
                </a:cubicBezTo>
                <a:cubicBezTo>
                  <a:pt x="1348" y="17502"/>
                  <a:pt x="1306" y="17499"/>
                  <a:pt x="1275" y="17502"/>
                </a:cubicBezTo>
                <a:close/>
              </a:path>
            </a:pathLst>
          </a:custGeom>
          <a:ln w="12700">
            <a:miter lim="400000"/>
          </a:ln>
        </p:spPr>
      </p:pic>
      <p:pic>
        <p:nvPicPr>
          <p:cNvPr id="373" name="Image" descr="Image"/>
          <p:cNvPicPr>
            <a:picLocks noChangeAspect="1"/>
          </p:cNvPicPr>
          <p:nvPr/>
        </p:nvPicPr>
        <p:blipFill>
          <a:blip r:embed="rId3">
            <a:extLst/>
          </a:blip>
          <a:stretch>
            <a:fillRect/>
          </a:stretch>
        </p:blipFill>
        <p:spPr>
          <a:xfrm>
            <a:off x="1386985" y="10758122"/>
            <a:ext cx="10535728" cy="1141570"/>
          </a:xfrm>
          <a:prstGeom prst="rect">
            <a:avLst/>
          </a:prstGeom>
          <a:ln w="12700">
            <a:miter lim="400000"/>
          </a:ln>
        </p:spPr>
      </p:pic>
      <p:sp>
        <p:nvSpPr>
          <p:cNvPr id="374" name="Find the best fit parameters using…"/>
          <p:cNvSpPr txBox="1"/>
          <p:nvPr/>
        </p:nvSpPr>
        <p:spPr>
          <a:xfrm>
            <a:off x="2767289" y="8001534"/>
            <a:ext cx="8454645"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Find the best fit parameters using </a:t>
            </a:r>
          </a:p>
          <a:p>
            <a:pPr defTabSz="584200">
              <a:defRPr sz="4000">
                <a:effectLst/>
                <a:latin typeface="American Typewriter"/>
                <a:ea typeface="American Typewriter"/>
                <a:cs typeface="American Typewriter"/>
                <a:sym typeface="American Typewriter"/>
              </a:defRPr>
            </a:pPr>
            <a:r>
              <a:t>the gradient descent method</a:t>
            </a:r>
          </a:p>
        </p:txBody>
      </p:sp>
      <p:sp>
        <p:nvSpPr>
          <p:cNvPr id="375" name="Loss function"/>
          <p:cNvSpPr txBox="1"/>
          <p:nvPr/>
        </p:nvSpPr>
        <p:spPr>
          <a:xfrm>
            <a:off x="15441027" y="5426648"/>
            <a:ext cx="419227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000000"/>
                </a:solidFill>
                <a:latin typeface="American Typewriter"/>
                <a:ea typeface="American Typewriter"/>
                <a:cs typeface="American Typewriter"/>
                <a:sym typeface="American Typewriter"/>
              </a:defRPr>
            </a:lvl1pPr>
          </a:lstStyle>
          <a:p>
            <a:pPr>
              <a:defRPr>
                <a:effectLst/>
              </a:defRPr>
            </a:pPr>
            <a:r>
              <a:t>Loss function</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Gradient Descent method"/>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Gradient Descent method  </a:t>
            </a:r>
          </a:p>
        </p:txBody>
      </p:sp>
      <p:sp>
        <p:nvSpPr>
          <p:cNvPr id="378" name="Given a number of iteration, every iteration we update the parameters…"/>
          <p:cNvSpPr txBox="1"/>
          <p:nvPr/>
        </p:nvSpPr>
        <p:spPr>
          <a:xfrm>
            <a:off x="4301429" y="2106436"/>
            <a:ext cx="18597562"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defRPr sz="4000">
                <a:effectLst/>
                <a:latin typeface="American Typewriter"/>
                <a:ea typeface="American Typewriter"/>
                <a:cs typeface="American Typewriter"/>
                <a:sym typeface="American Typewriter"/>
              </a:defRPr>
            </a:pPr>
            <a:r>
              <a:t>Given a number of iteration, every iteration we update the parameters </a:t>
            </a:r>
          </a:p>
          <a:p>
            <a:pPr defTabSz="584200">
              <a:defRPr sz="4000">
                <a:effectLst/>
                <a:latin typeface="American Typewriter"/>
                <a:ea typeface="American Typewriter"/>
                <a:cs typeface="American Typewriter"/>
                <a:sym typeface="American Typewriter"/>
              </a:defRPr>
            </a:pPr>
            <a:r>
              <a:t>and calculate the error  function until we hit the global minimum </a:t>
            </a:r>
          </a:p>
        </p:txBody>
      </p:sp>
      <p:grpSp>
        <p:nvGrpSpPr>
          <p:cNvPr id="382" name="Group"/>
          <p:cNvGrpSpPr/>
          <p:nvPr/>
        </p:nvGrpSpPr>
        <p:grpSpPr>
          <a:xfrm>
            <a:off x="252258" y="4691931"/>
            <a:ext cx="10785013" cy="8550281"/>
            <a:chOff x="0" y="0"/>
            <a:chExt cx="10785012" cy="8550279"/>
          </a:xfrm>
        </p:grpSpPr>
        <p:pic>
          <p:nvPicPr>
            <p:cNvPr id="379" name="IMG_0149.jpg" descr="IMG_0149.jpg"/>
            <p:cNvPicPr>
              <a:picLocks noChangeAspect="1"/>
            </p:cNvPicPr>
            <p:nvPr/>
          </p:nvPicPr>
          <p:blipFill>
            <a:blip r:embed="rId2">
              <a:extLst/>
            </a:blip>
            <a:stretch>
              <a:fillRect/>
            </a:stretch>
          </p:blipFill>
          <p:spPr>
            <a:xfrm>
              <a:off x="0" y="0"/>
              <a:ext cx="10785013" cy="8550280"/>
            </a:xfrm>
            <a:prstGeom prst="rect">
              <a:avLst/>
            </a:prstGeom>
            <a:ln w="12700" cap="flat">
              <a:noFill/>
              <a:miter lim="400000"/>
            </a:ln>
            <a:effectLst/>
          </p:spPr>
        </p:pic>
        <p:sp>
          <p:nvSpPr>
            <p:cNvPr id="380" name="Rectangle"/>
            <p:cNvSpPr/>
            <p:nvPr/>
          </p:nvSpPr>
          <p:spPr>
            <a:xfrm>
              <a:off x="3778427" y="7244717"/>
              <a:ext cx="4097136" cy="1009590"/>
            </a:xfrm>
            <a:prstGeom prst="rect">
              <a:avLst/>
            </a:prstGeom>
            <a:solidFill>
              <a:srgbClr val="FFFFFF"/>
            </a:solidFill>
            <a:ln w="12700" cap="flat">
              <a:noFill/>
              <a:miter lim="400000"/>
            </a:ln>
            <a:effectLst/>
          </p:spPr>
          <p:txBody>
            <a:bodyPr wrap="square" lIns="50800" tIns="50800" rIns="50800" bIns="50800" numCol="1" anchor="ctr">
              <a:noAutofit/>
            </a:bodyPr>
            <a:lstStyle/>
            <a:p>
              <a:pPr defTabSz="584200">
                <a:defRPr sz="2400">
                  <a:effectLst/>
                  <a:latin typeface="Helvetica Light"/>
                  <a:ea typeface="Helvetica Light"/>
                  <a:cs typeface="Helvetica Light"/>
                  <a:sym typeface="Helvetica Light"/>
                </a:defRPr>
              </a:pPr>
            </a:p>
          </p:txBody>
        </p:sp>
        <p:sp>
          <p:nvSpPr>
            <p:cNvPr id="381" name="B"/>
            <p:cNvSpPr txBox="1"/>
            <p:nvPr/>
          </p:nvSpPr>
          <p:spPr>
            <a:xfrm>
              <a:off x="5048272" y="7227264"/>
              <a:ext cx="688468" cy="10444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584200">
                <a:defRPr sz="2900">
                  <a:solidFill>
                    <a:srgbClr val="000000"/>
                  </a:solidFill>
                  <a:latin typeface="Helvetica Light"/>
                  <a:ea typeface="Helvetica Light"/>
                  <a:cs typeface="Helvetica Light"/>
                  <a:sym typeface="Helvetica Light"/>
                </a:defRPr>
              </a:lvl1pPr>
            </a:lstStyle>
            <a:p>
              <a:pPr>
                <a:defRPr>
                  <a:effectLst/>
                </a:defRPr>
              </a:pPr>
              <a:r>
                <a:t>B</a:t>
              </a:r>
            </a:p>
          </p:txBody>
        </p:sp>
      </p:grpSp>
      <p:pic>
        <p:nvPicPr>
          <p:cNvPr id="383" name="Image" descr="Image"/>
          <p:cNvPicPr>
            <a:picLocks noChangeAspect="1"/>
          </p:cNvPicPr>
          <p:nvPr/>
        </p:nvPicPr>
        <p:blipFill>
          <a:blip r:embed="rId3">
            <a:extLst/>
          </a:blip>
          <a:stretch>
            <a:fillRect/>
          </a:stretch>
        </p:blipFill>
        <p:spPr>
          <a:xfrm>
            <a:off x="11489555" y="7947544"/>
            <a:ext cx="12350115" cy="1311517"/>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Gradient Descent method"/>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Gradient Descent method  </a:t>
            </a:r>
          </a:p>
        </p:txBody>
      </p:sp>
      <p:grpSp>
        <p:nvGrpSpPr>
          <p:cNvPr id="391" name="Group"/>
          <p:cNvGrpSpPr/>
          <p:nvPr/>
        </p:nvGrpSpPr>
        <p:grpSpPr>
          <a:xfrm>
            <a:off x="2416799" y="1577565"/>
            <a:ext cx="20339901" cy="11832554"/>
            <a:chOff x="0" y="0"/>
            <a:chExt cx="20339899" cy="11832552"/>
          </a:xfrm>
        </p:grpSpPr>
        <p:pic>
          <p:nvPicPr>
            <p:cNvPr id="386" name="Screen Shot 2022-03-14 at 10.31.22 AM.png" descr="Screen Shot 2022-03-14 at 10.31.22 AM.png"/>
            <p:cNvPicPr>
              <a:picLocks noChangeAspect="1"/>
            </p:cNvPicPr>
            <p:nvPr/>
          </p:nvPicPr>
          <p:blipFill>
            <a:blip r:embed="rId2">
              <a:extLst/>
            </a:blip>
            <a:stretch>
              <a:fillRect/>
            </a:stretch>
          </p:blipFill>
          <p:spPr>
            <a:xfrm>
              <a:off x="0" y="0"/>
              <a:ext cx="20339900" cy="11832553"/>
            </a:xfrm>
            <a:prstGeom prst="rect">
              <a:avLst/>
            </a:prstGeom>
            <a:ln w="12700" cap="flat">
              <a:noFill/>
              <a:miter lim="400000"/>
            </a:ln>
            <a:effectLst/>
          </p:spPr>
        </p:pic>
        <p:grpSp>
          <p:nvGrpSpPr>
            <p:cNvPr id="390" name="Group"/>
            <p:cNvGrpSpPr/>
            <p:nvPr/>
          </p:nvGrpSpPr>
          <p:grpSpPr>
            <a:xfrm>
              <a:off x="4593552" y="511872"/>
              <a:ext cx="4900071" cy="3884742"/>
              <a:chOff x="0" y="0"/>
              <a:chExt cx="4900070" cy="3884740"/>
            </a:xfrm>
          </p:grpSpPr>
          <p:pic>
            <p:nvPicPr>
              <p:cNvPr id="387" name="IMG_0149.jpg" descr="IMG_0149.jpg"/>
              <p:cNvPicPr>
                <a:picLocks noChangeAspect="1"/>
              </p:cNvPicPr>
              <p:nvPr/>
            </p:nvPicPr>
            <p:blipFill>
              <a:blip r:embed="rId3">
                <a:extLst/>
              </a:blip>
              <a:stretch>
                <a:fillRect/>
              </a:stretch>
            </p:blipFill>
            <p:spPr>
              <a:xfrm>
                <a:off x="0" y="0"/>
                <a:ext cx="4900071" cy="3884741"/>
              </a:xfrm>
              <a:prstGeom prst="rect">
                <a:avLst/>
              </a:prstGeom>
              <a:ln w="12700" cap="flat">
                <a:noFill/>
                <a:miter lim="400000"/>
              </a:ln>
              <a:effectLst/>
            </p:spPr>
          </p:pic>
          <p:sp>
            <p:nvSpPr>
              <p:cNvPr id="388" name="Rectangle"/>
              <p:cNvSpPr/>
              <p:nvPr/>
            </p:nvSpPr>
            <p:spPr>
              <a:xfrm>
                <a:off x="1714965" y="3146759"/>
                <a:ext cx="2054879" cy="605909"/>
              </a:xfrm>
              <a:prstGeom prst="rect">
                <a:avLst/>
              </a:prstGeom>
              <a:solidFill>
                <a:srgbClr val="FFFFFF"/>
              </a:solidFill>
              <a:ln w="12700" cap="flat">
                <a:noFill/>
                <a:miter lim="400000"/>
              </a:ln>
              <a:effectLst/>
            </p:spPr>
            <p:txBody>
              <a:bodyPr wrap="square" lIns="50800" tIns="50800" rIns="50800" bIns="50800" numCol="1" anchor="ctr">
                <a:noAutofit/>
              </a:bodyPr>
              <a:lstStyle/>
              <a:p>
                <a:pPr defTabSz="584200">
                  <a:defRPr sz="2400">
                    <a:effectLst/>
                    <a:latin typeface="Helvetica Light"/>
                    <a:ea typeface="Helvetica Light"/>
                    <a:cs typeface="Helvetica Light"/>
                    <a:sym typeface="Helvetica Light"/>
                  </a:defRPr>
                </a:pPr>
              </a:p>
            </p:txBody>
          </p:sp>
          <p:sp>
            <p:nvSpPr>
              <p:cNvPr id="389" name="B"/>
              <p:cNvSpPr txBox="1"/>
              <p:nvPr/>
            </p:nvSpPr>
            <p:spPr>
              <a:xfrm>
                <a:off x="2547502" y="3181396"/>
                <a:ext cx="389806" cy="5366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584200">
                  <a:defRPr sz="1700">
                    <a:solidFill>
                      <a:srgbClr val="000000"/>
                    </a:solidFill>
                    <a:latin typeface="Helvetica Light"/>
                    <a:ea typeface="Helvetica Light"/>
                    <a:cs typeface="Helvetica Light"/>
                    <a:sym typeface="Helvetica Light"/>
                  </a:defRPr>
                </a:lvl1pPr>
              </a:lstStyle>
              <a:p>
                <a:pPr>
                  <a:defRPr>
                    <a:effectLst/>
                  </a:defRPr>
                </a:pPr>
                <a:r>
                  <a:t>B</a:t>
                </a:r>
              </a:p>
            </p:txBody>
          </p:sp>
        </p:grpSp>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Learning rate"/>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Learning rate </a:t>
            </a:r>
          </a:p>
        </p:txBody>
      </p:sp>
      <p:grpSp>
        <p:nvGrpSpPr>
          <p:cNvPr id="396" name="Group"/>
          <p:cNvGrpSpPr/>
          <p:nvPr/>
        </p:nvGrpSpPr>
        <p:grpSpPr>
          <a:xfrm>
            <a:off x="903596" y="4402530"/>
            <a:ext cx="20005584" cy="748641"/>
            <a:chOff x="0" y="0"/>
            <a:chExt cx="20005582" cy="748640"/>
          </a:xfrm>
        </p:grpSpPr>
        <p:pic>
          <p:nvPicPr>
            <p:cNvPr id="394" name="Image" descr="Image"/>
            <p:cNvPicPr>
              <a:picLocks noChangeAspect="1"/>
            </p:cNvPicPr>
            <p:nvPr/>
          </p:nvPicPr>
          <p:blipFill>
            <a:blip r:embed="rId2">
              <a:extLst/>
            </a:blip>
            <a:srcRect l="0" t="0" r="0" b="0"/>
            <a:stretch>
              <a:fillRect/>
            </a:stretch>
          </p:blipFill>
          <p:spPr>
            <a:xfrm>
              <a:off x="0" y="62703"/>
              <a:ext cx="514453" cy="685938"/>
            </a:xfrm>
            <a:prstGeom prst="rect">
              <a:avLst/>
            </a:prstGeom>
            <a:ln w="12700" cap="flat">
              <a:noFill/>
              <a:miter lim="400000"/>
            </a:ln>
            <a:effectLst/>
          </p:spPr>
        </p:pic>
        <p:sp>
          <p:nvSpPr>
            <p:cNvPr id="395" name="Is called the learning rate  which controls the descent rate of the loss function"/>
            <p:cNvSpPr txBox="1"/>
            <p:nvPr/>
          </p:nvSpPr>
          <p:spPr>
            <a:xfrm>
              <a:off x="899702" y="0"/>
              <a:ext cx="19105881" cy="685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584200">
                <a:defRPr sz="4000">
                  <a:latin typeface="American Typewriter"/>
                  <a:ea typeface="American Typewriter"/>
                  <a:cs typeface="American Typewriter"/>
                  <a:sym typeface="American Typewriter"/>
                </a:defRPr>
              </a:lvl1pPr>
            </a:lstStyle>
            <a:p>
              <a:pPr>
                <a:defRPr>
                  <a:effectLst/>
                </a:defRPr>
              </a:pPr>
              <a:r>
                <a:t>Is called the learning rate  which controls the descent rate of the loss function </a:t>
              </a:r>
            </a:p>
          </p:txBody>
        </p:sp>
      </p:grpSp>
      <p:grpSp>
        <p:nvGrpSpPr>
          <p:cNvPr id="400" name="Group"/>
          <p:cNvGrpSpPr/>
          <p:nvPr/>
        </p:nvGrpSpPr>
        <p:grpSpPr>
          <a:xfrm>
            <a:off x="729464" y="6151123"/>
            <a:ext cx="8155297" cy="7050385"/>
            <a:chOff x="0" y="0"/>
            <a:chExt cx="8155295" cy="7050384"/>
          </a:xfrm>
        </p:grpSpPr>
        <p:pic>
          <p:nvPicPr>
            <p:cNvPr id="397" name="File 2022-03-14 12 21 58 PM.jpeg" descr="File 2022-03-14 12 21 58 PM.jpeg"/>
            <p:cNvPicPr>
              <a:picLocks noChangeAspect="1"/>
            </p:cNvPicPr>
            <p:nvPr/>
          </p:nvPicPr>
          <p:blipFill>
            <a:blip r:embed="rId3">
              <a:extLst/>
            </a:blip>
            <a:stretch>
              <a:fillRect/>
            </a:stretch>
          </p:blipFill>
          <p:spPr>
            <a:xfrm>
              <a:off x="0" y="0"/>
              <a:ext cx="8155296" cy="7050385"/>
            </a:xfrm>
            <a:prstGeom prst="rect">
              <a:avLst/>
            </a:prstGeom>
            <a:ln w="12700" cap="flat">
              <a:noFill/>
              <a:miter lim="400000"/>
            </a:ln>
            <a:effectLst/>
          </p:spPr>
        </p:pic>
        <p:sp>
          <p:nvSpPr>
            <p:cNvPr id="398" name="Rectangle"/>
            <p:cNvSpPr/>
            <p:nvPr/>
          </p:nvSpPr>
          <p:spPr>
            <a:xfrm>
              <a:off x="2680389" y="5458198"/>
              <a:ext cx="3147120" cy="823565"/>
            </a:xfrm>
            <a:prstGeom prst="rect">
              <a:avLst/>
            </a:prstGeom>
            <a:solidFill>
              <a:srgbClr val="FFFFFF"/>
            </a:solidFill>
            <a:ln w="12700" cap="flat">
              <a:noFill/>
              <a:miter lim="400000"/>
            </a:ln>
            <a:effectLst/>
          </p:spPr>
          <p:txBody>
            <a:bodyPr wrap="square" lIns="50800" tIns="50800" rIns="50800" bIns="50800" numCol="1" anchor="ctr">
              <a:noAutofit/>
            </a:bodyPr>
            <a:lstStyle/>
            <a:p>
              <a:pPr defTabSz="584200">
                <a:defRPr sz="2400">
                  <a:effectLst/>
                  <a:latin typeface="Helvetica Light"/>
                  <a:ea typeface="Helvetica Light"/>
                  <a:cs typeface="Helvetica Light"/>
                  <a:sym typeface="Helvetica Light"/>
                </a:defRPr>
              </a:pPr>
            </a:p>
          </p:txBody>
        </p:sp>
        <p:sp>
          <p:nvSpPr>
            <p:cNvPr id="399" name="B"/>
            <p:cNvSpPr txBox="1"/>
            <p:nvPr/>
          </p:nvSpPr>
          <p:spPr>
            <a:xfrm>
              <a:off x="4233859" y="5495649"/>
              <a:ext cx="505518" cy="7486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584200">
                <a:defRPr sz="2700">
                  <a:solidFill>
                    <a:srgbClr val="000000"/>
                  </a:solidFill>
                  <a:latin typeface="Helvetica Light"/>
                  <a:ea typeface="Helvetica Light"/>
                  <a:cs typeface="Helvetica Light"/>
                  <a:sym typeface="Helvetica Light"/>
                </a:defRPr>
              </a:lvl1pPr>
            </a:lstStyle>
            <a:p>
              <a:pPr>
                <a:defRPr>
                  <a:effectLst/>
                </a:defRPr>
              </a:pPr>
              <a:r>
                <a:t>B</a:t>
              </a:r>
            </a:p>
          </p:txBody>
        </p:sp>
      </p:grpSp>
      <p:pic>
        <p:nvPicPr>
          <p:cNvPr id="401" name="Image" descr="Image"/>
          <p:cNvPicPr>
            <a:picLocks noChangeAspect="1"/>
          </p:cNvPicPr>
          <p:nvPr/>
        </p:nvPicPr>
        <p:blipFill>
          <a:blip r:embed="rId4">
            <a:extLst/>
          </a:blip>
          <a:stretch>
            <a:fillRect/>
          </a:stretch>
        </p:blipFill>
        <p:spPr>
          <a:xfrm>
            <a:off x="6924137" y="2261009"/>
            <a:ext cx="10535727" cy="1141569"/>
          </a:xfrm>
          <a:prstGeom prst="rect">
            <a:avLst/>
          </a:prstGeom>
          <a:ln w="12700">
            <a:miter lim="400000"/>
          </a:ln>
        </p:spPr>
      </p:pic>
      <p:sp>
        <p:nvSpPr>
          <p:cNvPr id="402" name="For large learning rate the function oscillates and we will not able to reach the minimum"/>
          <p:cNvSpPr txBox="1"/>
          <p:nvPr/>
        </p:nvSpPr>
        <p:spPr>
          <a:xfrm>
            <a:off x="11012429" y="8292644"/>
            <a:ext cx="9985109" cy="208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4500">
                <a:solidFill>
                  <a:srgbClr val="73FDFF"/>
                </a:solidFill>
                <a:latin typeface="American Typewriter"/>
                <a:ea typeface="American Typewriter"/>
                <a:cs typeface="American Typewriter"/>
                <a:sym typeface="American Typewriter"/>
              </a:defRPr>
            </a:lvl1pPr>
          </a:lstStyle>
          <a:p>
            <a:pPr>
              <a:defRPr>
                <a:effectLst/>
              </a:defRPr>
            </a:pPr>
            <a:r>
              <a:t>For large learning rate the function oscillates and we will not able to reach the minimum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Learning rate"/>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Learning rate </a:t>
            </a:r>
          </a:p>
        </p:txBody>
      </p:sp>
      <p:sp>
        <p:nvSpPr>
          <p:cNvPr id="405" name="Effect of different learning rates"/>
          <p:cNvSpPr txBox="1"/>
          <p:nvPr/>
        </p:nvSpPr>
        <p:spPr>
          <a:xfrm>
            <a:off x="6703036" y="3548867"/>
            <a:ext cx="10860761" cy="91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5500">
                <a:solidFill>
                  <a:srgbClr val="73FDFF"/>
                </a:solidFill>
                <a:latin typeface="American Typewriter"/>
                <a:ea typeface="American Typewriter"/>
                <a:cs typeface="American Typewriter"/>
                <a:sym typeface="American Typewriter"/>
              </a:defRPr>
            </a:lvl1pPr>
          </a:lstStyle>
          <a:p>
            <a:pPr>
              <a:defRPr>
                <a:effectLst/>
              </a:defRPr>
            </a:pPr>
            <a:r>
              <a:t>Effect of different learning rates</a:t>
            </a:r>
          </a:p>
        </p:txBody>
      </p:sp>
      <p:pic>
        <p:nvPicPr>
          <p:cNvPr id="406" name="Screen Shot 2022-03-14 at 12.29.56 PM.png" descr="Screen Shot 2022-03-14 at 12.29.56 PM.png"/>
          <p:cNvPicPr>
            <a:picLocks noChangeAspect="1"/>
          </p:cNvPicPr>
          <p:nvPr/>
        </p:nvPicPr>
        <p:blipFill>
          <a:blip r:embed="rId2">
            <a:extLst/>
          </a:blip>
          <a:stretch>
            <a:fillRect/>
          </a:stretch>
        </p:blipFill>
        <p:spPr>
          <a:xfrm>
            <a:off x="374289" y="7212824"/>
            <a:ext cx="9452123" cy="6228143"/>
          </a:xfrm>
          <a:prstGeom prst="rect">
            <a:avLst/>
          </a:prstGeom>
          <a:ln w="12700">
            <a:miter lim="400000"/>
          </a:ln>
        </p:spPr>
      </p:pic>
      <p:pic>
        <p:nvPicPr>
          <p:cNvPr id="407" name="Screen Shot 2022-03-14 at 12.27.50 PM.png" descr="Screen Shot 2022-03-14 at 12.27.50 PM.png"/>
          <p:cNvPicPr>
            <a:picLocks noChangeAspect="1"/>
          </p:cNvPicPr>
          <p:nvPr/>
        </p:nvPicPr>
        <p:blipFill>
          <a:blip r:embed="rId3">
            <a:extLst/>
          </a:blip>
          <a:stretch>
            <a:fillRect/>
          </a:stretch>
        </p:blipFill>
        <p:spPr>
          <a:xfrm>
            <a:off x="11825131" y="7163150"/>
            <a:ext cx="10108552" cy="6327491"/>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Learning rate"/>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Learning rate </a:t>
            </a:r>
          </a:p>
        </p:txBody>
      </p:sp>
      <p:pic>
        <p:nvPicPr>
          <p:cNvPr id="410" name="160765669-772cac7b-3cce-4a14-89b7-2716f5a626c6.mp4" descr="160765669-772cac7b-3cce-4a14-89b7-2716f5a626c6.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082204" y="1484843"/>
            <a:ext cx="20823348" cy="1214695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9799" fill="hold"/>
                                        <p:tgtEl>
                                          <p:spTgt spid="41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7" fill="hold" display="0">
                  <p:stCondLst>
                    <p:cond delay="indefinite"/>
                  </p:stCondLst>
                </p:cTn>
                <p:tgtEl>
                  <p:spTgt spid="410"/>
                </p:tgtEl>
              </p:cMediaNode>
            </p:video>
            <p:seq concurrent="1" prevAc="none" nextAc="seek">
              <p:cTn id="8" evtFilter="cancelBubble" nodeType="interactiveSeq" restart="whenNotActive" fill="hold">
                <p:stCondLst>
                  <p:cond delay="0" evt="onClick">
                    <p:tgtEl>
                      <p:spTgt spid="41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410"/>
                                        </p:tgtEl>
                                      </p:cBhvr>
                                    </p:cmd>
                                  </p:childTnLst>
                                </p:cTn>
                              </p:par>
                            </p:childTnLst>
                          </p:cTn>
                        </p:par>
                      </p:childTnLst>
                    </p:cTn>
                  </p:par>
                </p:childTnLst>
              </p:cTn>
              <p:nextCondLst>
                <p:cond delay="0" evt="onClick">
                  <p:tgtEl>
                    <p:spTgt spid="410"/>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Categorical data"/>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Categorical data</a:t>
            </a:r>
          </a:p>
        </p:txBody>
      </p:sp>
      <p:sp>
        <p:nvSpPr>
          <p:cNvPr id="413" name="Question:"/>
          <p:cNvSpPr txBox="1"/>
          <p:nvPr/>
        </p:nvSpPr>
        <p:spPr>
          <a:xfrm>
            <a:off x="817246" y="1617076"/>
            <a:ext cx="294640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American Typewriter"/>
                <a:ea typeface="American Typewriter"/>
                <a:cs typeface="American Typewriter"/>
                <a:sym typeface="American Typewriter"/>
              </a:defRPr>
            </a:lvl1pPr>
          </a:lstStyle>
          <a:p>
            <a:pPr>
              <a:defRPr>
                <a:effectLst/>
              </a:defRPr>
            </a:pPr>
            <a:r>
              <a:t>Question:</a:t>
            </a:r>
          </a:p>
        </p:txBody>
      </p:sp>
      <p:sp>
        <p:nvSpPr>
          <p:cNvPr id="414" name="Can we repeat the previous steps for categorical data ?"/>
          <p:cNvSpPr txBox="1"/>
          <p:nvPr/>
        </p:nvSpPr>
        <p:spPr>
          <a:xfrm>
            <a:off x="4555938" y="2722034"/>
            <a:ext cx="13396469"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000">
                <a:latin typeface="American Typewriter"/>
                <a:ea typeface="American Typewriter"/>
                <a:cs typeface="American Typewriter"/>
                <a:sym typeface="American Typewriter"/>
              </a:defRPr>
            </a:lvl1pPr>
          </a:lstStyle>
          <a:p>
            <a:pPr>
              <a:defRPr>
                <a:effectLst/>
              </a:defRPr>
            </a:pPr>
            <a:r>
              <a:t>Can we repeat the previous steps for categorical data ?</a:t>
            </a:r>
          </a:p>
        </p:txBody>
      </p:sp>
      <p:pic>
        <p:nvPicPr>
          <p:cNvPr id="415" name="Screen Shot 2022-03-14 at 10.37.33 AM.png" descr="Screen Shot 2022-03-14 at 10.37.33 AM.png"/>
          <p:cNvPicPr>
            <a:picLocks noChangeAspect="1"/>
          </p:cNvPicPr>
          <p:nvPr/>
        </p:nvPicPr>
        <p:blipFill>
          <a:blip r:embed="rId2">
            <a:extLst/>
          </a:blip>
          <a:stretch>
            <a:fillRect/>
          </a:stretch>
        </p:blipFill>
        <p:spPr>
          <a:xfrm>
            <a:off x="5065194" y="4633753"/>
            <a:ext cx="12754592" cy="8190569"/>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Categorical data"/>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Categorical data</a:t>
            </a:r>
          </a:p>
        </p:txBody>
      </p:sp>
      <p:sp>
        <p:nvSpPr>
          <p:cNvPr id="418" name="Question:"/>
          <p:cNvSpPr txBox="1"/>
          <p:nvPr/>
        </p:nvSpPr>
        <p:spPr>
          <a:xfrm>
            <a:off x="817246" y="1617076"/>
            <a:ext cx="294640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American Typewriter"/>
                <a:ea typeface="American Typewriter"/>
                <a:cs typeface="American Typewriter"/>
                <a:sym typeface="American Typewriter"/>
              </a:defRPr>
            </a:lvl1pPr>
          </a:lstStyle>
          <a:p>
            <a:pPr>
              <a:defRPr>
                <a:effectLst/>
              </a:defRPr>
            </a:pPr>
            <a:r>
              <a:t>Question:</a:t>
            </a:r>
          </a:p>
        </p:txBody>
      </p:sp>
      <p:sp>
        <p:nvSpPr>
          <p:cNvPr id="419" name="Can we repeat the previous steps for categorical data ?"/>
          <p:cNvSpPr txBox="1"/>
          <p:nvPr/>
        </p:nvSpPr>
        <p:spPr>
          <a:xfrm>
            <a:off x="4555938" y="2722034"/>
            <a:ext cx="13396469"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000">
                <a:latin typeface="American Typewriter"/>
                <a:ea typeface="American Typewriter"/>
                <a:cs typeface="American Typewriter"/>
                <a:sym typeface="American Typewriter"/>
              </a:defRPr>
            </a:lvl1pPr>
          </a:lstStyle>
          <a:p>
            <a:pPr>
              <a:defRPr>
                <a:effectLst/>
              </a:defRPr>
            </a:pPr>
            <a:r>
              <a:t>Can we repeat the previous steps for categorical data ?</a:t>
            </a:r>
          </a:p>
        </p:txBody>
      </p:sp>
      <p:pic>
        <p:nvPicPr>
          <p:cNvPr id="420" name="Screen Shot 2022-03-14 at 12.56.48 PM.png" descr="Screen Shot 2022-03-14 at 12.56.48 PM.png"/>
          <p:cNvPicPr>
            <a:picLocks noChangeAspect="1"/>
          </p:cNvPicPr>
          <p:nvPr/>
        </p:nvPicPr>
        <p:blipFill>
          <a:blip r:embed="rId2">
            <a:extLst/>
          </a:blip>
          <a:stretch>
            <a:fillRect/>
          </a:stretch>
        </p:blipFill>
        <p:spPr>
          <a:xfrm>
            <a:off x="2021468" y="4868811"/>
            <a:ext cx="12644713" cy="8338543"/>
          </a:xfrm>
          <a:prstGeom prst="rect">
            <a:avLst/>
          </a:prstGeom>
          <a:ln w="12700">
            <a:miter lim="400000"/>
          </a:ln>
        </p:spPr>
      </p:pic>
      <p:sp>
        <p:nvSpPr>
          <p:cNvPr id="421" name="It seems not!!  But why ?"/>
          <p:cNvSpPr txBox="1"/>
          <p:nvPr/>
        </p:nvSpPr>
        <p:spPr>
          <a:xfrm>
            <a:off x="15433155" y="8390825"/>
            <a:ext cx="6210809"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000">
                <a:solidFill>
                  <a:srgbClr val="FF2600"/>
                </a:solidFill>
                <a:latin typeface="American Typewriter"/>
                <a:ea typeface="American Typewriter"/>
                <a:cs typeface="American Typewriter"/>
                <a:sym typeface="American Typewriter"/>
              </a:defRPr>
            </a:lvl1pPr>
          </a:lstStyle>
          <a:p>
            <a:pPr>
              <a:defRPr>
                <a:effectLst/>
              </a:defRPr>
            </a:pPr>
            <a:r>
              <a:t>It seems not!!  But why ?</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Categorical data"/>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Categorical data</a:t>
            </a:r>
          </a:p>
        </p:txBody>
      </p:sp>
      <p:pic>
        <p:nvPicPr>
          <p:cNvPr id="424" name="Screen Shot 2022-03-14 at 12.57.24 PM.png" descr="Screen Shot 2022-03-14 at 12.57.24 PM.png"/>
          <p:cNvPicPr>
            <a:picLocks noChangeAspect="1"/>
          </p:cNvPicPr>
          <p:nvPr/>
        </p:nvPicPr>
        <p:blipFill>
          <a:blip r:embed="rId2">
            <a:extLst/>
          </a:blip>
          <a:stretch>
            <a:fillRect/>
          </a:stretch>
        </p:blipFill>
        <p:spPr>
          <a:xfrm>
            <a:off x="10813456" y="4794138"/>
            <a:ext cx="12890690" cy="8102720"/>
          </a:xfrm>
          <a:prstGeom prst="rect">
            <a:avLst/>
          </a:prstGeom>
          <a:ln w="12700">
            <a:miter lim="400000"/>
          </a:ln>
        </p:spPr>
      </p:pic>
      <p:sp>
        <p:nvSpPr>
          <p:cNvPr id="425" name="To fit categorical data  we need  a non linear fitting function"/>
          <p:cNvSpPr txBox="1"/>
          <p:nvPr/>
        </p:nvSpPr>
        <p:spPr>
          <a:xfrm>
            <a:off x="180470" y="2684697"/>
            <a:ext cx="14620749"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000">
                <a:solidFill>
                  <a:srgbClr val="73FCD6"/>
                </a:solidFill>
                <a:latin typeface="American Typewriter"/>
                <a:ea typeface="American Typewriter"/>
                <a:cs typeface="American Typewriter"/>
                <a:sym typeface="American Typewriter"/>
              </a:defRPr>
            </a:lvl1pPr>
          </a:lstStyle>
          <a:p>
            <a:pPr>
              <a:defRPr>
                <a:effectLst/>
              </a:defRPr>
            </a:pPr>
            <a:r>
              <a:t>To fit categorical data  we need  a non linear fitting function </a:t>
            </a:r>
          </a:p>
        </p:txBody>
      </p:sp>
      <p:pic>
        <p:nvPicPr>
          <p:cNvPr id="426" name="Image" descr="Image"/>
          <p:cNvPicPr>
            <a:picLocks noChangeAspect="1"/>
          </p:cNvPicPr>
          <p:nvPr/>
        </p:nvPicPr>
        <p:blipFill>
          <a:blip r:embed="rId3">
            <a:extLst/>
          </a:blip>
          <a:stretch>
            <a:fillRect/>
          </a:stretch>
        </p:blipFill>
        <p:spPr>
          <a:xfrm>
            <a:off x="327408" y="7228747"/>
            <a:ext cx="10100325" cy="1442905"/>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Categorical data"/>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Categorical data</a:t>
            </a:r>
          </a:p>
        </p:txBody>
      </p:sp>
      <p:grpSp>
        <p:nvGrpSpPr>
          <p:cNvPr id="432" name="Group"/>
          <p:cNvGrpSpPr/>
          <p:nvPr/>
        </p:nvGrpSpPr>
        <p:grpSpPr>
          <a:xfrm>
            <a:off x="1475430" y="2248958"/>
            <a:ext cx="9296825" cy="5970108"/>
            <a:chOff x="0" y="0"/>
            <a:chExt cx="9296824" cy="5970106"/>
          </a:xfrm>
        </p:grpSpPr>
        <p:pic>
          <p:nvPicPr>
            <p:cNvPr id="429" name="Screen Shot 2022-03-14 at 10.37.33 AM.png" descr="Screen Shot 2022-03-14 at 10.37.33 AM.png"/>
            <p:cNvPicPr>
              <a:picLocks noChangeAspect="1"/>
            </p:cNvPicPr>
            <p:nvPr/>
          </p:nvPicPr>
          <p:blipFill>
            <a:blip r:embed="rId2">
              <a:extLst/>
            </a:blip>
            <a:stretch>
              <a:fillRect/>
            </a:stretch>
          </p:blipFill>
          <p:spPr>
            <a:xfrm>
              <a:off x="0" y="0"/>
              <a:ext cx="9296825" cy="5970107"/>
            </a:xfrm>
            <a:prstGeom prst="rect">
              <a:avLst/>
            </a:prstGeom>
            <a:ln w="12700" cap="flat">
              <a:noFill/>
              <a:miter lim="400000"/>
            </a:ln>
            <a:effectLst/>
          </p:spPr>
        </p:pic>
        <p:sp>
          <p:nvSpPr>
            <p:cNvPr id="430" name="Oval"/>
            <p:cNvSpPr/>
            <p:nvPr/>
          </p:nvSpPr>
          <p:spPr>
            <a:xfrm>
              <a:off x="455645" y="3499766"/>
              <a:ext cx="5087656" cy="1920557"/>
            </a:xfrm>
            <a:prstGeom prst="ellipse">
              <a:avLst/>
            </a:prstGeom>
            <a:noFill/>
            <a:ln w="25400" cap="flat">
              <a:solidFill>
                <a:srgbClr val="0433FF"/>
              </a:solidFill>
              <a:prstDash val="solid"/>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defTabSz="584200">
                <a:defRPr sz="2400">
                  <a:effectLst/>
                  <a:latin typeface="Helvetica Light"/>
                  <a:ea typeface="Helvetica Light"/>
                  <a:cs typeface="Helvetica Light"/>
                  <a:sym typeface="Helvetica Light"/>
                </a:defRPr>
              </a:pPr>
            </a:p>
          </p:txBody>
        </p:sp>
        <p:sp>
          <p:nvSpPr>
            <p:cNvPr id="431" name="Oval"/>
            <p:cNvSpPr/>
            <p:nvPr/>
          </p:nvSpPr>
          <p:spPr>
            <a:xfrm>
              <a:off x="3880189" y="173164"/>
              <a:ext cx="5087656" cy="1920557"/>
            </a:xfrm>
            <a:prstGeom prst="ellipse">
              <a:avLst/>
            </a:prstGeom>
            <a:noFill/>
            <a:ln w="25400" cap="flat">
              <a:solidFill>
                <a:srgbClr val="0433FF"/>
              </a:solidFill>
              <a:prstDash val="solid"/>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defTabSz="584200">
                <a:defRPr sz="2400">
                  <a:effectLst/>
                  <a:latin typeface="Helvetica Light"/>
                  <a:ea typeface="Helvetica Light"/>
                  <a:cs typeface="Helvetica Light"/>
                  <a:sym typeface="Helvetica Light"/>
                </a:defRPr>
              </a:pPr>
            </a:p>
          </p:txBody>
        </p:sp>
      </p:grpSp>
      <p:pic>
        <p:nvPicPr>
          <p:cNvPr id="433" name="File 2022-03-14 1 38 56 PM.jpeg" descr="File 2022-03-14 1 38 56 PM.jpeg"/>
          <p:cNvPicPr>
            <a:picLocks noChangeAspect="1"/>
          </p:cNvPicPr>
          <p:nvPr/>
        </p:nvPicPr>
        <p:blipFill>
          <a:blip r:embed="rId3">
            <a:extLst/>
          </a:blip>
          <a:stretch>
            <a:fillRect/>
          </a:stretch>
        </p:blipFill>
        <p:spPr>
          <a:xfrm>
            <a:off x="12988540" y="7603783"/>
            <a:ext cx="8748986" cy="5970108"/>
          </a:xfrm>
          <a:prstGeom prst="rect">
            <a:avLst/>
          </a:prstGeom>
          <a:ln w="12700">
            <a:miter lim="400000"/>
          </a:ln>
        </p:spPr>
      </p:pic>
      <p:pic>
        <p:nvPicPr>
          <p:cNvPr id="434" name="Line Line" descr="Line Line"/>
          <p:cNvPicPr>
            <a:picLocks noChangeAspect="0"/>
          </p:cNvPicPr>
          <p:nvPr/>
        </p:nvPicPr>
        <p:blipFill>
          <a:blip r:embed="rId4">
            <a:extLst/>
          </a:blip>
          <a:stretch>
            <a:fillRect/>
          </a:stretch>
        </p:blipFill>
        <p:spPr>
          <a:xfrm rot="1983226">
            <a:off x="9162520" y="6619463"/>
            <a:ext cx="10918925" cy="543892"/>
          </a:xfrm>
          <a:prstGeom prst="rect">
            <a:avLst/>
          </a:prstGeom>
        </p:spPr>
      </p:pic>
      <p:pic>
        <p:nvPicPr>
          <p:cNvPr id="436" name="Line Line" descr="Line Line"/>
          <p:cNvPicPr>
            <a:picLocks noChangeAspect="0"/>
          </p:cNvPicPr>
          <p:nvPr/>
        </p:nvPicPr>
        <p:blipFill>
          <a:blip r:embed="rId5">
            <a:extLst/>
          </a:blip>
          <a:stretch>
            <a:fillRect/>
          </a:stretch>
        </p:blipFill>
        <p:spPr>
          <a:xfrm rot="1229158">
            <a:off x="6421213" y="8590991"/>
            <a:ext cx="10630391" cy="543892"/>
          </a:xfrm>
          <a:prstGeom prst="rect">
            <a:avLst/>
          </a:prstGeom>
        </p:spPr>
      </p:pic>
      <p:sp>
        <p:nvSpPr>
          <p:cNvPr id="438" name="In the case of  categorical data the MSE will develop…"/>
          <p:cNvSpPr txBox="1"/>
          <p:nvPr/>
        </p:nvSpPr>
        <p:spPr>
          <a:xfrm>
            <a:off x="11592492" y="3619500"/>
            <a:ext cx="12792457" cy="1270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In the case of  categorical data the MSE will develop </a:t>
            </a:r>
          </a:p>
          <a:p>
            <a:pPr defTabSz="584200">
              <a:defRPr sz="4000">
                <a:effectLst/>
                <a:latin typeface="American Typewriter"/>
                <a:ea typeface="American Typewriter"/>
                <a:cs typeface="American Typewriter"/>
                <a:sym typeface="American Typewriter"/>
              </a:defRPr>
            </a:pPr>
            <a:r>
              <a:t>many local minima and will be hard to converge </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Categorical data-Loss funct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Categorical data-Loss function</a:t>
            </a:r>
          </a:p>
        </p:txBody>
      </p:sp>
      <p:sp>
        <p:nvSpPr>
          <p:cNvPr id="441" name="Entropy  Loss for Categorical data"/>
          <p:cNvSpPr txBox="1"/>
          <p:nvPr/>
        </p:nvSpPr>
        <p:spPr>
          <a:xfrm>
            <a:off x="103002" y="2260094"/>
            <a:ext cx="10596881"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5000">
                <a:solidFill>
                  <a:srgbClr val="73FDFF"/>
                </a:solidFill>
                <a:latin typeface="American Typewriter"/>
                <a:ea typeface="American Typewriter"/>
                <a:cs typeface="American Typewriter"/>
                <a:sym typeface="American Typewriter"/>
              </a:defRPr>
            </a:lvl1pPr>
          </a:lstStyle>
          <a:p>
            <a:pPr>
              <a:defRPr>
                <a:effectLst/>
              </a:defRPr>
            </a:pPr>
            <a:r>
              <a:t>Entropy  Loss for Categorical data </a:t>
            </a:r>
          </a:p>
        </p:txBody>
      </p:sp>
      <p:pic>
        <p:nvPicPr>
          <p:cNvPr id="442" name="Image" descr="Image"/>
          <p:cNvPicPr>
            <a:picLocks noChangeAspect="1"/>
          </p:cNvPicPr>
          <p:nvPr/>
        </p:nvPicPr>
        <p:blipFill>
          <a:blip r:embed="rId2">
            <a:extLst/>
          </a:blip>
          <a:stretch>
            <a:fillRect/>
          </a:stretch>
        </p:blipFill>
        <p:spPr>
          <a:xfrm>
            <a:off x="234111" y="8049728"/>
            <a:ext cx="12769298" cy="1262254"/>
          </a:xfrm>
          <a:prstGeom prst="rect">
            <a:avLst/>
          </a:prstGeom>
          <a:ln w="12700">
            <a:miter lim="400000"/>
          </a:ln>
        </p:spPr>
      </p:pic>
      <p:pic>
        <p:nvPicPr>
          <p:cNvPr id="443" name="Screen Shot 2022-03-14 at 1.54.16 PM.png" descr="Screen Shot 2022-03-14 at 1.54.16 PM.png"/>
          <p:cNvPicPr>
            <a:picLocks noChangeAspect="1"/>
          </p:cNvPicPr>
          <p:nvPr/>
        </p:nvPicPr>
        <p:blipFill>
          <a:blip r:embed="rId3">
            <a:extLst/>
          </a:blip>
          <a:stretch>
            <a:fillRect/>
          </a:stretch>
        </p:blipFill>
        <p:spPr>
          <a:xfrm>
            <a:off x="13541359" y="6775394"/>
            <a:ext cx="10089435" cy="6472099"/>
          </a:xfrm>
          <a:prstGeom prst="rect">
            <a:avLst/>
          </a:prstGeom>
          <a:ln w="12700">
            <a:miter lim="400000"/>
          </a:ln>
        </p:spPr>
      </p:pic>
      <p:sp>
        <p:nvSpPr>
          <p:cNvPr id="444" name="The model can converge to a global minimum"/>
          <p:cNvSpPr txBox="1"/>
          <p:nvPr/>
        </p:nvSpPr>
        <p:spPr>
          <a:xfrm>
            <a:off x="726074" y="11523642"/>
            <a:ext cx="11054081"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000">
                <a:latin typeface="American Typewriter"/>
                <a:ea typeface="American Typewriter"/>
                <a:cs typeface="American Typewriter"/>
                <a:sym typeface="American Typewriter"/>
              </a:defRPr>
            </a:lvl1pPr>
          </a:lstStyle>
          <a:p>
            <a:pPr>
              <a:defRPr>
                <a:effectLst/>
              </a:defRPr>
            </a:pPr>
            <a:r>
              <a:t>The model can converge to a global minimum</a:t>
            </a:r>
          </a:p>
        </p:txBody>
      </p:sp>
      <p:grpSp>
        <p:nvGrpSpPr>
          <p:cNvPr id="449" name="Group"/>
          <p:cNvGrpSpPr/>
          <p:nvPr/>
        </p:nvGrpSpPr>
        <p:grpSpPr>
          <a:xfrm>
            <a:off x="15270801" y="1939980"/>
            <a:ext cx="7743532" cy="3255821"/>
            <a:chOff x="-107763" y="-107763"/>
            <a:chExt cx="7743530" cy="3255819"/>
          </a:xfrm>
        </p:grpSpPr>
        <p:grpSp>
          <p:nvGrpSpPr>
            <p:cNvPr id="447" name="From Information theory"/>
            <p:cNvGrpSpPr/>
            <p:nvPr/>
          </p:nvGrpSpPr>
          <p:grpSpPr>
            <a:xfrm>
              <a:off x="-107764" y="-107764"/>
              <a:ext cx="7743532" cy="3255821"/>
              <a:chOff x="0" y="0"/>
              <a:chExt cx="7743530" cy="3255819"/>
            </a:xfrm>
          </p:grpSpPr>
          <p:sp>
            <p:nvSpPr>
              <p:cNvPr id="446" name="From Information theory"/>
              <p:cNvSpPr txBox="1"/>
              <p:nvPr/>
            </p:nvSpPr>
            <p:spPr>
              <a:xfrm>
                <a:off x="107763" y="107763"/>
                <a:ext cx="7528005" cy="3040294"/>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584200">
                  <a:defRPr sz="4000">
                    <a:effectLst/>
                    <a:latin typeface="American Typewriter"/>
                    <a:ea typeface="American Typewriter"/>
                    <a:cs typeface="American Typewriter"/>
                    <a:sym typeface="American Typewriter"/>
                  </a:defRPr>
                </a:pPr>
                <a:r>
                  <a:t>From Information theory</a:t>
                </a:r>
              </a:p>
              <a:p>
                <a:pPr defTabSz="584200">
                  <a:defRPr sz="4000">
                    <a:effectLst/>
                    <a:latin typeface="American Typewriter"/>
                    <a:ea typeface="American Typewriter"/>
                    <a:cs typeface="American Typewriter"/>
                    <a:sym typeface="American Typewriter"/>
                  </a:defRPr>
                </a:pPr>
              </a:p>
              <a:p>
                <a:pPr defTabSz="584200">
                  <a:defRPr sz="4000">
                    <a:effectLst/>
                    <a:latin typeface="American Typewriter"/>
                    <a:ea typeface="American Typewriter"/>
                    <a:cs typeface="American Typewriter"/>
                    <a:sym typeface="American Typewriter"/>
                  </a:defRPr>
                </a:pPr>
              </a:p>
            </p:txBody>
          </p:sp>
          <p:pic>
            <p:nvPicPr>
              <p:cNvPr id="445" name="From Information theory From Information theory" descr="From Information theory From Information theory"/>
              <p:cNvPicPr>
                <a:picLocks noChangeAspect="0"/>
              </p:cNvPicPr>
              <p:nvPr/>
            </p:nvPicPr>
            <p:blipFill>
              <a:blip r:embed="rId4">
                <a:extLst/>
              </a:blip>
              <a:stretch>
                <a:fillRect/>
              </a:stretch>
            </p:blipFill>
            <p:spPr>
              <a:xfrm>
                <a:off x="-1" y="-1"/>
                <a:ext cx="7743532" cy="3255821"/>
              </a:xfrm>
              <a:prstGeom prst="rect">
                <a:avLst/>
              </a:prstGeom>
              <a:effectLst/>
            </p:spPr>
          </p:pic>
        </p:grpSp>
        <p:pic>
          <p:nvPicPr>
            <p:cNvPr id="448" name="Image" descr="Image"/>
            <p:cNvPicPr>
              <a:picLocks noChangeAspect="1"/>
            </p:cNvPicPr>
            <p:nvPr/>
          </p:nvPicPr>
          <p:blipFill>
            <a:blip r:embed="rId5">
              <a:extLst/>
            </a:blip>
            <a:stretch>
              <a:fillRect/>
            </a:stretch>
          </p:blipFill>
          <p:spPr>
            <a:xfrm>
              <a:off x="1675001" y="1106096"/>
              <a:ext cx="4865541" cy="137978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1" name="Loss functions"/>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Loss functions </a:t>
            </a:r>
          </a:p>
        </p:txBody>
      </p:sp>
      <p:sp>
        <p:nvSpPr>
          <p:cNvPr id="452" name="Continuous data"/>
          <p:cNvSpPr txBox="1"/>
          <p:nvPr/>
        </p:nvSpPr>
        <p:spPr>
          <a:xfrm>
            <a:off x="920349" y="4384117"/>
            <a:ext cx="6454903" cy="977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solidFill>
                  <a:srgbClr val="73FDFF"/>
                </a:solidFill>
                <a:latin typeface="American Typewriter"/>
                <a:ea typeface="American Typewriter"/>
                <a:cs typeface="American Typewriter"/>
                <a:sym typeface="American Typewriter"/>
              </a:defRPr>
            </a:lvl1pPr>
          </a:lstStyle>
          <a:p>
            <a:pPr>
              <a:defRPr>
                <a:effectLst/>
              </a:defRPr>
            </a:pPr>
            <a:r>
              <a:t>Continuous data  </a:t>
            </a:r>
          </a:p>
        </p:txBody>
      </p:sp>
      <p:pic>
        <p:nvPicPr>
          <p:cNvPr id="453" name="Arrow Arrow" descr="Arrow Arrow"/>
          <p:cNvPicPr>
            <a:picLocks noChangeAspect="0"/>
          </p:cNvPicPr>
          <p:nvPr/>
        </p:nvPicPr>
        <p:blipFill>
          <a:blip r:embed="rId2">
            <a:extLst/>
          </a:blip>
          <a:stretch>
            <a:fillRect/>
          </a:stretch>
        </p:blipFill>
        <p:spPr>
          <a:xfrm>
            <a:off x="8879289" y="3631697"/>
            <a:ext cx="4098784" cy="2925758"/>
          </a:xfrm>
          <a:prstGeom prst="rect">
            <a:avLst/>
          </a:prstGeom>
          <a:effectLst>
            <a:outerShdw sx="100000" sy="100000" kx="0" ky="0" algn="b" rotWithShape="0" blurRad="38100" dist="25400" dir="5400000">
              <a:srgbClr val="000000">
                <a:alpha val="50000"/>
              </a:srgbClr>
            </a:outerShdw>
          </a:effectLst>
        </p:spPr>
      </p:pic>
      <p:sp>
        <p:nvSpPr>
          <p:cNvPr id="454" name="Mean error functions"/>
          <p:cNvSpPr txBox="1"/>
          <p:nvPr/>
        </p:nvSpPr>
        <p:spPr>
          <a:xfrm>
            <a:off x="14317493" y="4605626"/>
            <a:ext cx="7912609" cy="977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latin typeface="American Typewriter"/>
                <a:ea typeface="American Typewriter"/>
                <a:cs typeface="American Typewriter"/>
                <a:sym typeface="American Typewriter"/>
              </a:defRPr>
            </a:lvl1pPr>
          </a:lstStyle>
          <a:p>
            <a:pPr>
              <a:defRPr>
                <a:effectLst/>
              </a:defRPr>
            </a:pPr>
            <a:r>
              <a:t>Mean error functions</a:t>
            </a:r>
          </a:p>
        </p:txBody>
      </p:sp>
      <p:sp>
        <p:nvSpPr>
          <p:cNvPr id="455" name="Categorical data"/>
          <p:cNvSpPr txBox="1"/>
          <p:nvPr/>
        </p:nvSpPr>
        <p:spPr>
          <a:xfrm>
            <a:off x="934827" y="8167572"/>
            <a:ext cx="6425947" cy="977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solidFill>
                  <a:srgbClr val="73FDFF"/>
                </a:solidFill>
                <a:latin typeface="American Typewriter"/>
                <a:ea typeface="American Typewriter"/>
                <a:cs typeface="American Typewriter"/>
                <a:sym typeface="American Typewriter"/>
              </a:defRPr>
            </a:lvl1pPr>
          </a:lstStyle>
          <a:p>
            <a:pPr>
              <a:defRPr>
                <a:effectLst/>
              </a:defRPr>
            </a:pPr>
            <a:r>
              <a:t>Categorical data  </a:t>
            </a:r>
          </a:p>
        </p:txBody>
      </p:sp>
      <p:pic>
        <p:nvPicPr>
          <p:cNvPr id="456" name="Arrow Arrow" descr="Arrow Arrow"/>
          <p:cNvPicPr>
            <a:picLocks noChangeAspect="0"/>
          </p:cNvPicPr>
          <p:nvPr/>
        </p:nvPicPr>
        <p:blipFill>
          <a:blip r:embed="rId2">
            <a:extLst/>
          </a:blip>
          <a:stretch>
            <a:fillRect/>
          </a:stretch>
        </p:blipFill>
        <p:spPr>
          <a:xfrm>
            <a:off x="8879289" y="7415152"/>
            <a:ext cx="4098784" cy="2925758"/>
          </a:xfrm>
          <a:prstGeom prst="rect">
            <a:avLst/>
          </a:prstGeom>
          <a:effectLst>
            <a:outerShdw sx="100000" sy="100000" kx="0" ky="0" algn="b" rotWithShape="0" blurRad="38100" dist="25400" dir="5400000">
              <a:srgbClr val="000000">
                <a:alpha val="50000"/>
              </a:srgbClr>
            </a:outerShdw>
          </a:effectLst>
        </p:spPr>
      </p:pic>
      <p:sp>
        <p:nvSpPr>
          <p:cNvPr id="457" name="Entropy loss  functions"/>
          <p:cNvSpPr txBox="1"/>
          <p:nvPr/>
        </p:nvSpPr>
        <p:spPr>
          <a:xfrm>
            <a:off x="14012693" y="8389080"/>
            <a:ext cx="8522209" cy="977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latin typeface="American Typewriter"/>
                <a:ea typeface="American Typewriter"/>
                <a:cs typeface="American Typewriter"/>
                <a:sym typeface="American Typewriter"/>
              </a:defRPr>
            </a:lvl1pPr>
          </a:lstStyle>
          <a:p>
            <a:pPr>
              <a:defRPr>
                <a:effectLst/>
              </a:defRPr>
            </a:pPr>
            <a:r>
              <a:t>Entropy loss  functions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9" name="Polynomial regression model"/>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Polynomial regression model  </a:t>
            </a:r>
          </a:p>
        </p:txBody>
      </p:sp>
      <p:grpSp>
        <p:nvGrpSpPr>
          <p:cNvPr id="463" name="Group"/>
          <p:cNvGrpSpPr/>
          <p:nvPr/>
        </p:nvGrpSpPr>
        <p:grpSpPr>
          <a:xfrm>
            <a:off x="12153334" y="1643795"/>
            <a:ext cx="10619355" cy="7077041"/>
            <a:chOff x="0" y="0"/>
            <a:chExt cx="10619354" cy="7077040"/>
          </a:xfrm>
        </p:grpSpPr>
        <p:pic>
          <p:nvPicPr>
            <p:cNvPr id="460" name="Image" descr="Image"/>
            <p:cNvPicPr>
              <a:picLocks noChangeAspect="1"/>
            </p:cNvPicPr>
            <p:nvPr/>
          </p:nvPicPr>
          <p:blipFill>
            <a:blip r:embed="rId2">
              <a:extLst/>
            </a:blip>
            <a:stretch>
              <a:fillRect/>
            </a:stretch>
          </p:blipFill>
          <p:spPr>
            <a:xfrm>
              <a:off x="0" y="0"/>
              <a:ext cx="10619355" cy="7077041"/>
            </a:xfrm>
            <a:prstGeom prst="rect">
              <a:avLst/>
            </a:prstGeom>
            <a:ln w="12700" cap="flat">
              <a:noFill/>
              <a:miter lim="400000"/>
            </a:ln>
            <a:effectLst/>
          </p:spPr>
        </p:pic>
        <p:sp>
          <p:nvSpPr>
            <p:cNvPr id="461" name="Rectangle"/>
            <p:cNvSpPr/>
            <p:nvPr/>
          </p:nvSpPr>
          <p:spPr>
            <a:xfrm>
              <a:off x="697635" y="2673543"/>
              <a:ext cx="387439" cy="1729954"/>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5000"/>
              </a:pPr>
            </a:p>
          </p:txBody>
        </p:sp>
        <p:sp>
          <p:nvSpPr>
            <p:cNvPr id="462" name="Rectangle"/>
            <p:cNvSpPr/>
            <p:nvPr/>
          </p:nvSpPr>
          <p:spPr>
            <a:xfrm>
              <a:off x="4985234" y="6412616"/>
              <a:ext cx="1114137" cy="468989"/>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5000"/>
              </a:pPr>
            </a:p>
          </p:txBody>
        </p:sp>
      </p:grpSp>
      <p:pic>
        <p:nvPicPr>
          <p:cNvPr id="464" name="Image" descr="Image"/>
          <p:cNvPicPr>
            <a:picLocks noChangeAspect="1"/>
          </p:cNvPicPr>
          <p:nvPr/>
        </p:nvPicPr>
        <p:blipFill>
          <a:blip r:embed="rId3">
            <a:extLst/>
          </a:blip>
          <a:stretch>
            <a:fillRect/>
          </a:stretch>
        </p:blipFill>
        <p:spPr>
          <a:xfrm>
            <a:off x="1780532" y="6132627"/>
            <a:ext cx="8132239" cy="1025474"/>
          </a:xfrm>
          <a:prstGeom prst="rect">
            <a:avLst/>
          </a:prstGeom>
          <a:ln w="12700">
            <a:miter lim="400000"/>
          </a:ln>
        </p:spPr>
      </p:pic>
      <p:sp>
        <p:nvSpPr>
          <p:cNvPr id="465" name="We can fit the continuous data with…"/>
          <p:cNvSpPr txBox="1"/>
          <p:nvPr/>
        </p:nvSpPr>
        <p:spPr>
          <a:xfrm>
            <a:off x="1468199" y="3619500"/>
            <a:ext cx="8756905" cy="1270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We can fit the continuous data with </a:t>
            </a:r>
          </a:p>
          <a:p>
            <a:pPr defTabSz="584200">
              <a:defRPr sz="4000">
                <a:effectLst/>
                <a:latin typeface="American Typewriter"/>
                <a:ea typeface="American Typewriter"/>
                <a:cs typeface="American Typewriter"/>
                <a:sym typeface="American Typewriter"/>
              </a:defRPr>
            </a:pPr>
            <a:r>
              <a:t>polynomial model of  power 2</a:t>
            </a:r>
          </a:p>
        </p:txBody>
      </p:sp>
      <p:sp>
        <p:nvSpPr>
          <p:cNvPr id="466" name="Adding more powers to the polynomial model adds more non-linarlity to…"/>
          <p:cNvSpPr txBox="1"/>
          <p:nvPr/>
        </p:nvSpPr>
        <p:spPr>
          <a:xfrm>
            <a:off x="3003022" y="10850468"/>
            <a:ext cx="17694149"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solidFill>
                  <a:srgbClr val="FF2600"/>
                </a:solidFill>
                <a:effectLst/>
                <a:latin typeface="American Typewriter"/>
                <a:ea typeface="American Typewriter"/>
                <a:cs typeface="American Typewriter"/>
                <a:sym typeface="American Typewriter"/>
              </a:defRPr>
            </a:pPr>
            <a:r>
              <a:t>Adding more powers to the polynomial model adds more non-linarlity to </a:t>
            </a:r>
          </a:p>
          <a:p>
            <a:pPr defTabSz="584200">
              <a:defRPr sz="4000">
                <a:solidFill>
                  <a:srgbClr val="FF2600"/>
                </a:solidFill>
                <a:effectLst/>
                <a:latin typeface="American Typewriter"/>
                <a:ea typeface="American Typewriter"/>
                <a:cs typeface="American Typewriter"/>
                <a:sym typeface="American Typewriter"/>
              </a:defRPr>
            </a:pPr>
            <a:r>
              <a:t>The fitted function. </a:t>
            </a:r>
            <a:r>
              <a:rPr>
                <a:solidFill>
                  <a:srgbClr val="73FA79"/>
                </a:solidFill>
              </a:rPr>
              <a:t>How many powers fit the data best?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Polynomial regression model"/>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Polynomial regression model  </a:t>
            </a:r>
          </a:p>
        </p:txBody>
      </p:sp>
      <p:sp>
        <p:nvSpPr>
          <p:cNvPr id="469" name="Rectangle"/>
          <p:cNvSpPr/>
          <p:nvPr/>
        </p:nvSpPr>
        <p:spPr>
          <a:xfrm>
            <a:off x="4583619" y="9129799"/>
            <a:ext cx="1112990" cy="496881"/>
          </a:xfrm>
          <a:prstGeom prst="rect">
            <a:avLst/>
          </a:prstGeom>
          <a:solidFill>
            <a:srgbClr val="FFFFFF"/>
          </a:solidFill>
          <a:ln w="12700">
            <a:miter lim="400000"/>
          </a:ln>
        </p:spPr>
        <p:txBody>
          <a:bodyPr lIns="50800" tIns="50800" rIns="50800" bIns="50800" anchor="ctr"/>
          <a:lstStyle/>
          <a:p>
            <a:pPr>
              <a:defRPr sz="5000"/>
            </a:pPr>
          </a:p>
        </p:txBody>
      </p:sp>
      <p:sp>
        <p:nvSpPr>
          <p:cNvPr id="470" name="Rectangle"/>
          <p:cNvSpPr/>
          <p:nvPr/>
        </p:nvSpPr>
        <p:spPr>
          <a:xfrm>
            <a:off x="800641" y="5840299"/>
            <a:ext cx="310182" cy="1641156"/>
          </a:xfrm>
          <a:prstGeom prst="rect">
            <a:avLst/>
          </a:prstGeom>
          <a:solidFill>
            <a:srgbClr val="FFFFFF"/>
          </a:solidFill>
          <a:ln w="12700">
            <a:miter lim="400000"/>
          </a:ln>
        </p:spPr>
        <p:txBody>
          <a:bodyPr lIns="50800" tIns="50800" rIns="50800" bIns="50800" anchor="ctr"/>
          <a:lstStyle/>
          <a:p>
            <a:pPr>
              <a:defRPr sz="5000"/>
            </a:pPr>
          </a:p>
        </p:txBody>
      </p:sp>
      <p:pic>
        <p:nvPicPr>
          <p:cNvPr id="471" name="ezgif-5-5b03a23dfd.mp4" descr="ezgif-5-5b03a23dfd.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10372" y="3354265"/>
            <a:ext cx="9506442" cy="6337628"/>
          </a:xfrm>
          <a:prstGeom prst="rect">
            <a:avLst/>
          </a:prstGeom>
          <a:ln w="12700">
            <a:miter lim="400000"/>
          </a:ln>
        </p:spPr>
      </p:pic>
      <p:pic>
        <p:nvPicPr>
          <p:cNvPr id="472" name="ezgif-5-a731c283b0.mp4" descr="ezgif-5-a731c283b0.mp4"/>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11005156" y="3328901"/>
            <a:ext cx="12776709" cy="6388356"/>
          </a:xfrm>
          <a:prstGeom prst="rect">
            <a:avLst/>
          </a:prstGeom>
          <a:ln w="12700">
            <a:miter lim="400000"/>
          </a:ln>
        </p:spPr>
      </p:pic>
      <p:sp>
        <p:nvSpPr>
          <p:cNvPr id="473" name="Rectangle"/>
          <p:cNvSpPr/>
          <p:nvPr/>
        </p:nvSpPr>
        <p:spPr>
          <a:xfrm>
            <a:off x="4461083" y="9118458"/>
            <a:ext cx="1485062" cy="339972"/>
          </a:xfrm>
          <a:prstGeom prst="rect">
            <a:avLst/>
          </a:prstGeom>
          <a:solidFill>
            <a:srgbClr val="FFFFFF"/>
          </a:solidFill>
          <a:ln w="12700">
            <a:miter lim="400000"/>
          </a:ln>
        </p:spPr>
        <p:txBody>
          <a:bodyPr lIns="50800" tIns="50800" rIns="50800" bIns="50800" anchor="ctr"/>
          <a:lstStyle/>
          <a:p>
            <a:pPr>
              <a:defRPr sz="5000"/>
            </a:pPr>
          </a:p>
        </p:txBody>
      </p:sp>
      <p:sp>
        <p:nvSpPr>
          <p:cNvPr id="474" name="Rectangle"/>
          <p:cNvSpPr/>
          <p:nvPr/>
        </p:nvSpPr>
        <p:spPr>
          <a:xfrm>
            <a:off x="732882" y="5828753"/>
            <a:ext cx="445700" cy="1664247"/>
          </a:xfrm>
          <a:prstGeom prst="rect">
            <a:avLst/>
          </a:prstGeom>
          <a:solidFill>
            <a:srgbClr val="FFFFFF"/>
          </a:solidFill>
          <a:ln w="12700">
            <a:miter lim="400000"/>
          </a:ln>
        </p:spPr>
        <p:txBody>
          <a:bodyPr lIns="50800" tIns="50800" rIns="50800" bIns="50800" anchor="ctr"/>
          <a:lstStyle/>
          <a:p>
            <a:pPr>
              <a:defRPr sz="5000"/>
            </a:pPr>
          </a:p>
        </p:txBody>
      </p:sp>
      <p:pic>
        <p:nvPicPr>
          <p:cNvPr id="475" name="Image" descr="Image"/>
          <p:cNvPicPr>
            <a:picLocks noChangeAspect="1"/>
          </p:cNvPicPr>
          <p:nvPr/>
        </p:nvPicPr>
        <p:blipFill>
          <a:blip r:embed="rId8">
            <a:extLst/>
          </a:blip>
          <a:stretch>
            <a:fillRect/>
          </a:stretch>
        </p:blipFill>
        <p:spPr>
          <a:xfrm>
            <a:off x="6115299" y="1872514"/>
            <a:ext cx="10715251" cy="844931"/>
          </a:xfrm>
          <a:prstGeom prst="rect">
            <a:avLst/>
          </a:prstGeom>
          <a:ln w="12700">
            <a:miter lim="400000"/>
          </a:ln>
        </p:spPr>
      </p:pic>
      <p:sp>
        <p:nvSpPr>
          <p:cNvPr id="476" name="Why the training loss is much better than the test loss function ??"/>
          <p:cNvSpPr txBox="1"/>
          <p:nvPr/>
        </p:nvSpPr>
        <p:spPr>
          <a:xfrm>
            <a:off x="3758831" y="10943097"/>
            <a:ext cx="18119980" cy="76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4500">
                <a:solidFill>
                  <a:srgbClr val="76D6FF"/>
                </a:solidFill>
                <a:latin typeface="American Typewriter"/>
                <a:ea typeface="American Typewriter"/>
                <a:cs typeface="American Typewriter"/>
                <a:sym typeface="American Typewriter"/>
              </a:defRPr>
            </a:lvl1pPr>
          </a:lstStyle>
          <a:p>
            <a:pPr>
              <a:defRPr>
                <a:effectLst/>
              </a:defRPr>
            </a:pPr>
            <a:r>
              <a:t>Why the training loss is much better than the test loss function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500" fill="hold"/>
                                        <p:tgtEl>
                                          <p:spTgt spid="472"/>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7500" fill="hold"/>
                                        <p:tgtEl>
                                          <p:spTgt spid="47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11" fill="hold" display="0">
                  <p:stCondLst>
                    <p:cond delay="indefinite"/>
                  </p:stCondLst>
                </p:cTn>
                <p:tgtEl>
                  <p:spTgt spid="471"/>
                </p:tgtEl>
              </p:cMediaNode>
            </p:video>
            <p:seq concurrent="1" prevAc="none" nextAc="seek">
              <p:cTn id="12" evtFilter="cancelBubble" nodeType="interactiveSeq" restart="whenNotActive" fill="hold">
                <p:stCondLst>
                  <p:cond delay="0" evt="onClick">
                    <p:tgtEl>
                      <p:spTgt spid="471"/>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471"/>
                                        </p:tgtEl>
                                      </p:cBhvr>
                                    </p:cmd>
                                  </p:childTnLst>
                                </p:cTn>
                              </p:par>
                            </p:childTnLst>
                          </p:cTn>
                        </p:par>
                      </p:childTnLst>
                    </p:cTn>
                  </p:par>
                </p:childTnLst>
              </p:cTn>
              <p:nextCondLst>
                <p:cond delay="0" evt="onClick">
                  <p:tgtEl>
                    <p:spTgt spid="471"/>
                  </p:tgtEl>
                </p:cond>
              </p:nextCondLst>
            </p:seq>
            <p:video fullScrn="0">
              <p:cMediaNode mute="0" showWhenStopped="1" numSld="1" vol="0">
                <p:cTn id="17" fill="hold" display="0">
                  <p:stCondLst>
                    <p:cond delay="indefinite"/>
                  </p:stCondLst>
                </p:cTn>
                <p:tgtEl>
                  <p:spTgt spid="472"/>
                </p:tgtEl>
              </p:cMediaNode>
            </p:video>
            <p:seq concurrent="1" prevAc="none" nextAc="seek">
              <p:cTn id="18" evtFilter="cancelBubble" nodeType="interactiveSeq" restart="whenNotActive" fill="hold">
                <p:stCondLst>
                  <p:cond delay="0" evt="onClick">
                    <p:tgtEl>
                      <p:spTgt spid="472"/>
                    </p:tgtEl>
                  </p:cond>
                </p:stCondLst>
                <p:endSync delay="0" evt="end">
                  <p:rtn val="all"/>
                </p:endSync>
                <p:childTnLst>
                  <p:par>
                    <p:cTn id="19" fill="hold">
                      <p:stCondLst>
                        <p:cond delay="0"/>
                      </p:stCondLst>
                      <p:childTnLst>
                        <p:par>
                          <p:cTn id="20" fill="hold">
                            <p:stCondLst>
                              <p:cond delay="0"/>
                            </p:stCondLst>
                            <p:childTnLst>
                              <p:par>
                                <p:cTn id="21" presetClass="mediacall" nodeType="clickEffect" presetSubtype="0" presetID="2" fill="hold">
                                  <p:stCondLst>
                                    <p:cond delay="0"/>
                                  </p:stCondLst>
                                  <p:childTnLst>
                                    <p:cmd type="call" cmd="togglePause">
                                      <p:cBhvr>
                                        <p:cTn id="22" dur="1" fill="hold"/>
                                        <p:tgtEl>
                                          <p:spTgt spid="472"/>
                                        </p:tgtEl>
                                      </p:cBhvr>
                                    </p:cmd>
                                  </p:childTnLst>
                                </p:cTn>
                              </p:par>
                            </p:childTnLst>
                          </p:cTn>
                        </p:par>
                      </p:childTnLst>
                    </p:cTn>
                  </p:par>
                </p:childTnLst>
              </p:cTn>
              <p:nextCondLst>
                <p:cond delay="0" evt="onClick">
                  <p:tgtEl>
                    <p:spTgt spid="47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 name="Underfitting  &amp; Overfitting"/>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Underfitting  &amp; Overfitting</a:t>
            </a:r>
          </a:p>
        </p:txBody>
      </p:sp>
      <p:pic>
        <p:nvPicPr>
          <p:cNvPr id="479" name="Screen Shot 2020-07-21 at 4.43.54 PM.png" descr="Screen Shot 2020-07-21 at 4.43.54 PM.png"/>
          <p:cNvPicPr>
            <a:picLocks noChangeAspect="1"/>
          </p:cNvPicPr>
          <p:nvPr/>
        </p:nvPicPr>
        <p:blipFill>
          <a:blip r:embed="rId2">
            <a:extLst/>
          </a:blip>
          <a:stretch>
            <a:fillRect/>
          </a:stretch>
        </p:blipFill>
        <p:spPr>
          <a:xfrm>
            <a:off x="8725344" y="3952872"/>
            <a:ext cx="14492288" cy="9305575"/>
          </a:xfrm>
          <a:prstGeom prst="rect">
            <a:avLst/>
          </a:prstGeom>
          <a:ln w="12700">
            <a:miter lim="400000"/>
          </a:ln>
        </p:spPr>
      </p:pic>
      <p:sp>
        <p:nvSpPr>
          <p:cNvPr id="480" name="Adding more powers the model has the freedom…"/>
          <p:cNvSpPr txBox="1"/>
          <p:nvPr/>
        </p:nvSpPr>
        <p:spPr>
          <a:xfrm>
            <a:off x="9195294" y="1797393"/>
            <a:ext cx="12037569" cy="185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Adding more powers the model has the freedom </a:t>
            </a:r>
          </a:p>
          <a:p>
            <a:pPr defTabSz="584200">
              <a:defRPr sz="4000">
                <a:effectLst/>
                <a:latin typeface="American Typewriter"/>
                <a:ea typeface="American Typewriter"/>
                <a:cs typeface="American Typewriter"/>
                <a:sym typeface="American Typewriter"/>
              </a:defRPr>
            </a:pPr>
            <a:r>
              <a:t>to learn  not only the pattern into the data but  it </a:t>
            </a:r>
          </a:p>
          <a:p>
            <a:pPr defTabSz="584200">
              <a:defRPr sz="4000">
                <a:effectLst/>
                <a:latin typeface="American Typewriter"/>
                <a:ea typeface="American Typewriter"/>
                <a:cs typeface="American Typewriter"/>
                <a:sym typeface="American Typewriter"/>
              </a:defRPr>
            </a:pPr>
            <a:r>
              <a:t>learns the noise in the data as well.</a:t>
            </a:r>
          </a:p>
        </p:txBody>
      </p:sp>
      <p:sp>
        <p:nvSpPr>
          <p:cNvPr id="481" name="To avoid the overfitting problem…"/>
          <p:cNvSpPr txBox="1"/>
          <p:nvPr/>
        </p:nvSpPr>
        <p:spPr>
          <a:xfrm>
            <a:off x="191268" y="7118350"/>
            <a:ext cx="7808596" cy="166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3500">
                <a:solidFill>
                  <a:srgbClr val="73FDFF"/>
                </a:solidFill>
                <a:effectLst/>
                <a:latin typeface="American Typewriter"/>
                <a:ea typeface="American Typewriter"/>
                <a:cs typeface="American Typewriter"/>
                <a:sym typeface="American Typewriter"/>
              </a:defRPr>
            </a:pPr>
            <a:r>
              <a:t>To avoid the overfitting problem </a:t>
            </a:r>
          </a:p>
          <a:p>
            <a:pPr defTabSz="584200">
              <a:defRPr sz="3500">
                <a:solidFill>
                  <a:srgbClr val="73FDFF"/>
                </a:solidFill>
                <a:effectLst/>
                <a:latin typeface="American Typewriter"/>
                <a:ea typeface="American Typewriter"/>
                <a:cs typeface="American Typewriter"/>
                <a:sym typeface="American Typewriter"/>
              </a:defRPr>
            </a:pPr>
            <a:r>
              <a:t>we need to regularize the increasing</a:t>
            </a:r>
          </a:p>
          <a:p>
            <a:pPr defTabSz="584200">
              <a:defRPr sz="3500">
                <a:solidFill>
                  <a:srgbClr val="73FDFF"/>
                </a:solidFill>
                <a:effectLst/>
                <a:latin typeface="American Typewriter"/>
                <a:ea typeface="American Typewriter"/>
                <a:cs typeface="American Typewriter"/>
                <a:sym typeface="American Typewriter"/>
              </a:defRPr>
            </a:pPr>
            <a:r>
              <a:t> number of powers</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Overfitting danger"/>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Overfitting danger</a:t>
            </a:r>
          </a:p>
        </p:txBody>
      </p:sp>
      <p:pic>
        <p:nvPicPr>
          <p:cNvPr id="484" name="Screenshot 2023-06-18 at 5.56.07 PM.png" descr="Screenshot 2023-06-18 at 5.56.07 PM.png"/>
          <p:cNvPicPr>
            <a:picLocks noChangeAspect="1"/>
          </p:cNvPicPr>
          <p:nvPr/>
        </p:nvPicPr>
        <p:blipFill>
          <a:blip r:embed="rId2">
            <a:extLst/>
          </a:blip>
          <a:stretch>
            <a:fillRect/>
          </a:stretch>
        </p:blipFill>
        <p:spPr>
          <a:xfrm>
            <a:off x="8068579" y="1499062"/>
            <a:ext cx="10905875" cy="12428073"/>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Regularized regress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Regularized regression</a:t>
            </a:r>
          </a:p>
        </p:txBody>
      </p:sp>
      <p:sp>
        <p:nvSpPr>
          <p:cNvPr id="487" name="The idea is to reconstruct a loss function that penalize the model…"/>
          <p:cNvSpPr txBox="1"/>
          <p:nvPr/>
        </p:nvSpPr>
        <p:spPr>
          <a:xfrm>
            <a:off x="4421829" y="2133338"/>
            <a:ext cx="15905989"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solidFill>
                  <a:srgbClr val="73FCD6"/>
                </a:solidFill>
                <a:effectLst/>
                <a:latin typeface="American Typewriter"/>
                <a:ea typeface="American Typewriter"/>
                <a:cs typeface="American Typewriter"/>
                <a:sym typeface="American Typewriter"/>
              </a:defRPr>
            </a:pPr>
            <a:r>
              <a:t>The idea is to reconstruct a loss function that penalize the model </a:t>
            </a:r>
          </a:p>
          <a:p>
            <a:pPr defTabSz="584200">
              <a:defRPr sz="4000">
                <a:solidFill>
                  <a:srgbClr val="73FCD6"/>
                </a:solidFill>
                <a:effectLst/>
                <a:latin typeface="American Typewriter"/>
                <a:ea typeface="American Typewriter"/>
                <a:cs typeface="American Typewriter"/>
                <a:sym typeface="American Typewriter"/>
              </a:defRPr>
            </a:pPr>
            <a:r>
              <a:t>If it contains more degrees of freedom than required</a:t>
            </a:r>
          </a:p>
        </p:txBody>
      </p:sp>
      <p:sp>
        <p:nvSpPr>
          <p:cNvPr id="488" name="We want to construct a loss function that forces the model…"/>
          <p:cNvSpPr txBox="1"/>
          <p:nvPr/>
        </p:nvSpPr>
        <p:spPr>
          <a:xfrm>
            <a:off x="5570770" y="11715934"/>
            <a:ext cx="14284453"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4000">
                <a:effectLst/>
                <a:latin typeface="American Typewriter"/>
                <a:ea typeface="American Typewriter"/>
                <a:cs typeface="American Typewriter"/>
                <a:sym typeface="American Typewriter"/>
              </a:defRPr>
            </a:pPr>
            <a:r>
              <a:t>We want to construct a loss function that forces the model </a:t>
            </a:r>
          </a:p>
          <a:p>
            <a:pPr defTabSz="584200">
              <a:defRPr sz="4000">
                <a:effectLst/>
                <a:latin typeface="American Typewriter"/>
                <a:ea typeface="American Typewriter"/>
                <a:cs typeface="American Typewriter"/>
                <a:sym typeface="American Typewriter"/>
              </a:defRPr>
            </a:pPr>
            <a:r>
              <a:t>to  remove the powers above the best fit value</a:t>
            </a:r>
          </a:p>
        </p:txBody>
      </p:sp>
      <p:pic>
        <p:nvPicPr>
          <p:cNvPr id="489" name="Image" descr="Image"/>
          <p:cNvPicPr>
            <a:picLocks noChangeAspect="1"/>
          </p:cNvPicPr>
          <p:nvPr/>
        </p:nvPicPr>
        <p:blipFill>
          <a:blip r:embed="rId2">
            <a:extLst/>
          </a:blip>
          <a:stretch>
            <a:fillRect/>
          </a:stretch>
        </p:blipFill>
        <p:spPr>
          <a:xfrm>
            <a:off x="3949995" y="4275620"/>
            <a:ext cx="17780001" cy="6350001"/>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1" name="Regularized regress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Regularized regression</a:t>
            </a:r>
          </a:p>
        </p:txBody>
      </p:sp>
      <p:sp>
        <p:nvSpPr>
          <p:cNvPr id="492" name="Error function with regularization"/>
          <p:cNvSpPr txBox="1"/>
          <p:nvPr/>
        </p:nvSpPr>
        <p:spPr>
          <a:xfrm>
            <a:off x="225251" y="2111892"/>
            <a:ext cx="12650725" cy="977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6000">
                <a:solidFill>
                  <a:srgbClr val="73FDFF"/>
                </a:solidFill>
                <a:latin typeface="American Typewriter"/>
                <a:ea typeface="American Typewriter"/>
                <a:cs typeface="American Typewriter"/>
                <a:sym typeface="American Typewriter"/>
              </a:defRPr>
            </a:lvl1pPr>
          </a:lstStyle>
          <a:p>
            <a:pPr>
              <a:defRPr>
                <a:effectLst/>
              </a:defRPr>
            </a:pPr>
            <a:r>
              <a:t>Error function with regularization</a:t>
            </a:r>
          </a:p>
        </p:txBody>
      </p:sp>
      <p:pic>
        <p:nvPicPr>
          <p:cNvPr id="493" name="Image" descr="Image"/>
          <p:cNvPicPr>
            <a:picLocks noChangeAspect="1"/>
          </p:cNvPicPr>
          <p:nvPr/>
        </p:nvPicPr>
        <p:blipFill>
          <a:blip r:embed="rId2">
            <a:extLst/>
          </a:blip>
          <a:stretch>
            <a:fillRect/>
          </a:stretch>
        </p:blipFill>
        <p:spPr>
          <a:xfrm>
            <a:off x="8648700" y="3827769"/>
            <a:ext cx="11075134" cy="853461"/>
          </a:xfrm>
          <a:prstGeom prst="rect">
            <a:avLst/>
          </a:prstGeom>
          <a:ln w="12700">
            <a:miter lim="400000"/>
          </a:ln>
        </p:spPr>
      </p:pic>
      <p:grpSp>
        <p:nvGrpSpPr>
          <p:cNvPr id="498" name="Group"/>
          <p:cNvGrpSpPr/>
          <p:nvPr/>
        </p:nvGrpSpPr>
        <p:grpSpPr>
          <a:xfrm>
            <a:off x="296212" y="7656345"/>
            <a:ext cx="15350342" cy="4286943"/>
            <a:chOff x="0" y="0"/>
            <a:chExt cx="15350341" cy="4286942"/>
          </a:xfrm>
        </p:grpSpPr>
        <p:sp>
          <p:nvSpPr>
            <p:cNvPr id="494" name="Lasso Model:"/>
            <p:cNvSpPr txBox="1"/>
            <p:nvPr/>
          </p:nvSpPr>
          <p:spPr>
            <a:xfrm>
              <a:off x="0" y="294020"/>
              <a:ext cx="4203428" cy="1104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5200">
                  <a:latin typeface="Annai MN Regular"/>
                  <a:ea typeface="Annai MN Regular"/>
                  <a:cs typeface="Annai MN Regular"/>
                  <a:sym typeface="Annai MN Regular"/>
                </a:defRPr>
              </a:lvl1pPr>
            </a:lstStyle>
            <a:p>
              <a:pPr/>
              <a:r>
                <a:t>Lasso Model:</a:t>
              </a:r>
            </a:p>
          </p:txBody>
        </p:sp>
        <p:pic>
          <p:nvPicPr>
            <p:cNvPr id="495" name="Image" descr="Image"/>
            <p:cNvPicPr>
              <a:picLocks noChangeAspect="1"/>
            </p:cNvPicPr>
            <p:nvPr/>
          </p:nvPicPr>
          <p:blipFill>
            <a:blip r:embed="rId3">
              <a:extLst/>
            </a:blip>
            <a:stretch>
              <a:fillRect/>
            </a:stretch>
          </p:blipFill>
          <p:spPr>
            <a:xfrm>
              <a:off x="4582448" y="2594001"/>
              <a:ext cx="10767894" cy="1692942"/>
            </a:xfrm>
            <a:prstGeom prst="rect">
              <a:avLst/>
            </a:prstGeom>
            <a:ln w="12700" cap="flat">
              <a:noFill/>
              <a:miter lim="400000"/>
            </a:ln>
            <a:effectLst/>
          </p:spPr>
        </p:pic>
        <p:sp>
          <p:nvSpPr>
            <p:cNvPr id="496" name="Ridge Model:"/>
            <p:cNvSpPr txBox="1"/>
            <p:nvPr/>
          </p:nvSpPr>
          <p:spPr>
            <a:xfrm>
              <a:off x="49014" y="2888022"/>
              <a:ext cx="4105400" cy="1104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5200">
                  <a:latin typeface="Annai MN Regular"/>
                  <a:ea typeface="Annai MN Regular"/>
                  <a:cs typeface="Annai MN Regular"/>
                  <a:sym typeface="Annai MN Regular"/>
                </a:defRPr>
              </a:lvl1pPr>
            </a:lstStyle>
            <a:p>
              <a:pPr/>
              <a:r>
                <a:t>Ridge Model:</a:t>
              </a:r>
            </a:p>
          </p:txBody>
        </p:sp>
        <p:pic>
          <p:nvPicPr>
            <p:cNvPr id="497" name="Image" descr="Image"/>
            <p:cNvPicPr>
              <a:picLocks noChangeAspect="1"/>
            </p:cNvPicPr>
            <p:nvPr/>
          </p:nvPicPr>
          <p:blipFill>
            <a:blip r:embed="rId4">
              <a:extLst/>
            </a:blip>
            <a:stretch>
              <a:fillRect/>
            </a:stretch>
          </p:blipFill>
          <p:spPr>
            <a:xfrm>
              <a:off x="4702438" y="0"/>
              <a:ext cx="10078905" cy="1692942"/>
            </a:xfrm>
            <a:prstGeom prst="rect">
              <a:avLst/>
            </a:prstGeom>
            <a:ln w="12700" cap="flat">
              <a:noFill/>
              <a:miter lim="400000"/>
            </a:ln>
            <a:effectLst/>
          </p:spPr>
        </p:pic>
      </p:grpSp>
      <p:sp>
        <p:nvSpPr>
          <p:cNvPr id="499" name="Hyper-parameter to  be optimized"/>
          <p:cNvSpPr txBox="1"/>
          <p:nvPr/>
        </p:nvSpPr>
        <p:spPr>
          <a:xfrm>
            <a:off x="16871880" y="10770578"/>
            <a:ext cx="7468519" cy="774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500">
                <a:solidFill>
                  <a:srgbClr val="FF2600"/>
                </a:solidFill>
                <a:latin typeface="Annai MN Regular"/>
                <a:ea typeface="Annai MN Regular"/>
                <a:cs typeface="Annai MN Regular"/>
                <a:sym typeface="Annai MN Regular"/>
              </a:defRPr>
            </a:lvl1pPr>
          </a:lstStyle>
          <a:p>
            <a:pPr/>
            <a:r>
              <a:t>Hyper-parameter to  be optimized</a:t>
            </a:r>
          </a:p>
        </p:txBody>
      </p:sp>
      <p:pic>
        <p:nvPicPr>
          <p:cNvPr id="500" name="Line Line" descr="Line Line"/>
          <p:cNvPicPr>
            <a:picLocks noChangeAspect="0"/>
          </p:cNvPicPr>
          <p:nvPr/>
        </p:nvPicPr>
        <p:blipFill>
          <a:blip r:embed="rId5">
            <a:extLst/>
          </a:blip>
          <a:stretch>
            <a:fillRect/>
          </a:stretch>
        </p:blipFill>
        <p:spPr>
          <a:xfrm rot="12078194">
            <a:off x="12380859" y="9709480"/>
            <a:ext cx="4827247" cy="543892"/>
          </a:xfrm>
          <a:prstGeom prst="rect">
            <a:avLst/>
          </a:prstGeom>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3" name="Lasso Model"/>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Lasso Model</a:t>
            </a:r>
          </a:p>
        </p:txBody>
      </p:sp>
      <p:pic>
        <p:nvPicPr>
          <p:cNvPr id="504" name="Screenshot 2023-06-20 at 2.24.28 PM.png" descr="Screenshot 2023-06-20 at 2.24.28 PM.png"/>
          <p:cNvPicPr>
            <a:picLocks noChangeAspect="1"/>
          </p:cNvPicPr>
          <p:nvPr/>
        </p:nvPicPr>
        <p:blipFill>
          <a:blip r:embed="rId2">
            <a:extLst/>
          </a:blip>
          <a:stretch>
            <a:fillRect/>
          </a:stretch>
        </p:blipFill>
        <p:spPr>
          <a:xfrm>
            <a:off x="2417248" y="2861819"/>
            <a:ext cx="19549504" cy="9416627"/>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6" name="Ridge Model"/>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Ridge Model</a:t>
            </a:r>
          </a:p>
        </p:txBody>
      </p:sp>
      <p:pic>
        <p:nvPicPr>
          <p:cNvPr id="507" name="Screenshot 2023-06-20 at 2.24.28 PM.png" descr="Screenshot 2023-06-20 at 2.24.28 PM.png"/>
          <p:cNvPicPr>
            <a:picLocks noChangeAspect="1"/>
          </p:cNvPicPr>
          <p:nvPr/>
        </p:nvPicPr>
        <p:blipFill>
          <a:blip r:embed="rId2">
            <a:extLst/>
          </a:blip>
          <a:stretch>
            <a:fillRect/>
          </a:stretch>
        </p:blipFill>
        <p:spPr>
          <a:xfrm>
            <a:off x="2417248" y="2861819"/>
            <a:ext cx="19549504" cy="9416627"/>
          </a:xfrm>
          <a:prstGeom prst="rect">
            <a:avLst/>
          </a:prstGeom>
          <a:ln w="12700">
            <a:miter lim="400000"/>
          </a:ln>
        </p:spPr>
      </p:pic>
      <p:pic>
        <p:nvPicPr>
          <p:cNvPr id="508" name="Screenshot 2023-06-20 at 2.24.15 PM.png" descr="Screenshot 2023-06-20 at 2.24.15 PM.png"/>
          <p:cNvPicPr>
            <a:picLocks noChangeAspect="1"/>
          </p:cNvPicPr>
          <p:nvPr/>
        </p:nvPicPr>
        <p:blipFill>
          <a:blip r:embed="rId3">
            <a:extLst/>
          </a:blip>
          <a:stretch>
            <a:fillRect/>
          </a:stretch>
        </p:blipFill>
        <p:spPr>
          <a:xfrm>
            <a:off x="2422312" y="2834475"/>
            <a:ext cx="19539376" cy="9600515"/>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Question"/>
          <p:cNvSpPr txBox="1"/>
          <p:nvPr>
            <p:ph type="subTitle" sz="quarter" idx="1"/>
          </p:nvPr>
        </p:nvSpPr>
        <p:spPr>
          <a:xfrm>
            <a:off x="-1" y="21625"/>
            <a:ext cx="11289531" cy="1239432"/>
          </a:xfrm>
          <a:prstGeom prst="rect">
            <a:avLst/>
          </a:prstGeom>
          <a:gradFill>
            <a:gsLst>
              <a:gs pos="0">
                <a:srgbClr val="000000"/>
              </a:gs>
              <a:gs pos="100000">
                <a:srgbClr val="A82A24"/>
              </a:gs>
            </a:gsLst>
            <a:lin ang="5400000"/>
          </a:gradFill>
        </p:spPr>
        <p:txBody>
          <a:bodyPr/>
          <a:lstStyle>
            <a:lvl1pPr>
              <a:defRPr>
                <a:latin typeface="Annai MN Regular"/>
                <a:ea typeface="Annai MN Regular"/>
                <a:cs typeface="Annai MN Regular"/>
                <a:sym typeface="Annai MN Regular"/>
              </a:defRPr>
            </a:lvl1pPr>
          </a:lstStyle>
          <a:p>
            <a:pPr/>
            <a:r>
              <a:t>Question</a:t>
            </a:r>
          </a:p>
        </p:txBody>
      </p:sp>
      <p:sp>
        <p:nvSpPr>
          <p:cNvPr id="511" name="In which analysis problems we need to use Lasso over Ridge regression ?"/>
          <p:cNvSpPr txBox="1"/>
          <p:nvPr/>
        </p:nvSpPr>
        <p:spPr>
          <a:xfrm>
            <a:off x="531735" y="6172199"/>
            <a:ext cx="22128204" cy="137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4300">
                <a:latin typeface="American Typewriter"/>
                <a:ea typeface="American Typewriter"/>
                <a:cs typeface="American Typewriter"/>
                <a:sym typeface="American Typewriter"/>
              </a:defRPr>
            </a:lvl1pPr>
          </a:lstStyle>
          <a:p>
            <a:pPr>
              <a:defRPr>
                <a:effectLst/>
              </a:defRPr>
            </a:pPr>
            <a:r>
              <a:t>In which analysis problems we need to use Lasso over Ridge regression ?</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3" name="To be continued…"/>
          <p:cNvSpPr txBox="1"/>
          <p:nvPr>
            <p:ph type="ctrTitle"/>
          </p:nvPr>
        </p:nvSpPr>
        <p:spPr>
          <a:xfrm>
            <a:off x="1891080" y="2730931"/>
            <a:ext cx="21437601" cy="4927601"/>
          </a:xfrm>
          <a:prstGeom prst="rect">
            <a:avLst/>
          </a:prstGeom>
        </p:spPr>
        <p:txBody>
          <a:bodyPr/>
          <a:lstStyle>
            <a:lvl1pPr>
              <a:defRPr sz="15700">
                <a:solidFill>
                  <a:srgbClr val="76D6FF"/>
                </a:solidFill>
                <a:latin typeface="Monaco"/>
                <a:ea typeface="Monaco"/>
                <a:cs typeface="Monaco"/>
                <a:sym typeface="Monaco"/>
              </a:defRPr>
            </a:lvl1pPr>
          </a:lstStyle>
          <a:p>
            <a:pPr/>
            <a:r>
              <a:t>To be continued…</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Industrial">
  <a:themeElements>
    <a:clrScheme name="Industrial">
      <a:dk1>
        <a:srgbClr val="BC00FF"/>
      </a:dk1>
      <a:lt1>
        <a:srgbClr val="FFFFFF"/>
      </a:lt1>
      <a:dk2>
        <a:srgbClr val="53585F"/>
      </a:dk2>
      <a:lt2>
        <a:srgbClr val="DCDEE0"/>
      </a:lt2>
      <a:accent1>
        <a:srgbClr val="0073CF"/>
      </a:accent1>
      <a:accent2>
        <a:srgbClr val="1A941F"/>
      </a:accent2>
      <a:accent3>
        <a:srgbClr val="DCBD23"/>
      </a:accent3>
      <a:accent4>
        <a:srgbClr val="DE6A10"/>
      </a:accent4>
      <a:accent5>
        <a:srgbClr val="C82506"/>
      </a:accent5>
      <a:accent6>
        <a:srgbClr val="773F9B"/>
      </a:accent6>
      <a:hlink>
        <a:srgbClr val="0000FF"/>
      </a:hlink>
      <a:folHlink>
        <a:srgbClr val="FF00FF"/>
      </a:folHlink>
    </a:clrScheme>
    <a:fontScheme name="Industrial">
      <a:majorFont>
        <a:latin typeface="Helvetica Neue Light"/>
        <a:ea typeface="Helvetica Neue Light"/>
        <a:cs typeface="Helvetica Neue Light"/>
      </a:majorFont>
      <a:minorFont>
        <a:latin typeface="Helvetica Neue Light"/>
        <a:ea typeface="Helvetica Neue Light"/>
        <a:cs typeface="Helvetica Neue Light"/>
      </a:minorFont>
    </a:fontScheme>
    <a:fmtScheme name="Indust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Industrial">
  <a:themeElements>
    <a:clrScheme name="Industrial">
      <a:dk1>
        <a:srgbClr val="000000"/>
      </a:dk1>
      <a:lt1>
        <a:srgbClr val="FFFFFF"/>
      </a:lt1>
      <a:dk2>
        <a:srgbClr val="53585F"/>
      </a:dk2>
      <a:lt2>
        <a:srgbClr val="DCDEE0"/>
      </a:lt2>
      <a:accent1>
        <a:srgbClr val="0073CF"/>
      </a:accent1>
      <a:accent2>
        <a:srgbClr val="1A941F"/>
      </a:accent2>
      <a:accent3>
        <a:srgbClr val="DCBD23"/>
      </a:accent3>
      <a:accent4>
        <a:srgbClr val="DE6A10"/>
      </a:accent4>
      <a:accent5>
        <a:srgbClr val="C82506"/>
      </a:accent5>
      <a:accent6>
        <a:srgbClr val="773F9B"/>
      </a:accent6>
      <a:hlink>
        <a:srgbClr val="0000FF"/>
      </a:hlink>
      <a:folHlink>
        <a:srgbClr val="FF00FF"/>
      </a:folHlink>
    </a:clrScheme>
    <a:fontScheme name="Industrial">
      <a:majorFont>
        <a:latin typeface="Helvetica Neue Light"/>
        <a:ea typeface="Helvetica Neue Light"/>
        <a:cs typeface="Helvetica Neue Light"/>
      </a:majorFont>
      <a:minorFont>
        <a:latin typeface="Helvetica Neue Light"/>
        <a:ea typeface="Helvetica Neue Light"/>
        <a:cs typeface="Helvetica Neue Light"/>
      </a:minorFont>
    </a:fontScheme>
    <a:fmtScheme name="Indust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800" u="none" kumimoji="0" normalizeH="0">
            <a:ln>
              <a:noFill/>
            </a:ln>
            <a:solidFill>
              <a:srgbClr val="FFFFFF"/>
            </a:solidFill>
            <a:effectLst>
              <a:outerShdw sx="100000" sy="100000" kx="0" ky="0" algn="b" rotWithShape="0" blurRad="50800" dist="38100" dir="5400000">
                <a:srgbClr val="000000"/>
              </a:outerShdw>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