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media2.gif" ContentType="video/unknown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5"/>
  </p:notesMasterIdLst>
  <p:sldIdLst>
    <p:sldId id="256" r:id="rId3"/>
    <p:sldId id="263" r:id="rId4"/>
    <p:sldId id="257" r:id="rId5"/>
    <p:sldId id="258" r:id="rId6"/>
    <p:sldId id="259" r:id="rId7"/>
    <p:sldId id="283" r:id="rId8"/>
    <p:sldId id="262" r:id="rId9"/>
    <p:sldId id="287" r:id="rId10"/>
    <p:sldId id="362" r:id="rId11"/>
    <p:sldId id="310" r:id="rId12"/>
    <p:sldId id="311" r:id="rId13"/>
    <p:sldId id="312" r:id="rId14"/>
    <p:sldId id="371" r:id="rId15"/>
    <p:sldId id="261" r:id="rId16"/>
    <p:sldId id="264" r:id="rId17"/>
    <p:sldId id="265" r:id="rId18"/>
    <p:sldId id="266" r:id="rId19"/>
    <p:sldId id="267" r:id="rId20"/>
    <p:sldId id="268" r:id="rId21"/>
    <p:sldId id="269" r:id="rId22"/>
    <p:sldId id="314" r:id="rId23"/>
    <p:sldId id="308" r:id="rId24"/>
    <p:sldId id="372" r:id="rId25"/>
    <p:sldId id="373" r:id="rId26"/>
    <p:sldId id="374" r:id="rId27"/>
    <p:sldId id="375" r:id="rId28"/>
    <p:sldId id="294" r:id="rId29"/>
    <p:sldId id="295" r:id="rId30"/>
    <p:sldId id="364" r:id="rId31"/>
    <p:sldId id="296" r:id="rId32"/>
    <p:sldId id="320" r:id="rId33"/>
    <p:sldId id="377" r:id="rId34"/>
    <p:sldId id="381" r:id="rId35"/>
    <p:sldId id="382" r:id="rId36"/>
    <p:sldId id="380" r:id="rId37"/>
    <p:sldId id="376" r:id="rId38"/>
    <p:sldId id="321" r:id="rId39"/>
    <p:sldId id="353" r:id="rId40"/>
    <p:sldId id="322" r:id="rId41"/>
    <p:sldId id="388" r:id="rId42"/>
    <p:sldId id="386" r:id="rId43"/>
    <p:sldId id="387" r:id="rId44"/>
    <p:sldId id="361" r:id="rId45"/>
    <p:sldId id="302" r:id="rId46"/>
    <p:sldId id="325" r:id="rId47"/>
    <p:sldId id="326" r:id="rId48"/>
    <p:sldId id="368" r:id="rId49"/>
    <p:sldId id="327" r:id="rId50"/>
    <p:sldId id="328" r:id="rId51"/>
    <p:sldId id="390" r:id="rId52"/>
    <p:sldId id="335" r:id="rId53"/>
    <p:sldId id="359" r:id="rId54"/>
    <p:sldId id="330" r:id="rId55"/>
    <p:sldId id="331" r:id="rId56"/>
    <p:sldId id="332" r:id="rId57"/>
    <p:sldId id="333" r:id="rId58"/>
    <p:sldId id="365" r:id="rId59"/>
    <p:sldId id="334" r:id="rId60"/>
    <p:sldId id="389" r:id="rId61"/>
    <p:sldId id="393" r:id="rId62"/>
    <p:sldId id="392" r:id="rId63"/>
    <p:sldId id="394" r:id="rId64"/>
    <p:sldId id="395" r:id="rId65"/>
    <p:sldId id="336" r:id="rId66"/>
    <p:sldId id="337" r:id="rId67"/>
    <p:sldId id="338" r:id="rId68"/>
    <p:sldId id="339" r:id="rId69"/>
    <p:sldId id="384" r:id="rId70"/>
    <p:sldId id="385" r:id="rId71"/>
    <p:sldId id="340" r:id="rId72"/>
    <p:sldId id="341" r:id="rId73"/>
    <p:sldId id="343" r:id="rId74"/>
    <p:sldId id="344" r:id="rId75"/>
    <p:sldId id="345" r:id="rId76"/>
    <p:sldId id="346" r:id="rId77"/>
    <p:sldId id="347" r:id="rId78"/>
    <p:sldId id="391" r:id="rId79"/>
    <p:sldId id="348" r:id="rId80"/>
    <p:sldId id="349" r:id="rId81"/>
    <p:sldId id="350" r:id="rId82"/>
    <p:sldId id="351" r:id="rId83"/>
    <p:sldId id="352" r:id="rId84"/>
    <p:sldId id="299" r:id="rId85"/>
    <p:sldId id="300" r:id="rId86"/>
    <p:sldId id="309" r:id="rId87"/>
    <p:sldId id="313" r:id="rId88"/>
    <p:sldId id="370" r:id="rId89"/>
    <p:sldId id="354" r:id="rId90"/>
    <p:sldId id="356" r:id="rId91"/>
    <p:sldId id="355" r:id="rId92"/>
    <p:sldId id="357" r:id="rId93"/>
    <p:sldId id="358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0" autoAdjust="0"/>
    <p:restoredTop sz="90723" autoAdjust="0"/>
  </p:normalViewPr>
  <p:slideViewPr>
    <p:cSldViewPr snapToGrid="0">
      <p:cViewPr varScale="1">
        <p:scale>
          <a:sx n="78" d="100"/>
          <a:sy n="78" d="100"/>
        </p:scale>
        <p:origin x="3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wmf"/><Relationship Id="rId1" Type="http://schemas.openxmlformats.org/officeDocument/2006/relationships/image" Target="../media/image15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D9BC0-12CD-48E3-81E0-C0845B736190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4B09C-31FD-4BBD-914F-B762C55B8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5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31D904-4320-43AF-A8D0-75AC13C4E896}" type="slidenum"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72053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A46DE-63B5-472C-A7F0-8F8161CE1F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24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99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5631D904-4320-43AF-A8D0-75AC13C4E896}" type="slidenum">
              <a:rPr lang="en-CA"/>
              <a:pPr/>
              <a:t>25</a:t>
            </a:fld>
            <a:endParaRPr lang="en-CA"/>
          </a:p>
        </p:txBody>
      </p:sp>
      <p:sp>
        <p:nvSpPr>
          <p:cNvPr id="307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35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51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61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09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81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44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50708-0533-4093-BE42-0598AA497F3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50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34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4B09C-31FD-4BBD-914F-B762C55B81E7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4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2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8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5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32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9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3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57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0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70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575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419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488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030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342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4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731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8557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827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14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53C18-8BE0-4E37-B25F-BEC907CF68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D879C-9E1E-433F-9FA2-18FB020B8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04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53C18-8BE0-4E37-B25F-BEC907CF68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BD879C-9E1E-433F-9FA2-18FB020B80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92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386037a0" TargetMode="External"/><Relationship Id="rId2" Type="http://schemas.openxmlformats.org/officeDocument/2006/relationships/hyperlink" Target="http://background.uchicago.edu/~wh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ed.ipac.caltech.edu/level5/Sept05/Hu/Hu_contents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2.png"/><Relationship Id="rId7" Type="http://schemas.openxmlformats.org/officeDocument/2006/relationships/image" Target="../media/image15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30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2.emf"/><Relationship Id="rId4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13" Type="http://schemas.openxmlformats.org/officeDocument/2006/relationships/image" Target="../media/image240.png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12" Type="http://schemas.openxmlformats.org/officeDocument/2006/relationships/image" Target="../media/image230.png"/><Relationship Id="rId2" Type="http://schemas.openxmlformats.org/officeDocument/2006/relationships/image" Target="../media/image33.png"/><Relationship Id="rId16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11" Type="http://schemas.openxmlformats.org/officeDocument/2006/relationships/image" Target="../media/image220.png"/><Relationship Id="rId5" Type="http://schemas.openxmlformats.org/officeDocument/2006/relationships/image" Target="../media/image36.emf"/><Relationship Id="rId15" Type="http://schemas.openxmlformats.org/officeDocument/2006/relationships/image" Target="../media/image43.emf"/><Relationship Id="rId10" Type="http://schemas.openxmlformats.org/officeDocument/2006/relationships/image" Target="../media/image41.emf"/><Relationship Id="rId4" Type="http://schemas.openxmlformats.org/officeDocument/2006/relationships/image" Target="../media/image35.emf"/><Relationship Id="rId9" Type="http://schemas.openxmlformats.org/officeDocument/2006/relationships/image" Target="../media/image40.emf"/><Relationship Id="rId14" Type="http://schemas.openxmlformats.org/officeDocument/2006/relationships/image" Target="../media/image4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.jpeg"/><Relationship Id="rId7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9.emf"/><Relationship Id="rId4" Type="http://schemas.openxmlformats.org/officeDocument/2006/relationships/image" Target="../media/image48.emf"/><Relationship Id="rId9" Type="http://schemas.openxmlformats.org/officeDocument/2006/relationships/image" Target="../media/image5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3.png"/><Relationship Id="rId7" Type="http://schemas.openxmlformats.org/officeDocument/2006/relationships/image" Target="../media/image5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65.gif"/><Relationship Id="rId4" Type="http://schemas.openxmlformats.org/officeDocument/2006/relationships/image" Target="../media/image61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gif"/><Relationship Id="rId7" Type="http://schemas.openxmlformats.org/officeDocument/2006/relationships/image" Target="../media/image69.emf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69.png"/><Relationship Id="rId4" Type="http://schemas.openxmlformats.org/officeDocument/2006/relationships/image" Target="../media/image6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56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6.png"/><Relationship Id="rId9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3.png"/><Relationship Id="rId7" Type="http://schemas.openxmlformats.org/officeDocument/2006/relationships/image" Target="../media/image8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emf"/><Relationship Id="rId5" Type="http://schemas.openxmlformats.org/officeDocument/2006/relationships/image" Target="../media/image83.emf"/><Relationship Id="rId4" Type="http://schemas.openxmlformats.org/officeDocument/2006/relationships/image" Target="../media/image8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7" Type="http://schemas.openxmlformats.org/officeDocument/2006/relationships/image" Target="../media/image103.png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aussianwaves.com/2012/07/q-function-and-error-functions" TargetMode="External"/><Relationship Id="rId3" Type="http://schemas.openxmlformats.org/officeDocument/2006/relationships/image" Target="../media/image98.emf"/><Relationship Id="rId7" Type="http://schemas.openxmlformats.org/officeDocument/2006/relationships/image" Target="../media/image104.png"/><Relationship Id="rId2" Type="http://schemas.openxmlformats.org/officeDocument/2006/relationships/image" Target="../media/image10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0.png"/><Relationship Id="rId5" Type="http://schemas.openxmlformats.org/officeDocument/2006/relationships/image" Target="../media/image102.png"/><Relationship Id="rId4" Type="http://schemas.openxmlformats.org/officeDocument/2006/relationships/image" Target="../media/image9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0.pn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0.png"/><Relationship Id="rId4" Type="http://schemas.openxmlformats.org/officeDocument/2006/relationships/image" Target="../media/image107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0.png"/><Relationship Id="rId4" Type="http://schemas.openxmlformats.org/officeDocument/2006/relationships/image" Target="../media/image108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9.jpeg"/><Relationship Id="rId7" Type="http://schemas.openxmlformats.org/officeDocument/2006/relationships/image" Target="../media/image97.emf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emf"/><Relationship Id="rId4" Type="http://schemas.openxmlformats.org/officeDocument/2006/relationships/image" Target="../media/image11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9.jpeg"/><Relationship Id="rId7" Type="http://schemas.openxmlformats.org/officeDocument/2006/relationships/image" Target="../media/image97.emf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emf"/><Relationship Id="rId4" Type="http://schemas.openxmlformats.org/officeDocument/2006/relationships/image" Target="../media/image11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3" Type="http://schemas.openxmlformats.org/officeDocument/2006/relationships/video" Target="../media/media1.mp4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26.png"/><Relationship Id="rId2" Type="http://schemas.microsoft.com/office/2007/relationships/media" Target="../media/media1.mp4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jpeg"/><Relationship Id="rId11" Type="http://schemas.openxmlformats.org/officeDocument/2006/relationships/image" Target="../media/image125.png"/><Relationship Id="rId5" Type="http://schemas.openxmlformats.org/officeDocument/2006/relationships/image" Target="../media/image1.jpeg"/><Relationship Id="rId10" Type="http://schemas.openxmlformats.org/officeDocument/2006/relationships/image" Target="../media/image124.wmf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6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9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1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5.png"/><Relationship Id="rId2" Type="http://schemas.openxmlformats.org/officeDocument/2006/relationships/image" Target="../media/image14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370.png"/><Relationship Id="rId4" Type="http://schemas.openxmlformats.org/officeDocument/2006/relationships/image" Target="../media/image1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notesSlide" Target="../notesSlides/notesSlide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0.png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6" Type="http://schemas.openxmlformats.org/officeDocument/2006/relationships/image" Target="../media/image153.png"/><Relationship Id="rId5" Type="http://schemas.openxmlformats.org/officeDocument/2006/relationships/image" Target="../media/image152.emf"/><Relationship Id="rId4" Type="http://schemas.openxmlformats.org/officeDocument/2006/relationships/image" Target="../media/image15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emf"/><Relationship Id="rId3" Type="http://schemas.openxmlformats.org/officeDocument/2006/relationships/image" Target="../media/image156.emf"/><Relationship Id="rId7" Type="http://schemas.openxmlformats.org/officeDocument/2006/relationships/image" Target="../media/image1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54.wmf"/><Relationship Id="rId4" Type="http://schemas.openxmlformats.org/officeDocument/2006/relationships/oleObject" Target="../embeddings/oleObject7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9.jpeg"/><Relationship Id="rId7" Type="http://schemas.openxmlformats.org/officeDocument/2006/relationships/image" Target="../media/image97.emf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emf"/><Relationship Id="rId4" Type="http://schemas.openxmlformats.org/officeDocument/2006/relationships/image" Target="../media/image110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3" Type="http://schemas.openxmlformats.org/officeDocument/2006/relationships/video" Target="../media/media1.mp4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26.png"/><Relationship Id="rId2" Type="http://schemas.microsoft.com/office/2007/relationships/media" Target="../media/media1.mp4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jpeg"/><Relationship Id="rId11" Type="http://schemas.openxmlformats.org/officeDocument/2006/relationships/image" Target="../media/image125.png"/><Relationship Id="rId5" Type="http://schemas.openxmlformats.org/officeDocument/2006/relationships/image" Target="../media/image1.jpeg"/><Relationship Id="rId10" Type="http://schemas.openxmlformats.org/officeDocument/2006/relationships/image" Target="../media/image124.wmf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10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3" Type="http://schemas.openxmlformats.org/officeDocument/2006/relationships/image" Target="../media/image109.jpeg"/><Relationship Id="rId7" Type="http://schemas.openxmlformats.org/officeDocument/2006/relationships/image" Target="../media/image112.jpe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11.emf"/><Relationship Id="rId4" Type="http://schemas.openxmlformats.org/officeDocument/2006/relationships/image" Target="../media/image167.jpeg"/><Relationship Id="rId9" Type="http://schemas.openxmlformats.org/officeDocument/2006/relationships/image" Target="../media/image1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6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7" Type="http://schemas.openxmlformats.org/officeDocument/2006/relationships/image" Target="../media/image175.emf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1.png"/><Relationship Id="rId5" Type="http://schemas.openxmlformats.org/officeDocument/2006/relationships/image" Target="../media/image174.png"/><Relationship Id="rId4" Type="http://schemas.openxmlformats.org/officeDocument/2006/relationships/image" Target="../media/image79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68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9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00.png"/><Relationship Id="rId5" Type="http://schemas.openxmlformats.org/officeDocument/2006/relationships/image" Target="../media/image182.png"/><Relationship Id="rId4" Type="http://schemas.openxmlformats.org/officeDocument/2006/relationships/image" Target="../media/image14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emf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emf"/><Relationship Id="rId2" Type="http://schemas.openxmlformats.org/officeDocument/2006/relationships/image" Target="../media/image19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4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emf"/><Relationship Id="rId2" Type="http://schemas.openxmlformats.org/officeDocument/2006/relationships/image" Target="../media/image197.emf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emf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jpeg"/><Relationship Id="rId7" Type="http://schemas.openxmlformats.org/officeDocument/2006/relationships/image" Target="../media/image205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jpeg"/><Relationship Id="rId5" Type="http://schemas.openxmlformats.org/officeDocument/2006/relationships/image" Target="../media/image203.jpeg"/><Relationship Id="rId4" Type="http://schemas.openxmlformats.org/officeDocument/2006/relationships/image" Target="../media/image202.jpeg"/><Relationship Id="rId9" Type="http://schemas.openxmlformats.org/officeDocument/2006/relationships/image" Target="../media/image207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emf"/><Relationship Id="rId13" Type="http://schemas.openxmlformats.org/officeDocument/2006/relationships/image" Target="../media/image221.emf"/><Relationship Id="rId3" Type="http://schemas.openxmlformats.org/officeDocument/2006/relationships/image" Target="../media/image211.emf"/><Relationship Id="rId7" Type="http://schemas.openxmlformats.org/officeDocument/2006/relationships/image" Target="../media/image215.emf"/><Relationship Id="rId12" Type="http://schemas.openxmlformats.org/officeDocument/2006/relationships/image" Target="../media/image220.emf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emf"/><Relationship Id="rId11" Type="http://schemas.openxmlformats.org/officeDocument/2006/relationships/image" Target="../media/image219.emf"/><Relationship Id="rId5" Type="http://schemas.openxmlformats.org/officeDocument/2006/relationships/image" Target="../media/image213.emf"/><Relationship Id="rId15" Type="http://schemas.openxmlformats.org/officeDocument/2006/relationships/image" Target="../media/image223.png"/><Relationship Id="rId10" Type="http://schemas.openxmlformats.org/officeDocument/2006/relationships/image" Target="../media/image218.emf"/><Relationship Id="rId4" Type="http://schemas.openxmlformats.org/officeDocument/2006/relationships/image" Target="../media/image212.emf"/><Relationship Id="rId9" Type="http://schemas.openxmlformats.org/officeDocument/2006/relationships/image" Target="../media/image217.emf"/><Relationship Id="rId14" Type="http://schemas.openxmlformats.org/officeDocument/2006/relationships/image" Target="../media/image222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1127" y="0"/>
            <a:ext cx="10171466" cy="15870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Physical Cosmology and Galaxies II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3283" y="1951913"/>
            <a:ext cx="9144000" cy="1655762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The Perturbed Universe </a:t>
            </a:r>
          </a:p>
          <a:p>
            <a:endParaRPr lang="en-US" dirty="0"/>
          </a:p>
          <a:p>
            <a:r>
              <a:rPr lang="en-US" dirty="0" smtClean="0"/>
              <a:t>Amr El-</a:t>
            </a:r>
            <a:r>
              <a:rPr lang="en-US" dirty="0" err="1" smtClean="0"/>
              <a:t>Zant</a:t>
            </a:r>
            <a:r>
              <a:rPr lang="en-US" dirty="0" smtClean="0"/>
              <a:t> (CTP, BUE)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0416" y="3607676"/>
            <a:ext cx="1200679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Useful refs.</a:t>
            </a:r>
          </a:p>
          <a:p>
            <a:endParaRPr lang="en-US" dirty="0"/>
          </a:p>
          <a:p>
            <a:r>
              <a:rPr lang="en-US" dirty="0" smtClean="0"/>
              <a:t>Wayne Hu’s CMB pages</a:t>
            </a:r>
            <a:r>
              <a:rPr lang="en-US" dirty="0"/>
              <a:t>:  </a:t>
            </a:r>
            <a:r>
              <a:rPr lang="en-US" dirty="0">
                <a:hlinkClick r:id="rId2"/>
              </a:rPr>
              <a:t>http://background.uchicago.edu/~whu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: Multilevel overview of CMB (nice graphics… used here)</a:t>
            </a:r>
          </a:p>
          <a:p>
            <a:r>
              <a:rPr lang="en-US" dirty="0" smtClean="0"/>
              <a:t>And the very readable short review by Hu, Silk</a:t>
            </a:r>
            <a:r>
              <a:rPr lang="en-US" dirty="0"/>
              <a:t>, Sugiyama here 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www.nature.com/articles/386037a0</a:t>
            </a:r>
            <a:r>
              <a:rPr lang="en-US" dirty="0" smtClean="0"/>
              <a:t>  </a:t>
            </a:r>
          </a:p>
          <a:p>
            <a:r>
              <a:rPr lang="en-US" dirty="0" smtClean="0"/>
              <a:t>Also intermediate level review by Hu and </a:t>
            </a:r>
            <a:r>
              <a:rPr lang="en-US" dirty="0" err="1" smtClean="0"/>
              <a:t>Doddleson</a:t>
            </a:r>
            <a:r>
              <a:rPr lang="en-US" dirty="0" smtClean="0"/>
              <a:t> </a:t>
            </a:r>
            <a:r>
              <a:rPr lang="en-US" dirty="0"/>
              <a:t>here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ned.ipac.caltech.edu/level5/Sept05/Hu/Hu_contents.html</a:t>
            </a:r>
            <a:endParaRPr lang="en-US" dirty="0" smtClean="0"/>
          </a:p>
          <a:p>
            <a:r>
              <a:rPr lang="en-US" dirty="0" smtClean="0"/>
              <a:t>Peacock</a:t>
            </a:r>
            <a:r>
              <a:rPr lang="en-US" dirty="0"/>
              <a:t>: Large Scale Surveys and Cosmic Structure  (lecture notes on structure form. from Newtonian perspective)</a:t>
            </a:r>
          </a:p>
          <a:p>
            <a:r>
              <a:rPr lang="en-US" dirty="0" smtClean="0"/>
              <a:t>Peacock: Cosmological Physics (covers much ground; intermediate level)</a:t>
            </a:r>
          </a:p>
          <a:p>
            <a:r>
              <a:rPr lang="en-US" dirty="0" err="1" smtClean="0"/>
              <a:t>Doddleson</a:t>
            </a:r>
            <a:r>
              <a:rPr lang="en-US" dirty="0" smtClean="0"/>
              <a:t>: Modern Cosmology (Relatively advanced treatment of structure formation CMB and associated kinetics in GR)</a:t>
            </a:r>
          </a:p>
          <a:p>
            <a:r>
              <a:rPr lang="en-US" dirty="0" smtClean="0"/>
              <a:t>Daniel Baumann </a:t>
            </a:r>
            <a:r>
              <a:rPr lang="en-US" dirty="0" err="1" smtClean="0"/>
              <a:t>Tripos</a:t>
            </a:r>
            <a:r>
              <a:rPr lang="en-US" dirty="0" smtClean="0"/>
              <a:t> </a:t>
            </a:r>
            <a:r>
              <a:rPr lang="en-US" dirty="0"/>
              <a:t>Lectures </a:t>
            </a:r>
            <a:r>
              <a:rPr lang="en-US" dirty="0" smtClean="0"/>
              <a:t> (now at Amsterdam)  Chap 4 &amp; 5</a:t>
            </a:r>
          </a:p>
          <a:p>
            <a:r>
              <a:rPr lang="en-US" dirty="0"/>
              <a:t>Mo van den Bosch &amp; White: Galaxy Formation and </a:t>
            </a:r>
            <a:r>
              <a:rPr lang="en-US" dirty="0" smtClean="0"/>
              <a:t>Evolution (a lot of material empirical status of LCDM structure formation)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55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122925" cy="836155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Bernard MT Condensed" pitchFamily="18" charset="0"/>
              </a:rPr>
              <a:t>Forming Structure </a:t>
            </a:r>
            <a:r>
              <a:rPr lang="en-US" smtClean="0">
                <a:latin typeface="Bernard MT Condensed" pitchFamily="18" charset="0"/>
              </a:rPr>
              <a:t>from Fluctuations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0"/>
            <a:ext cx="10210800" cy="54008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2"/>
                </a:solidFill>
                <a:latin typeface="Stencil" pitchFamily="82" charset="0"/>
              </a:rPr>
              <a:t>** The CMB  400 </a:t>
            </a:r>
            <a:r>
              <a:rPr lang="en-US" b="1" dirty="0">
                <a:solidFill>
                  <a:schemeClr val="accent2"/>
                </a:solidFill>
                <a:latin typeface="Stencil" pitchFamily="82" charset="0"/>
              </a:rPr>
              <a:t>000 yrs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**Galaxy Distribution (14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Gyr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 descr="C:\Documents and Settings\amr.elzant\My Documents\My Pictures\plan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131" y="1787285"/>
            <a:ext cx="3962400" cy="1981200"/>
          </a:xfrm>
          <a:prstGeom prst="rect">
            <a:avLst/>
          </a:prstGeom>
          <a:noFill/>
        </p:spPr>
      </p:pic>
      <p:pic>
        <p:nvPicPr>
          <p:cNvPr id="2051" name="Picture 3" descr="C:\Documents and Settings\amr.elzant\My Documents\My Pictures\2ma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482" y="4395710"/>
            <a:ext cx="3905698" cy="2405683"/>
          </a:xfrm>
          <a:prstGeom prst="rect">
            <a:avLst/>
          </a:prstGeom>
          <a:noFill/>
        </p:spPr>
      </p:pic>
      <p:pic>
        <p:nvPicPr>
          <p:cNvPr id="7" name="Picture 2" descr="http://scitechdaily.com/images/Schematic-of-Cosmic-Histor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82" y="2061230"/>
            <a:ext cx="5298933" cy="409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24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360" y="470263"/>
            <a:ext cx="10454640" cy="13846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Impact" pitchFamily="34" charset="0"/>
              </a:rPr>
              <a:t>F</a:t>
            </a:r>
            <a:r>
              <a:rPr lang="en-US" sz="3600" dirty="0" smtClean="0">
                <a:latin typeface="Impact" pitchFamily="34" charset="0"/>
              </a:rPr>
              <a:t>undamental  Aspect of Gravity : </a:t>
            </a:r>
            <a:r>
              <a:rPr lang="en-US" sz="3600" dirty="0" smtClean="0">
                <a:solidFill>
                  <a:srgbClr val="FF0000"/>
                </a:solidFill>
                <a:latin typeface="Impact" pitchFamily="34" charset="0"/>
              </a:rPr>
              <a:t>Clustering Instability </a:t>
            </a:r>
            <a:br>
              <a:rPr lang="en-US" sz="3600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Impact" pitchFamily="34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en-US" sz="3600" dirty="0" smtClean="0">
                <a:solidFill>
                  <a:srgbClr val="7030A0"/>
                </a:solidFill>
                <a:latin typeface="Impact" pitchFamily="34" charset="0"/>
              </a:rPr>
              <a:t>Gravity: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  <a:t/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</a:br>
            <a:r>
              <a:rPr lang="en-US" sz="3600" dirty="0" err="1">
                <a:latin typeface="Bauhaus 93" pitchFamily="82" charset="0"/>
              </a:rPr>
              <a:t>i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  <a:t>) always attractive      ii) Long range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</a:br>
            <a:endParaRPr lang="en-US" dirty="0">
              <a:solidFill>
                <a:schemeClr val="tx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8991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50" dirty="0"/>
              <a:t>    </a:t>
            </a:r>
            <a:endParaRPr lang="en-US" dirty="0" smtClean="0"/>
          </a:p>
          <a:p>
            <a:pPr>
              <a:buNone/>
            </a:pPr>
            <a:r>
              <a:rPr lang="en-US" sz="2450" dirty="0"/>
              <a:t> </a:t>
            </a:r>
          </a:p>
          <a:p>
            <a:pPr>
              <a:buNone/>
            </a:pPr>
            <a:r>
              <a:rPr lang="en-US" sz="2450" dirty="0"/>
              <a:t> </a:t>
            </a:r>
            <a:r>
              <a:rPr lang="en-US" sz="2450" dirty="0">
                <a:latin typeface="Arial Black" pitchFamily="34" charset="0"/>
              </a:rPr>
              <a:t>I) ‘Normal’ sound wave</a:t>
            </a:r>
          </a:p>
          <a:p>
            <a:pPr>
              <a:buNone/>
            </a:pPr>
            <a:endParaRPr lang="en-US" sz="2450" dirty="0"/>
          </a:p>
          <a:p>
            <a:pPr>
              <a:buNone/>
            </a:pPr>
            <a:endParaRPr lang="en-US" sz="3600" b="1" dirty="0">
              <a:solidFill>
                <a:schemeClr val="accent6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accent6"/>
                </a:solidFill>
              </a:rPr>
              <a:t>Gravity  against Pressure</a:t>
            </a:r>
          </a:p>
          <a:p>
            <a:pPr>
              <a:buNone/>
            </a:pPr>
            <a:r>
              <a:rPr lang="en-US" sz="3600" b="1" dirty="0"/>
              <a:t>  </a:t>
            </a:r>
            <a:endParaRPr lang="en-US" sz="2450" dirty="0"/>
          </a:p>
          <a:p>
            <a:pPr>
              <a:buNone/>
            </a:pPr>
            <a:r>
              <a:rPr lang="en-US" sz="2450" dirty="0">
                <a:latin typeface="Arial Black" pitchFamily="34" charset="0"/>
              </a:rPr>
              <a:t> ii</a:t>
            </a:r>
            <a:r>
              <a:rPr lang="en-US" sz="2450" dirty="0">
                <a:latin typeface="Copperplate Gothic Bold" panose="020E0705020206020404" pitchFamily="34" charset="0"/>
              </a:rPr>
              <a:t>) </a:t>
            </a:r>
            <a:r>
              <a:rPr lang="en-US" sz="2000" b="1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Gravity beats pressure</a:t>
            </a:r>
          </a:p>
          <a:p>
            <a:pPr>
              <a:buNone/>
            </a:pPr>
            <a:r>
              <a:rPr lang="en-US" sz="2000" b="1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  </a:t>
            </a:r>
            <a:r>
              <a:rPr lang="en-US" sz="2000" b="1" dirty="0">
                <a:solidFill>
                  <a:srgbClr val="FF0000"/>
                </a:solidFill>
                <a:latin typeface="Copperplate Gothic Bold" panose="020E0705020206020404" pitchFamily="34" charset="0"/>
                <a:sym typeface="Wingdings" panose="05000000000000000000" pitchFamily="2" charset="2"/>
              </a:rPr>
              <a:t> Collapse</a:t>
            </a:r>
            <a:r>
              <a:rPr lang="en-US" sz="2000" b="1" dirty="0">
                <a:latin typeface="Copperplate Gothic Bold" panose="020E0705020206020404" pitchFamily="34" charset="0"/>
                <a:sym typeface="Wingdings" panose="05000000000000000000" pitchFamily="2" charset="2"/>
              </a:rPr>
              <a:t>!</a:t>
            </a:r>
            <a:r>
              <a:rPr lang="en-US" sz="2000" b="1" dirty="0">
                <a:latin typeface="Copperplate Gothic Bold" panose="020E0705020206020404" pitchFamily="34" charset="0"/>
              </a:rPr>
              <a:t>                                      </a:t>
            </a:r>
          </a:p>
        </p:txBody>
      </p:sp>
      <p:pic>
        <p:nvPicPr>
          <p:cNvPr id="4" name="Picture 3" descr="sound-waves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905000"/>
            <a:ext cx="4303059" cy="2057400"/>
          </a:xfrm>
          <a:prstGeom prst="rect">
            <a:avLst/>
          </a:prstGeom>
        </p:spPr>
      </p:pic>
      <p:pic>
        <p:nvPicPr>
          <p:cNvPr id="6" name="Picture 5" descr="Amplitu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4114800"/>
            <a:ext cx="4953000" cy="2362200"/>
          </a:xfrm>
          <a:prstGeom prst="rect">
            <a:avLst/>
          </a:prstGeom>
        </p:spPr>
      </p:pic>
      <p:pic>
        <p:nvPicPr>
          <p:cNvPr id="7" name="Picture 6" descr="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5638800"/>
            <a:ext cx="685800" cy="685800"/>
          </a:xfrm>
          <a:prstGeom prst="rect">
            <a:avLst/>
          </a:prstGeom>
        </p:spPr>
      </p:pic>
      <p:pic>
        <p:nvPicPr>
          <p:cNvPr id="8" name="Picture 7" descr="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1600" y="56388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6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13508"/>
            <a:ext cx="10515600" cy="1325563"/>
          </a:xfrm>
        </p:spPr>
        <p:txBody>
          <a:bodyPr/>
          <a:lstStyle/>
          <a:p>
            <a:r>
              <a:rPr lang="en-US" dirty="0" smtClean="0"/>
              <a:t>Fluids with Gravity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2069" y="705394"/>
                <a:ext cx="11969931" cy="624404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C00000"/>
                    </a:solidFill>
                  </a:rPr>
                  <a:t>Mass Conservation </a:t>
                </a:r>
                <a:r>
                  <a:rPr lang="en-US" dirty="0" smtClean="0"/>
                  <a:t>(continuity eq.):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b="1" dirty="0" smtClean="0">
                    <a:solidFill>
                      <a:srgbClr val="C00000"/>
                    </a:solidFill>
                  </a:rPr>
                  <a:t>Momentum Conservation </a:t>
                </a:r>
                <a:r>
                  <a:rPr lang="en-US" dirty="0" smtClean="0"/>
                  <a:t>(Euler eq.):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</a:p>
              <a:p>
                <a:r>
                  <a:rPr lang="en-US" b="1" i="1" dirty="0" smtClean="0"/>
                  <a:t>F = m a  = dv/</a:t>
                </a:r>
                <a:r>
                  <a:rPr lang="en-US" b="1" i="1" dirty="0" err="1" smtClean="0"/>
                  <a:t>dt</a:t>
                </a:r>
                <a:r>
                  <a:rPr lang="en-US" b="1" i="1" dirty="0"/>
                  <a:t> </a:t>
                </a:r>
                <a:r>
                  <a:rPr lang="en-US" b="1" i="1" dirty="0" smtClean="0"/>
                  <a:t>!  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 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000" dirty="0" smtClean="0"/>
                  <a:t> 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 </a:t>
                </a:r>
                <a:endParaRPr lang="en-US" sz="200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b="1" dirty="0" smtClean="0">
                    <a:solidFill>
                      <a:srgbClr val="C00000"/>
                    </a:solidFill>
                  </a:rPr>
                  <a:t>Poisson Eq. </a:t>
                </a:r>
                <a:r>
                  <a:rPr lang="en-US" dirty="0" smtClean="0"/>
                  <a:t>(Gauss law in differential form):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2069" y="705394"/>
                <a:ext cx="11969931" cy="6244045"/>
              </a:xfrm>
              <a:blipFill rotWithShape="0">
                <a:blip r:embed="rId2"/>
                <a:stretch>
                  <a:fillRect l="-916" t="-1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909" y="1440407"/>
            <a:ext cx="3300376" cy="1181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781" y="5936197"/>
            <a:ext cx="2639425" cy="9842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1842" y="3397807"/>
            <a:ext cx="4782541" cy="12638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434" y="4847365"/>
            <a:ext cx="3228806" cy="382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7337" y="1507672"/>
            <a:ext cx="30161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Mass flux from small unit </a:t>
            </a:r>
            <a:r>
              <a:rPr lang="en-US" dirty="0" err="1" smtClean="0"/>
              <a:t>vol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7030A0"/>
                </a:solidFill>
              </a:rPr>
              <a:t>In fixed ‘Eulerian’ coordinates where </a:t>
            </a:r>
            <a:r>
              <a:rPr lang="en-US" dirty="0" err="1" smtClean="0">
                <a:solidFill>
                  <a:srgbClr val="7030A0"/>
                </a:solidFill>
              </a:rPr>
              <a:t>vely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sz="2000" b="1" i="1" dirty="0" smtClean="0"/>
              <a:t>u = u (x)</a:t>
            </a:r>
            <a:endParaRPr lang="en-US" sz="2000" b="1" i="1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727285" y="1788355"/>
            <a:ext cx="825955" cy="27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16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121" y="1278451"/>
            <a:ext cx="3627152" cy="555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21" y="0"/>
            <a:ext cx="10593779" cy="676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Small </a:t>
            </a:r>
            <a:r>
              <a:rPr lang="en-US" dirty="0"/>
              <a:t>P</a:t>
            </a:r>
            <a:r>
              <a:rPr lang="en-US" dirty="0" smtClean="0"/>
              <a:t>erturbation Propagation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/>
              <a:t>Linearise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5008" y="961900"/>
                <a:ext cx="11772008" cy="5896099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 smtClean="0"/>
                  <a:t>Meaning: Expand variables in power (as in Taylor) series and take first order terms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= 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+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  (much of the physics you learned is a consequence of this ‘trick’)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1" u="sng" dirty="0" smtClean="0">
                    <a:solidFill>
                      <a:srgbClr val="0070C0"/>
                    </a:solidFill>
                  </a:rPr>
                  <a:t>First Ignore gravity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  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                                                    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(=−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                                                                       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     </a:t>
                </a:r>
                <a:r>
                  <a:rPr lang="en-US" b="1" dirty="0" smtClean="0"/>
                  <a:t>++ Introduce  adiabatic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sound speed </a:t>
                </a:r>
                <a:endParaRPr lang="en-US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b="1" dirty="0" smtClean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b="1" dirty="0" smtClean="0"/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Wave equation</a:t>
                </a:r>
                <a:r>
                  <a:rPr lang="en-US" b="1" dirty="0" smtClean="0"/>
                  <a:t>:                                         </a:t>
                </a:r>
                <a:r>
                  <a:rPr lang="en-US" b="1" dirty="0" smtClean="0">
                    <a:sym typeface="Wingdings" panose="05000000000000000000" pitchFamily="2" charset="2"/>
                  </a:rPr>
                  <a:t>                   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Linear</a:t>
                </a:r>
                <a:r>
                  <a:rPr lang="en-US" b="1" dirty="0" smtClean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independent mode evolution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sz="33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Solutions in  Fourier modes</a:t>
                </a:r>
                <a:r>
                  <a:rPr lang="en-US" sz="3300" dirty="0" smtClean="0">
                    <a:sym typeface="Wingdings" panose="05000000000000000000" pitchFamily="2" charset="2"/>
                  </a:rPr>
                  <a:t>                                             </a:t>
                </a:r>
                <a:r>
                  <a:rPr lang="en-US" sz="3300" dirty="0" smtClean="0"/>
                  <a:t>       </a:t>
                </a:r>
                <a:r>
                  <a:rPr lang="en-US" dirty="0" smtClean="0"/>
                  <a:t>with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008" y="961900"/>
                <a:ext cx="11772008" cy="5896099"/>
              </a:xfrm>
              <a:blipFill>
                <a:blip r:embed="rId3"/>
                <a:stretch>
                  <a:fillRect l="-829" t="-1965" b="-2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154" y="2742408"/>
            <a:ext cx="3706576" cy="1663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868" y="4483569"/>
            <a:ext cx="1877804" cy="7014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5486" y="5185041"/>
            <a:ext cx="4101787" cy="1061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416" y="6192073"/>
            <a:ext cx="5233034" cy="7208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7158" y="6085662"/>
            <a:ext cx="1854921" cy="8722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67158" y="6211935"/>
            <a:ext cx="1689857" cy="5421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297" y="116931"/>
            <a:ext cx="10468303" cy="798155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Add Gravity </a:t>
            </a:r>
            <a:r>
              <a:rPr lang="en-US" dirty="0" smtClean="0">
                <a:solidFill>
                  <a:schemeClr val="accent1"/>
                </a:solidFill>
              </a:rPr>
              <a:t>and </a:t>
            </a:r>
            <a:r>
              <a:rPr lang="en-US" dirty="0" smtClean="0">
                <a:solidFill>
                  <a:srgbClr val="C00000"/>
                </a:solidFill>
              </a:rPr>
              <a:t>Start to Cluster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4905" y="1518534"/>
            <a:ext cx="5247225" cy="10864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802" y="3208449"/>
            <a:ext cx="4859429" cy="11925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84" y="4709864"/>
            <a:ext cx="2726575" cy="1626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4989" y="1518534"/>
            <a:ext cx="289034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Gravitational source term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“Loading”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>
            <a:stCxn id="3" idx="1"/>
          </p:cNvCxnSpPr>
          <p:nvPr/>
        </p:nvCxnSpPr>
        <p:spPr>
          <a:xfrm flipH="1">
            <a:off x="7018231" y="1841700"/>
            <a:ext cx="1786758" cy="461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10152" y="5034454"/>
            <a:ext cx="75674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ym typeface="Wingdings" panose="05000000000000000000" pitchFamily="2" charset="2"/>
              </a:rPr>
              <a:t>  Jeans (clustering or collapse) scale ~ Dynamical time / sound horizon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762703" y="5791200"/>
            <a:ext cx="745183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If Gravity can start collapse before pressure can act </a:t>
            </a:r>
            <a:r>
              <a:rPr lang="en-US" b="1" dirty="0" smtClean="0">
                <a:sym typeface="Wingdings" panose="05000000000000000000" pitchFamily="2" charset="2"/>
              </a:rPr>
              <a:t> collapse </a:t>
            </a:r>
            <a:endParaRPr lang="en-US" b="1" dirty="0"/>
          </a:p>
        </p:txBody>
      </p:sp>
      <p:sp>
        <p:nvSpPr>
          <p:cNvPr id="14" name="Right Arrow 13"/>
          <p:cNvSpPr/>
          <p:nvPr/>
        </p:nvSpPr>
        <p:spPr>
          <a:xfrm>
            <a:off x="231228" y="3437355"/>
            <a:ext cx="1716243" cy="3775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971646" y="4122657"/>
            <a:ext cx="1033948" cy="858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05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17" y="0"/>
            <a:ext cx="10454640" cy="13846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Impact" pitchFamily="34" charset="0"/>
              </a:rPr>
              <a:t>F</a:t>
            </a:r>
            <a:r>
              <a:rPr lang="en-US" sz="3600" dirty="0" smtClean="0">
                <a:latin typeface="Impact" pitchFamily="34" charset="0"/>
              </a:rPr>
              <a:t>undamental  Aspect of Gravity : </a:t>
            </a:r>
            <a:r>
              <a:rPr lang="en-US" sz="3600" dirty="0" smtClean="0">
                <a:solidFill>
                  <a:srgbClr val="FF0000"/>
                </a:solidFill>
                <a:latin typeface="Impact" pitchFamily="34" charset="0"/>
              </a:rPr>
              <a:t>Clustering Instability </a:t>
            </a:r>
            <a:br>
              <a:rPr lang="en-US" sz="3600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</a:br>
            <a:endParaRPr lang="en-US" dirty="0">
              <a:solidFill>
                <a:schemeClr val="tx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162594"/>
            <a:ext cx="9966960" cy="54668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50" dirty="0"/>
              <a:t>    </a:t>
            </a:r>
            <a:endParaRPr lang="en-US" sz="2450" dirty="0" smtClean="0"/>
          </a:p>
          <a:p>
            <a:pPr>
              <a:buNone/>
            </a:pPr>
            <a:r>
              <a:rPr lang="en-US" sz="2450" dirty="0" smtClean="0">
                <a:latin typeface="Arial Black" pitchFamily="34" charset="0"/>
              </a:rPr>
              <a:t>I</a:t>
            </a:r>
            <a:r>
              <a:rPr lang="en-US" sz="2450" dirty="0">
                <a:latin typeface="Arial Black" pitchFamily="34" charset="0"/>
              </a:rPr>
              <a:t>) </a:t>
            </a:r>
            <a:r>
              <a:rPr lang="en-US" sz="2450" dirty="0" smtClean="0">
                <a:latin typeface="Arial Black" pitchFamily="34" charset="0"/>
              </a:rPr>
              <a:t>Small scales </a:t>
            </a:r>
          </a:p>
          <a:p>
            <a:pPr>
              <a:buNone/>
            </a:pPr>
            <a:endParaRPr lang="en-US" sz="2450" dirty="0">
              <a:latin typeface="Arial Black" pitchFamily="34" charset="0"/>
            </a:endParaRPr>
          </a:p>
          <a:p>
            <a:pPr>
              <a:buNone/>
            </a:pPr>
            <a:r>
              <a:rPr lang="en-US" sz="2450" dirty="0" smtClean="0"/>
              <a:t>Wavelength &lt;&lt;</a:t>
            </a:r>
            <a:endParaRPr lang="en-US" sz="3600" b="1" dirty="0">
              <a:solidFill>
                <a:schemeClr val="accent6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6"/>
              </a:solidFill>
            </a:endParaRPr>
          </a:p>
          <a:p>
            <a:pPr>
              <a:buNone/>
            </a:pPr>
            <a:endParaRPr lang="en-US" sz="2450" dirty="0"/>
          </a:p>
          <a:p>
            <a:pPr marL="514350" indent="-514350">
              <a:buAutoNum type="romanLcParenR" startAt="2"/>
            </a:pPr>
            <a:r>
              <a:rPr lang="en-US" sz="2000" b="1" dirty="0" smtClean="0">
                <a:solidFill>
                  <a:srgbClr val="FF0000"/>
                </a:solidFill>
                <a:latin typeface="Copperplate Gothic Bold" panose="020E0705020206020404" pitchFamily="34" charset="0"/>
              </a:rPr>
              <a:t>Larger Scales</a:t>
            </a:r>
          </a:p>
          <a:p>
            <a:pPr marL="514350" indent="-514350">
              <a:buAutoNum type="romanLcParenR" startAt="2"/>
            </a:pPr>
            <a:endParaRPr lang="en-US" sz="2000" b="1" dirty="0" smtClean="0">
              <a:solidFill>
                <a:srgbClr val="FF0000"/>
              </a:solidFill>
              <a:latin typeface="Copperplate Gothic Bold" panose="020E0705020206020404" pitchFamily="34" charset="0"/>
            </a:endParaRPr>
          </a:p>
          <a:p>
            <a:pPr>
              <a:buNone/>
            </a:pPr>
            <a:r>
              <a:rPr lang="en-US" sz="2000" b="1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pperplate Gothic Bold" panose="020E0705020206020404" pitchFamily="34" charset="0"/>
              </a:rPr>
              <a:t>       ** Slower Propagation</a:t>
            </a:r>
            <a:endParaRPr lang="en-US" sz="2000" b="1" dirty="0" smtClean="0">
              <a:latin typeface="Copperplate Gothic Bold" panose="020E0705020206020404" pitchFamily="34" charset="0"/>
            </a:endParaRPr>
          </a:p>
          <a:p>
            <a:pPr>
              <a:buNone/>
            </a:pPr>
            <a:r>
              <a:rPr lang="en-US" sz="2000" b="1" dirty="0" smtClean="0">
                <a:latin typeface="Copperplate Gothic Bold" panose="020E0705020206020404" pitchFamily="34" charset="0"/>
                <a:sym typeface="Wingdings" panose="05000000000000000000" pitchFamily="2" charset="2"/>
              </a:rPr>
              <a:t>        ** Larger Amplitude </a:t>
            </a:r>
          </a:p>
          <a:p>
            <a:pPr>
              <a:buNone/>
            </a:pPr>
            <a:endParaRPr lang="en-US" sz="2000" b="1" dirty="0" smtClean="0">
              <a:latin typeface="Copperplate Gothic Bold" panose="020E0705020206020404" pitchFamily="34" charset="0"/>
              <a:sym typeface="Wingdings" panose="05000000000000000000" pitchFamily="2" charset="2"/>
            </a:endParaRPr>
          </a:p>
          <a:p>
            <a:pPr>
              <a:buNone/>
            </a:pPr>
            <a:r>
              <a:rPr lang="en-US" sz="2000" b="1" dirty="0" smtClean="0">
                <a:latin typeface="Copperplate Gothic Bold" panose="020E0705020206020404" pitchFamily="34" charset="0"/>
                <a:sym typeface="Wingdings" panose="05000000000000000000" pitchFamily="2" charset="2"/>
              </a:rPr>
              <a:t> Then collapse</a:t>
            </a:r>
            <a:endParaRPr lang="en-US" sz="2000" b="1" dirty="0">
              <a:latin typeface="Copperplate Gothic Bold" panose="020E0705020206020404" pitchFamily="34" charset="0"/>
            </a:endParaRPr>
          </a:p>
          <a:p>
            <a:pPr>
              <a:buNone/>
            </a:pPr>
            <a:endParaRPr lang="en-US" sz="2000" b="1" dirty="0" smtClean="0">
              <a:latin typeface="Copperplate Gothic Bold" panose="020E0705020206020404" pitchFamily="34" charset="0"/>
            </a:endParaRPr>
          </a:p>
          <a:p>
            <a:pPr>
              <a:buNone/>
            </a:pPr>
            <a:r>
              <a:rPr lang="en-US" sz="2000" b="1" dirty="0" smtClean="0">
                <a:latin typeface="Copperplate Gothic Bold" panose="020E0705020206020404" pitchFamily="34" charset="0"/>
              </a:rPr>
              <a:t>Wavelength  &gt;                                      </a:t>
            </a:r>
            <a:endParaRPr lang="en-US" sz="2000" b="1" dirty="0">
              <a:latin typeface="Copperplate Gothic Bold" panose="020E0705020206020404" pitchFamily="34" charset="0"/>
            </a:endParaRPr>
          </a:p>
        </p:txBody>
      </p:sp>
      <p:pic>
        <p:nvPicPr>
          <p:cNvPr id="4" name="Picture 3" descr="sound-waves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2120" y="1295400"/>
            <a:ext cx="4303059" cy="2057400"/>
          </a:xfrm>
          <a:prstGeom prst="rect">
            <a:avLst/>
          </a:prstGeom>
        </p:spPr>
      </p:pic>
      <p:pic>
        <p:nvPicPr>
          <p:cNvPr id="6" name="Picture 5" descr="Amplitu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4341" y="4229100"/>
            <a:ext cx="4953000" cy="2362200"/>
          </a:xfrm>
          <a:prstGeom prst="rect">
            <a:avLst/>
          </a:prstGeom>
        </p:spPr>
      </p:pic>
      <p:pic>
        <p:nvPicPr>
          <p:cNvPr id="7" name="Picture 6" descr="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08303" y="5717323"/>
            <a:ext cx="685800" cy="685800"/>
          </a:xfrm>
          <a:prstGeom prst="rect">
            <a:avLst/>
          </a:prstGeom>
        </p:spPr>
      </p:pic>
      <p:pic>
        <p:nvPicPr>
          <p:cNvPr id="8" name="Picture 7" descr="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4053" y="5702522"/>
            <a:ext cx="6858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730" y="1999902"/>
            <a:ext cx="1152996" cy="10947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2621" y="5885906"/>
            <a:ext cx="924105" cy="87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5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2987"/>
            <a:ext cx="11900848" cy="1097366"/>
          </a:xfrm>
        </p:spPr>
        <p:txBody>
          <a:bodyPr>
            <a:normAutofit/>
          </a:bodyPr>
          <a:lstStyle/>
          <a:p>
            <a:r>
              <a:rPr lang="en-US" dirty="0" smtClean="0"/>
              <a:t>Dynamical Equilibrium and</a:t>
            </a:r>
            <a:r>
              <a:rPr lang="en-US" dirty="0" smtClean="0">
                <a:sym typeface="Wingdings" panose="05000000000000000000" pitchFamily="2" charset="2"/>
              </a:rPr>
              <a:t> Characteristic Scale</a:t>
            </a:r>
            <a:endParaRPr lang="en-US" sz="2700" dirty="0">
              <a:solidFill>
                <a:srgbClr val="C0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349062" y="1455175"/>
          <a:ext cx="592772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26" name="Equation" r:id="rId3" imgW="1498320" imgH="419040" progId="Equation.DSMT4">
                  <p:embed/>
                </p:oleObj>
              </mc:Choice>
              <mc:Fallback>
                <p:oleObj name="Equation" r:id="rId3" imgW="14983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062" y="1455175"/>
                        <a:ext cx="5927725" cy="165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43667" y="4071017"/>
                <a:ext cx="10107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~ 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3667" y="4071017"/>
                <a:ext cx="1010790" cy="430887"/>
              </a:xfrm>
              <a:prstGeom prst="rect">
                <a:avLst/>
              </a:prstGeom>
              <a:blipFill rotWithShape="0">
                <a:blip r:embed="rId5"/>
                <a:stretch>
                  <a:fillRect l="-13855" b="-22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54457" y="3863544"/>
                <a:ext cx="1771125" cy="8984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52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sub>
                    </m:sSub>
                    <m:r>
                      <a:rPr lang="en-US" sz="352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𝐺𝑀</m:t>
                        </m:r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  <m:r>
                      <a:rPr lang="en-US" sz="352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457" y="3863544"/>
                <a:ext cx="1771125" cy="898451"/>
              </a:xfrm>
              <a:prstGeom prst="rect">
                <a:avLst/>
              </a:prstGeom>
              <a:blipFill rotWithShape="0">
                <a:blip r:embed="rId6"/>
                <a:stretch>
                  <a:fillRect r="-62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Arrow 11"/>
          <p:cNvSpPr/>
          <p:nvPr/>
        </p:nvSpPr>
        <p:spPr>
          <a:xfrm>
            <a:off x="1328244" y="5891285"/>
            <a:ext cx="1020818" cy="1385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99188" y="5484188"/>
                <a:ext cx="4076955" cy="109119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~ 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𝑱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ad>
                        <m:radPr>
                          <m:degHide m:val="on"/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𝑽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𝑮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188" y="5484188"/>
                <a:ext cx="4076955" cy="109119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864824" y="5308979"/>
            <a:ext cx="5327176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S</a:t>
            </a:r>
            <a:r>
              <a:rPr lang="en-US" sz="2800" b="1" dirty="0" smtClean="0"/>
              <a:t>tructures  formed via adiabatic cooling  and collapse at the Jeans scale then? </a:t>
            </a:r>
            <a:r>
              <a:rPr lang="en-US" sz="2000" b="1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2262" y="2666503"/>
            <a:ext cx="2297264" cy="227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1163553" y="287496"/>
            <a:ext cx="8066716" cy="823037"/>
          </a:xfrm>
          <a:custGeom>
            <a:avLst/>
            <a:gdLst>
              <a:gd name="T0" fmla="*/ 8229600 w 8229600"/>
              <a:gd name="T1" fmla="*/ 571500 h 1143000"/>
              <a:gd name="T2" fmla="*/ 4114800 w 8229600"/>
              <a:gd name="T3" fmla="*/ 1143000 h 1143000"/>
              <a:gd name="T4" fmla="*/ 0 w 8229600"/>
              <a:gd name="T5" fmla="*/ 571500 h 1143000"/>
              <a:gd name="T6" fmla="*/ 4114800 w 8229600"/>
              <a:gd name="T7" fmla="*/ 0 h 1143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8229600"/>
              <a:gd name="T13" fmla="*/ 0 h 1143000"/>
              <a:gd name="T14" fmla="*/ 8229600 w 8229600"/>
              <a:gd name="T15" fmla="*/ 1143000 h 1143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29600" h="1143000">
                <a:moveTo>
                  <a:pt x="0" y="0"/>
                </a:moveTo>
                <a:lnTo>
                  <a:pt x="22859" y="0"/>
                </a:lnTo>
                <a:lnTo>
                  <a:pt x="22859" y="3174"/>
                </a:lnTo>
                <a:lnTo>
                  <a:pt x="0" y="3174"/>
                </a:lnTo>
                <a:close/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lIns="67500" tIns="33750" rIns="67500" bIns="33750" anchor="ctr"/>
          <a:lstStyle/>
          <a:p>
            <a:pPr algn="ctr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r>
              <a:rPr lang="en-CA" sz="2400" b="1" dirty="0">
                <a:solidFill>
                  <a:srgbClr val="FF0000"/>
                </a:solidFill>
                <a:latin typeface="Calibri" charset="0"/>
              </a:rPr>
              <a:t> Cosmic Microwave Background </a:t>
            </a:r>
            <a:r>
              <a:rPr lang="en-CA" sz="2400" b="1" dirty="0">
                <a:solidFill>
                  <a:prstClr val="black"/>
                </a:solidFill>
                <a:latin typeface="Calibri" charset="0"/>
              </a:rPr>
              <a:t>and</a:t>
            </a:r>
            <a:r>
              <a:rPr lang="en-CA" sz="2400" b="1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CA" sz="2400" b="1" dirty="0">
                <a:solidFill>
                  <a:prstClr val="black"/>
                </a:solidFill>
                <a:latin typeface="Calibri" charset="0"/>
              </a:rPr>
              <a:t>the</a:t>
            </a:r>
            <a:r>
              <a:rPr lang="en-CA" sz="2400" b="1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CA" sz="2400" b="1" dirty="0">
                <a:solidFill>
                  <a:srgbClr val="44546A">
                    <a:lumMod val="50000"/>
                  </a:srgbClr>
                </a:solidFill>
                <a:latin typeface="Calibri" charset="0"/>
              </a:rPr>
              <a:t>Hot Big Bang</a:t>
            </a:r>
          </a:p>
          <a:p>
            <a:pPr algn="ctr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r>
              <a:rPr lang="en-CA" sz="2400" b="1" dirty="0">
                <a:solidFill>
                  <a:srgbClr val="44546A">
                    <a:lumMod val="50000"/>
                  </a:srgbClr>
                </a:solidFill>
                <a:latin typeface="Calibri" charset="0"/>
              </a:rPr>
              <a:t> </a:t>
            </a:r>
            <a:endParaRPr lang="en-CA" sz="2400" b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1620254" y="1747588"/>
            <a:ext cx="7904747" cy="4253163"/>
          </a:xfrm>
          <a:custGeom>
            <a:avLst/>
            <a:gdLst>
              <a:gd name="T0" fmla="*/ 8229600 w 8229600"/>
              <a:gd name="T1" fmla="*/ 2262982 h 4525963"/>
              <a:gd name="T2" fmla="*/ 4114800 w 8229600"/>
              <a:gd name="T3" fmla="*/ 4525963 h 4525963"/>
              <a:gd name="T4" fmla="*/ 0 w 8229600"/>
              <a:gd name="T5" fmla="*/ 2262982 h 4525963"/>
              <a:gd name="T6" fmla="*/ 4114800 w 8229600"/>
              <a:gd name="T7" fmla="*/ 0 h 452596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8229600"/>
              <a:gd name="T13" fmla="*/ 0 h 4525963"/>
              <a:gd name="T14" fmla="*/ 8229600 w 8229600"/>
              <a:gd name="T15" fmla="*/ 4525963 h 45259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29600" h="4525963">
                <a:moveTo>
                  <a:pt x="0" y="0"/>
                </a:moveTo>
                <a:lnTo>
                  <a:pt x="22859" y="0"/>
                </a:lnTo>
                <a:lnTo>
                  <a:pt x="22859" y="12571"/>
                </a:lnTo>
                <a:lnTo>
                  <a:pt x="0" y="12571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67500" tIns="33750" rIns="67500" bIns="33750"/>
          <a:lstStyle/>
          <a:p>
            <a:pPr marL="161925" indent="-161925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endParaRPr lang="en-CA" sz="2700" dirty="0">
              <a:solidFill>
                <a:srgbClr val="000000"/>
              </a:solidFill>
              <a:latin typeface="Calibri" charset="0"/>
            </a:endParaRPr>
          </a:p>
          <a:p>
            <a:pPr marL="161925" indent="-161925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endParaRPr lang="en-CA" sz="2700" dirty="0">
              <a:solidFill>
                <a:srgbClr val="000000"/>
              </a:solidFill>
              <a:latin typeface="Calibri" charset="0"/>
            </a:endParaRPr>
          </a:p>
          <a:p>
            <a:pPr marL="161925" indent="-161925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endParaRPr lang="en-CA" sz="2700" dirty="0">
              <a:solidFill>
                <a:srgbClr val="000000"/>
              </a:solidFill>
              <a:latin typeface="Calibri" charset="0"/>
            </a:endParaRPr>
          </a:p>
          <a:p>
            <a:pPr marL="161925" indent="-161925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endParaRPr lang="en-CA" sz="2700" dirty="0">
              <a:solidFill>
                <a:srgbClr val="000000"/>
              </a:solidFill>
              <a:latin typeface="Calibri" charset="0"/>
            </a:endParaRPr>
          </a:p>
          <a:p>
            <a:pPr marL="161925" indent="-161925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endParaRPr lang="en-CA" sz="2700" dirty="0">
              <a:solidFill>
                <a:srgbClr val="000000"/>
              </a:solidFill>
              <a:latin typeface="Calibri" charset="0"/>
            </a:endParaRPr>
          </a:p>
          <a:p>
            <a:pPr marL="161925" indent="-161925" defTabSz="685800"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</a:tabLst>
            </a:pPr>
            <a:endParaRPr lang="en-CA" sz="27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7525" y="2525313"/>
            <a:ext cx="6680975" cy="3475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6200394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b="1" dirty="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Planck Spectrum 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Early thermal equilibrium  Parametrized by temperature </a:t>
            </a:r>
            <a:endParaRPr lang="en-US" b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023" y="1257172"/>
            <a:ext cx="2464977" cy="1676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33600" y="1133048"/>
            <a:ext cx="4038600" cy="369332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/>
              </a:rPr>
              <a:t>Nobel Prizes 1978 + ~ 2019, and 2006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1828800"/>
            <a:ext cx="6423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/>
              </a:rPr>
              <a:t>The latter prize for discovery of CMB fluctuations using COBE   </a:t>
            </a:r>
            <a:r>
              <a:rPr lang="en-US" b="1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 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8427" y="4648201"/>
            <a:ext cx="1459061" cy="14590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3022" y="2966753"/>
            <a:ext cx="2464978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897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160" y="181253"/>
            <a:ext cx="12023069" cy="650908"/>
          </a:xfrm>
          <a:ln w="28575">
            <a:noFill/>
          </a:ln>
        </p:spPr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en-US" b="1" u="sng" dirty="0" smtClean="0">
                <a:latin typeface="Agency FB" panose="020B0503020202020204" pitchFamily="34" charset="0"/>
              </a:rPr>
              <a:t>The Cosmic Microwave Background</a:t>
            </a:r>
            <a:r>
              <a:rPr lang="en-US" b="1" dirty="0" smtClean="0">
                <a:latin typeface="Agency FB" panose="020B0503020202020204" pitchFamily="34" charset="0"/>
              </a:rPr>
              <a:t>:  </a:t>
            </a:r>
            <a:r>
              <a:rPr lang="en-US" sz="31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Tells of Prior  </a:t>
            </a:r>
            <a:r>
              <a:rPr lang="en-US" sz="3100" b="1" dirty="0" smtClean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Thermal Equilibrium</a:t>
            </a:r>
            <a:r>
              <a:rPr lang="en-US" sz="3100" b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100" b="1" dirty="0">
              <a:latin typeface="Agency FB" panose="020B05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25160" y="869661"/>
                <a:ext cx="12192000" cy="6232108"/>
              </a:xfrm>
              <a:ln w="38100">
                <a:solidFill>
                  <a:srgbClr val="FFFF00"/>
                </a:solidFill>
              </a:ln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0070C0"/>
                    </a:solidFill>
                  </a:rPr>
                  <a:t>Current temp. </a:t>
                </a:r>
                <a:r>
                  <a:rPr lang="en-US" b="1" dirty="0" smtClean="0"/>
                  <a:t>of spectrum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:  2.728 Kelvin ~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𝐞𝐕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  </a:t>
                </a:r>
              </a:p>
              <a:p>
                <a:r>
                  <a:rPr lang="en-US" b="1" dirty="0" smtClean="0">
                    <a:solidFill>
                      <a:srgbClr val="0070C0"/>
                    </a:solidFill>
                  </a:rPr>
                  <a:t>Current energy </a:t>
                </a:r>
                <a:r>
                  <a:rPr lang="en-US" b="1" dirty="0" smtClean="0"/>
                  <a:t>density of CMB: 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                                                          </a:t>
                </a:r>
              </a:p>
              <a:p>
                <a:pPr marL="0" indent="0">
                  <a:buNone/>
                </a:pPr>
                <a:r>
                  <a:rPr lang="en-US" b="1" dirty="0" smtClean="0">
                    <a:sym typeface="Wingdings" panose="05000000000000000000" pitchFamily="2" charset="2"/>
                  </a:rPr>
                  <a:t>                                              </a:t>
                </a:r>
                <a:r>
                  <a:rPr lang="en-US" b="1" dirty="0" smtClean="0"/>
                  <a:t>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  <m:r>
                      <a:rPr lang="en-US" b="1" i="0">
                        <a:latin typeface="Cambria Math" panose="02040503050406030204" pitchFamily="18" charset="0"/>
                      </a:rPr>
                      <m:t>𝐞𝐕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p>
                        <m:r>
                          <a:rPr lang="en-US" b="1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sz="800" b="1" dirty="0" smtClean="0"/>
              </a:p>
              <a:p>
                <a:pPr marL="0" indent="0">
                  <a:buNone/>
                </a:pPr>
                <a:endParaRPr lang="en-US" sz="800" b="1" dirty="0" smtClean="0"/>
              </a:p>
              <a:p>
                <a:r>
                  <a:rPr lang="en-US" b="1" dirty="0" smtClean="0">
                    <a:solidFill>
                      <a:srgbClr val="0070C0"/>
                    </a:solidFill>
                  </a:rPr>
                  <a:t>Energy </a:t>
                </a:r>
                <a:r>
                  <a:rPr lang="en-US" b="1" dirty="0">
                    <a:solidFill>
                      <a:srgbClr val="0070C0"/>
                    </a:solidFill>
                  </a:rPr>
                  <a:t>of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‘typical’ </a:t>
                </a:r>
                <a:r>
                  <a:rPr lang="en-US" b="1" dirty="0">
                    <a:solidFill>
                      <a:srgbClr val="0070C0"/>
                    </a:solidFill>
                  </a:rPr>
                  <a:t>photon </a:t>
                </a:r>
                <a:r>
                  <a:rPr lang="en-US" b="1" dirty="0" smtClean="0"/>
                  <a:t> </a:t>
                </a:r>
                <a:r>
                  <a:rPr lang="en-US" b="1" i="1" dirty="0" smtClean="0"/>
                  <a:t>E =</a:t>
                </a:r>
                <a:r>
                  <a:rPr lang="en-US" b="1" dirty="0" smtClean="0"/>
                  <a:t> </a:t>
                </a:r>
                <a:r>
                  <a:rPr lang="en-US" b="1" i="1" dirty="0" smtClean="0"/>
                  <a:t>h </a:t>
                </a:r>
                <a:r>
                  <a:rPr lang="el-GR" b="1" i="1" dirty="0" smtClean="0"/>
                  <a:t>ν</a:t>
                </a:r>
                <a:r>
                  <a:rPr lang="en-US" b="1" i="1" dirty="0" smtClean="0"/>
                  <a:t> ~ k T</a:t>
                </a:r>
              </a:p>
              <a:p>
                <a:pPr marL="0" indent="0">
                  <a:buNone/>
                </a:pPr>
                <a:r>
                  <a:rPr lang="en-US" sz="2400" b="1" i="1" dirty="0"/>
                  <a:t> </a:t>
                </a:r>
                <a:r>
                  <a:rPr lang="en-US" sz="2400" b="1" i="1" dirty="0" smtClean="0"/>
                  <a:t>        </a:t>
                </a:r>
                <a:r>
                  <a:rPr lang="en-US" sz="2400" b="1" dirty="0" smtClean="0"/>
                  <a:t>(since </a:t>
                </a:r>
                <a:r>
                  <a:rPr lang="en-US" sz="2400" b="1" dirty="0" err="1" smtClean="0"/>
                  <a:t>distn</a:t>
                </a:r>
                <a:r>
                  <a:rPr lang="en-US" sz="2400" b="1" dirty="0" smtClean="0"/>
                  <a:t>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𝝂</m:t>
                            </m:r>
                          </m:e>
                          <m:sup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𝐞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num>
                          <m:den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𝒌𝑻</m:t>
                            </m:r>
                          </m:den>
                        </m:f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𝝂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2400" b="1" dirty="0" smtClean="0"/>
              </a:p>
              <a:p>
                <a:pPr marL="0" indent="0">
                  <a:buNone/>
                </a:pPr>
                <a:endParaRPr lang="en-US" sz="800" b="1" dirty="0"/>
              </a:p>
              <a:p>
                <a:pPr marL="0" indent="0">
                  <a:buNone/>
                </a:pPr>
                <a:r>
                  <a:rPr lang="en-US" b="1" dirty="0" smtClean="0">
                    <a:sym typeface="Wingdings" panose="05000000000000000000" pitchFamily="2" charset="2"/>
                  </a:rPr>
                  <a:t> </a:t>
                </a:r>
                <a:r>
                  <a:rPr lang="en-US" b="1" dirty="0" smtClean="0"/>
                  <a:t>photon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number density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400" b="1" i="0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4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i="0" dirty="0" smtClean="0"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US" sz="1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0" dirty="0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sz="1400" b="1" i="1" dirty="0" smtClean="0">
                            <a:latin typeface="Cambria Math" panose="02040503050406030204" pitchFamily="18" charset="0"/>
                          </a:rPr>
                          <m:t>𝟖</m:t>
                        </m:r>
                      </m:sup>
                    </m:sSup>
                    <m:sSup>
                      <m:sSupPr>
                        <m:ctrlPr>
                          <a:rPr lang="en-US" sz="1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0" dirty="0" smtClean="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p>
                        <m:r>
                          <a:rPr lang="en-US" sz="1400" b="1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0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1400" b="1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b="1" dirty="0" smtClean="0"/>
                  <a:t> </a:t>
                </a:r>
                <a:endParaRPr lang="en-US" sz="1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25160" y="869661"/>
                <a:ext cx="12192000" cy="6232108"/>
              </a:xfrm>
              <a:blipFill>
                <a:blip r:embed="rId2"/>
                <a:stretch>
                  <a:fillRect l="-897" t="-1265"/>
                </a:stretch>
              </a:blipFill>
              <a:ln w="38100"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823" y="1297867"/>
            <a:ext cx="5212591" cy="4170072"/>
          </a:xfrm>
          <a:prstGeom prst="rect">
            <a:avLst/>
          </a:prstGeom>
        </p:spPr>
      </p:pic>
      <p:pic>
        <p:nvPicPr>
          <p:cNvPr id="1026" name="Picture 2" descr="http://www.ucolick.org/~bolte/AY4_00/week2/blackbod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830" y="2337220"/>
            <a:ext cx="2945473" cy="164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98" y="1787950"/>
            <a:ext cx="4214326" cy="736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05" y="4823042"/>
            <a:ext cx="7030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</a:rPr>
              <a:t>Compare with &lt;  one proton per cubic meter</a:t>
            </a:r>
            <a:r>
              <a:rPr lang="en-US" sz="2800" b="1" u="sng" dirty="0" smtClean="0">
                <a:solidFill>
                  <a:srgbClr val="FF0000"/>
                </a:solidFill>
              </a:rPr>
              <a:t>!</a:t>
            </a:r>
            <a:endParaRPr lang="en-US" sz="2800" b="1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-25160" y="5589616"/>
                <a:ext cx="11987005" cy="6650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B0F0"/>
                    </a:solidFill>
                    <a:latin typeface="Arial Black" panose="020B0A04020102020204" pitchFamily="34" charset="0"/>
                  </a:rPr>
                  <a:t>Photon Entropy ~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sSup>
                      <m:sSupPr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00B0F0"/>
                    </a:solidFill>
                    <a:latin typeface="Arial Black" panose="020B0A04020102020204" pitchFamily="34" charset="0"/>
                  </a:rPr>
                  <a:t> dominates.  Small ratio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𝜸</m:t>
                            </m:r>
                          </m:sub>
                        </m:sSub>
                      </m:den>
                    </m:f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00B0F0"/>
                    </a:solidFill>
                    <a:latin typeface="Arial Black" panose="020B0A04020102020204" pitchFamily="34" charset="0"/>
                  </a:rPr>
                  <a:t> Conserved</a:t>
                </a:r>
                <a:endParaRPr lang="en-US" sz="2400" dirty="0">
                  <a:solidFill>
                    <a:srgbClr val="00B0F0"/>
                  </a:solidFill>
                  <a:latin typeface="Arial Black" panose="020B0A040201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160" y="5589616"/>
                <a:ext cx="11987005" cy="665054"/>
              </a:xfrm>
              <a:prstGeom prst="rect">
                <a:avLst/>
              </a:prstGeom>
              <a:blipFill>
                <a:blip r:embed="rId6"/>
                <a:stretch>
                  <a:fillRect l="-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905" y="6302051"/>
                <a:ext cx="11950940" cy="49532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Ex.: use Stephan-Boltzmann law + current matter mass density,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𝟐𝟕</m:t>
                        </m:r>
                      </m:sup>
                    </m:sSup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𝐤𝐠</m:t>
                        </m:r>
                      </m:num>
                      <m:den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p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b="1" dirty="0" smtClean="0"/>
                  <a:t> to obtain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𝐞𝐪</m:t>
                        </m:r>
                      </m:sub>
                    </m:sSub>
                  </m:oMath>
                </a14:m>
                <a:r>
                  <a:rPr lang="en-US" b="1" dirty="0" smtClean="0"/>
                  <a:t> of matter rad. equality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~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 smtClean="0"/>
                  <a:t> </a:t>
                </a:r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" y="6302051"/>
                <a:ext cx="11950940" cy="495328"/>
              </a:xfrm>
              <a:prstGeom prst="rect">
                <a:avLst/>
              </a:prstGeom>
              <a:blipFill>
                <a:blip r:embed="rId8"/>
                <a:stretch>
                  <a:fillRect l="-459"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07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035"/>
            <a:ext cx="11933382" cy="678584"/>
          </a:xfrm>
        </p:spPr>
        <p:txBody>
          <a:bodyPr>
            <a:noAutofit/>
          </a:bodyPr>
          <a:lstStyle/>
          <a:p>
            <a:r>
              <a:rPr lang="en-US" b="1" u="sng" dirty="0" smtClean="0">
                <a:solidFill>
                  <a:srgbClr val="C00000"/>
                </a:solidFill>
              </a:rPr>
              <a:t>Thermal Equilibrium 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and the </a:t>
            </a:r>
            <a:r>
              <a:rPr lang="en-US" b="1" u="sng" dirty="0" smtClean="0">
                <a:solidFill>
                  <a:srgbClr val="C00000"/>
                </a:solidFill>
              </a:rPr>
              <a:t>Notion of Temperature </a:t>
            </a:r>
            <a:endParaRPr lang="en-US" b="1" u="sng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3818" y="891761"/>
            <a:ext cx="4939563" cy="32522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69" y="2401635"/>
            <a:ext cx="2570135" cy="6942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448" y="2323155"/>
            <a:ext cx="3121967" cy="778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822" y="3803729"/>
            <a:ext cx="1496400" cy="4696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9877" y="3671103"/>
            <a:ext cx="1808644" cy="9990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29" y="4784841"/>
            <a:ext cx="2038200" cy="4696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5663" y="4689291"/>
            <a:ext cx="2244600" cy="9006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67" y="6112788"/>
            <a:ext cx="3039760" cy="6271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3906" y="5878396"/>
            <a:ext cx="2947062" cy="9896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4676" y="1072467"/>
            <a:ext cx="27441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Off Boltzmann’s tombstone</a:t>
            </a:r>
          </a:p>
          <a:p>
            <a:endParaRPr lang="en-US" dirty="0"/>
          </a:p>
          <a:p>
            <a:r>
              <a:rPr lang="en-US" b="1" dirty="0" smtClean="0"/>
              <a:t>Independent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87608" y="1127669"/>
                <a:ext cx="130786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func>
                        <m:func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𝐥𝐧</m:t>
                          </m:r>
                        </m:fName>
                        <m:e>
                          <m:r>
                            <a:rPr lang="el-G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𝜴</m:t>
                          </m:r>
                        </m:e>
                      </m:func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608" y="1127669"/>
                <a:ext cx="1307867" cy="276999"/>
              </a:xfrm>
              <a:prstGeom prst="rect">
                <a:avLst/>
              </a:prstGeom>
              <a:blipFill>
                <a:blip r:embed="rId11"/>
                <a:stretch>
                  <a:fillRect t="-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211461" y="1444832"/>
                <a:ext cx="2499274" cy="783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𝜴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𝐍</m:t>
                          </m:r>
                        </m:sub>
                      </m:sSub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𝑵</m:t>
                          </m:r>
                        </m:sup>
                        <m:e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1461" y="1444832"/>
                <a:ext cx="2499274" cy="78303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Down Arrow 15"/>
          <p:cNvSpPr/>
          <p:nvPr/>
        </p:nvSpPr>
        <p:spPr>
          <a:xfrm>
            <a:off x="6648016" y="3695883"/>
            <a:ext cx="158799" cy="33422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27415" y="4281441"/>
                <a:ext cx="2445357" cy="7773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/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415" y="4281441"/>
                <a:ext cx="2445357" cy="77739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06815" y="5549877"/>
            <a:ext cx="4977926" cy="55804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47226" y="6230172"/>
            <a:ext cx="1743781" cy="4989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12218" y="6152395"/>
            <a:ext cx="1601826" cy="6179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993600" y="4544946"/>
            <a:ext cx="299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ormalizing partition function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9031419" y="6317015"/>
            <a:ext cx="591127" cy="226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55238" y="5139625"/>
            <a:ext cx="4767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Allow for small change in energies around max:  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>
            <a:off x="2987209" y="2592647"/>
            <a:ext cx="471234" cy="175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67273" y="3224152"/>
            <a:ext cx="13146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Constraints </a:t>
            </a:r>
            <a:endParaRPr lang="en-US" b="1" dirty="0"/>
          </a:p>
        </p:txBody>
      </p:sp>
      <p:sp>
        <p:nvSpPr>
          <p:cNvPr id="27" name="Right Arrow 26"/>
          <p:cNvSpPr/>
          <p:nvPr/>
        </p:nvSpPr>
        <p:spPr>
          <a:xfrm>
            <a:off x="2840204" y="4038545"/>
            <a:ext cx="659855" cy="1055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2840205" y="4946954"/>
            <a:ext cx="683628" cy="1331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237719" y="5480881"/>
            <a:ext cx="1168910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Condition </a:t>
            </a:r>
            <a:endParaRPr lang="en-US" b="1" dirty="0"/>
          </a:p>
        </p:txBody>
      </p:sp>
      <p:sp>
        <p:nvSpPr>
          <p:cNvPr id="30" name="Right Arrow 29"/>
          <p:cNvSpPr/>
          <p:nvPr/>
        </p:nvSpPr>
        <p:spPr>
          <a:xfrm>
            <a:off x="3222826" y="6316109"/>
            <a:ext cx="612837" cy="1142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0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379200" cy="7490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Recombination:</a:t>
            </a:r>
            <a:r>
              <a:rPr lang="en-US" b="1" dirty="0" smtClean="0"/>
              <a:t> Era of Tightly </a:t>
            </a:r>
            <a:r>
              <a:rPr lang="en-US" b="1" dirty="0"/>
              <a:t>C</a:t>
            </a:r>
            <a:r>
              <a:rPr lang="en-US" b="1" dirty="0" smtClean="0"/>
              <a:t>oupled Plasma Ends 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55782"/>
                <a:ext cx="12192000" cy="6988602"/>
              </a:xfrm>
            </p:spPr>
            <p:txBody>
              <a:bodyPr>
                <a:normAutofit fontScale="40000" lnSpcReduction="20000"/>
              </a:bodyPr>
              <a:lstStyle/>
              <a:p>
                <a:pPr marL="0" indent="0">
                  <a:buNone/>
                </a:pPr>
                <a:r>
                  <a:rPr lang="en-US" sz="3200" dirty="0" smtClean="0">
                    <a:sym typeface="Wingdings" panose="05000000000000000000" pitchFamily="2" charset="2"/>
                  </a:rPr>
                  <a:t> </a:t>
                </a:r>
                <a:endParaRPr lang="en-US" sz="3200" i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5100" b="1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1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𝐁𝐨𝐥𝐭𝐳𝐦𝐚𝐧𝐧</m:t>
                        </m:r>
                        <m:r>
                          <a:rPr lang="en-US" sz="51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51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𝐟𝐚𝐜𝐭𝐨𝐫</m:t>
                        </m:r>
                        <m:r>
                          <a:rPr lang="en-US" sz="51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51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51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51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51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𝑯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51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5100" b="1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   </a:t>
                </a:r>
                <a:r>
                  <a:rPr lang="en-US" sz="5100" dirty="0" smtClean="0">
                    <a:latin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1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1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sz="51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sub>
                    </m:sSub>
                    <m:r>
                      <a:rPr lang="en-US" sz="51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5100" b="1" i="1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US" sz="51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51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51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5100" b="1" dirty="0" smtClean="0">
                    <a:latin typeface="Cambria Math" panose="02040503050406030204" pitchFamily="18" charset="0"/>
                  </a:rPr>
                  <a:t>eV </a:t>
                </a:r>
                <a:r>
                  <a:rPr lang="en-US" sz="5100" dirty="0" smtClean="0">
                    <a:latin typeface="Cambria Math" panose="02040503050406030204" pitchFamily="18" charset="0"/>
                  </a:rPr>
                  <a:t>:  </a:t>
                </a:r>
                <a:r>
                  <a:rPr lang="en-US" sz="3600" dirty="0" smtClean="0">
                    <a:latin typeface="Cambria Math" panose="02040503050406030204" pitchFamily="18" charset="0"/>
                  </a:rPr>
                  <a:t>Hydrogen’s binding energy</a:t>
                </a:r>
                <a:r>
                  <a:rPr lang="en-US" sz="5100" dirty="0" smtClean="0">
                    <a:latin typeface="Cambria Math" panose="02040503050406030204" pitchFamily="18" charset="0"/>
                  </a:rPr>
                  <a:t>)</a:t>
                </a:r>
                <a:r>
                  <a:rPr lang="en-US" sz="5100" dirty="0">
                    <a:latin typeface="Cambria Math" panose="02040503050406030204" pitchFamily="18" charset="0"/>
                  </a:rPr>
                  <a:t> </a:t>
                </a:r>
                <a:endParaRPr lang="en-US" sz="5100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5100" b="1" dirty="0" smtClean="0">
                  <a:solidFill>
                    <a:srgbClr val="0070C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sz="3600" b="1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sz="3600" b="1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sz="3600" b="1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5100" b="1" dirty="0" smtClean="0">
                    <a:solidFill>
                      <a:srgbClr val="0070C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number of ionizing photons strongly suppressed </a:t>
                </a:r>
                <a:r>
                  <a:rPr lang="en-US" sz="51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for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1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51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𝑬</m:t>
                            </m:r>
                          </m:e>
                          <m:sub>
                            <m:r>
                              <a:rPr lang="en-US" sz="51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~ </m:t>
                    </m:r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𝟑</m:t>
                    </m:r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b>
                      <m:sSubPr>
                        <m:ctrlP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𝑻</m:t>
                        </m:r>
                      </m:e>
                      <m:sub>
                        <m: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𝒊</m:t>
                        </m:r>
                      </m:sub>
                    </m:sSub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&lt; </m:t>
                    </m:r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𝟏𝟑</m:t>
                    </m:r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𝟔</m:t>
                    </m:r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51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eV    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𝑻</m:t>
                        </m:r>
                      </m:e>
                      <m:sub>
                        <m:r>
                          <a:rPr lang="en-US" sz="5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51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~ 4.5  eV</a:t>
                </a:r>
              </a:p>
              <a:p>
                <a:pPr marL="0" indent="0">
                  <a:buNone/>
                </a:pPr>
                <a:endParaRPr lang="en-US" sz="5100" b="1" dirty="0" smtClean="0">
                  <a:solidFill>
                    <a:srgbClr val="FF000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sz="5100" b="1" dirty="0">
                  <a:solidFill>
                    <a:srgbClr val="FF000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51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 </a:t>
                </a:r>
                <a:r>
                  <a:rPr lang="en-US" sz="50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** But</a:t>
                </a:r>
                <a:r>
                  <a:rPr lang="en-US" sz="5000" b="1" dirty="0" smtClean="0">
                    <a:solidFill>
                      <a:srgbClr val="0070C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 ~10^9 photons per electron </a:t>
                </a:r>
                <a:r>
                  <a:rPr lang="en-US" sz="50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𝟏</m:t>
                    </m:r>
                    <m:sSup>
                      <m:sSupPr>
                        <m:ctrlP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e>
                      <m:sup>
                        <m: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𝟗</m:t>
                        </m:r>
                      </m:sup>
                    </m:sSup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sSup>
                      <m:sSupPr>
                        <m:ctrlP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𝒆</m:t>
                        </m:r>
                      </m:e>
                      <m:sup>
                        <m: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f>
                          <m:fPr>
                            <m:ctrlPr>
                              <a:rPr lang="en-US" sz="5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5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sz="5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en-US" sz="5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𝒊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5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sz="5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en-US" sz="5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𝒓𝒆𝒄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r>
                  <a:rPr lang="en-US" sz="50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 &lt; 1   </a:t>
                </a:r>
                <a:r>
                  <a:rPr lang="en-US" sz="5000" b="1" dirty="0" smtClean="0">
                    <a:solidFill>
                      <a:srgbClr val="0070C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  recombination at  4.5 eV/ ln (10^9) ~ 0.2 eV </a:t>
                </a:r>
                <a:endParaRPr lang="en-US" sz="5800" b="0" dirty="0" smtClean="0">
                  <a:solidFill>
                    <a:srgbClr val="0070C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3800" b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800" b="1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                                                                                                                                                                                        </a:t>
                </a:r>
                <a:r>
                  <a:rPr lang="en-US" sz="3500" b="1" u="sng" dirty="0" smtClean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Note:  non-relativistic: electron mass ~ MeV </a:t>
                </a:r>
                <a:r>
                  <a:rPr lang="en-US" sz="3500" b="1" u="sng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          </a:t>
                </a:r>
                <a:endParaRPr lang="en-US" sz="3500" b="1" u="sng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500" b="1" u="sng" dirty="0">
                  <a:solidFill>
                    <a:srgbClr val="FF000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5000" b="1" dirty="0" smtClean="0">
                    <a:solidFill>
                      <a:srgbClr val="00206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More proper calculation actually gives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   </m:t>
                        </m:r>
                        <m:r>
                          <m:rPr>
                            <m:sty m:val="p"/>
                          </m:rPr>
                          <a:rPr lang="en-US" sz="5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T</m:t>
                        </m:r>
                      </m:e>
                      <m:sub>
                        <m:r>
                          <a:rPr lang="en-US" sz="5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𝐫𝐞𝐜</m:t>
                        </m:r>
                      </m:sub>
                    </m:sSub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≃</m:t>
                    </m:r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𝟑</m:t>
                    </m:r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sz="5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𝐞𝐕</m:t>
                    </m:r>
                    <m:r>
                      <a:rPr lang="en-US" sz="5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≃</m:t>
                    </m:r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𝟑𝟎𝟎𝟎</m:t>
                    </m:r>
                    <m:r>
                      <a:rPr lang="en-US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5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𝐊</m:t>
                    </m:r>
                    <m:r>
                      <a:rPr lang="en-US" sz="5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endParaRPr lang="en-US" sz="5000" b="1" dirty="0" smtClean="0">
                  <a:solidFill>
                    <a:srgbClr val="FF000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3500" b="1" u="sng" dirty="0" smtClean="0">
                  <a:solidFill>
                    <a:srgbClr val="FF000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3800" b="1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3800" b="1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4500" b="1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T (now)/T(</a:t>
                </a:r>
                <a:r>
                  <a:rPr lang="en-US" sz="4500" b="1" dirty="0" err="1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recomb</a:t>
                </a:r>
                <a:r>
                  <a:rPr lang="en-US" sz="4500" b="1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)~ 1/1100         scale a (rec ) =1/ 1100  * </a:t>
                </a:r>
                <a:r>
                  <a:rPr lang="en-US" sz="45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current scale </a:t>
                </a:r>
                <a:r>
                  <a:rPr lang="en-US" sz="4500" b="1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45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 t (rec) ~ 380 000 yr   </a:t>
                </a:r>
                <a:r>
                  <a:rPr lang="en-US" sz="40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for </a:t>
                </a:r>
                <a:r>
                  <a:rPr lang="en-US" sz="4000" b="1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3800" b="1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                                         </a:t>
                </a:r>
              </a:p>
              <a:p>
                <a:pPr marL="0" indent="0">
                  <a:buNone/>
                </a:pPr>
                <a:r>
                  <a:rPr lang="en-US" sz="3800" b="1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                                                                                                                                                                                                   </a:t>
                </a:r>
              </a:p>
              <a:p>
                <a:pPr marL="0" indent="0">
                  <a:buNone/>
                </a:pPr>
                <a:r>
                  <a:rPr lang="en-US" sz="3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                                           </a:t>
                </a:r>
              </a:p>
              <a:p>
                <a:pPr marL="0" indent="0">
                  <a:buNone/>
                </a:pPr>
                <a:r>
                  <a:rPr lang="en-US" sz="3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                                                                                          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55782"/>
                <a:ext cx="12192000" cy="6988602"/>
              </a:xfrm>
              <a:blipFill rotWithShape="0">
                <a:blip r:embed="rId3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3842" y="6375100"/>
            <a:ext cx="2068158" cy="381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1022" y="655782"/>
            <a:ext cx="2938527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Fluctuations in the  the CMB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Small amplitude ~ 10^-5</a:t>
            </a:r>
            <a:r>
              <a:rPr lang="en-US" dirty="0" smtClean="0">
                <a:sym typeface="Wingdings" panose="05000000000000000000" pitchFamily="2" charset="2"/>
              </a:rPr>
              <a:t> Can be treated in linear regime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</a:t>
            </a:r>
            <a:r>
              <a:rPr lang="en-US" dirty="0" smtClean="0">
                <a:sym typeface="Wingdings" panose="05000000000000000000" pitchFamily="2" charset="2"/>
              </a:rPr>
              <a:t>nvolves complex kinetics, with coupled photon baryon fluid on a gravitational background… BUT basic physics well understood</a:t>
            </a: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Oppose this to complex galaxy formation physics of later lectures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637" y="540064"/>
            <a:ext cx="4850363" cy="202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6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6383"/>
            <a:ext cx="10405654" cy="470263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Sound Waves in a Photon Fluid 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1035"/>
                <a:ext cx="12097407" cy="656282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3100" b="1" dirty="0" smtClean="0">
                    <a:solidFill>
                      <a:srgbClr val="FF0000"/>
                    </a:solidFill>
                  </a:rPr>
                  <a:t>Recombination: </a:t>
                </a:r>
                <a:r>
                  <a:rPr lang="en-US" sz="3100" b="1" dirty="0" smtClean="0">
                    <a:solidFill>
                      <a:srgbClr val="0070C0"/>
                    </a:solidFill>
                  </a:rPr>
                  <a:t>An open window to early universe</a:t>
                </a:r>
              </a:p>
              <a:p>
                <a:r>
                  <a:rPr lang="en-US" sz="3100" dirty="0" smtClean="0"/>
                  <a:t>Before, baryons coupled with </a:t>
                </a:r>
                <a:r>
                  <a:rPr lang="en-US" sz="3100" b="1" dirty="0" smtClean="0"/>
                  <a:t>photon gas. </a:t>
                </a:r>
              </a:p>
              <a:p>
                <a:r>
                  <a:rPr lang="en-US" sz="3100" dirty="0" smtClean="0"/>
                  <a:t>This behaves as </a:t>
                </a:r>
                <a:r>
                  <a:rPr lang="en-US" sz="3100" b="1" dirty="0" smtClean="0"/>
                  <a:t>ideal fluid </a:t>
                </a:r>
                <a:r>
                  <a:rPr lang="en-US" sz="31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3100" dirty="0" smtClean="0"/>
                  <a:t>  (c = 1),  </a:t>
                </a:r>
                <a14:m>
                  <m:oMath xmlns:m="http://schemas.openxmlformats.org/officeDocument/2006/math">
                    <m:r>
                      <a:rPr lang="en-US" sz="3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3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3100" dirty="0" smtClean="0"/>
                  <a:t> </a:t>
                </a:r>
              </a:p>
              <a:p>
                <a:r>
                  <a:rPr lang="en-US" sz="3100" b="1" dirty="0" smtClean="0">
                    <a:solidFill>
                      <a:srgbClr val="C00000"/>
                    </a:solidFill>
                  </a:rPr>
                  <a:t>Photons obey a continuity equation for number </a:t>
                </a:r>
                <a:r>
                  <a:rPr lang="en-US" sz="3100" b="1" i="1" dirty="0" smtClean="0">
                    <a:solidFill>
                      <a:srgbClr val="C00000"/>
                    </a:solidFill>
                  </a:rPr>
                  <a:t>n ~ T</a:t>
                </a:r>
                <a:r>
                  <a:rPr lang="en-US" sz="3100" b="1" i="1" baseline="58000" dirty="0" smtClean="0">
                    <a:solidFill>
                      <a:srgbClr val="C00000"/>
                    </a:solidFill>
                  </a:rPr>
                  <a:t>3</a:t>
                </a:r>
                <a:r>
                  <a:rPr lang="en-US" sz="3100" b="1" i="1" dirty="0" smtClean="0">
                    <a:solidFill>
                      <a:srgbClr val="C0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3100" b="1" dirty="0" smtClean="0">
                    <a:solidFill>
                      <a:srgbClr val="C00000"/>
                    </a:solidFill>
                  </a:rPr>
                  <a:t>  ++ a momentum conservation equation.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dirty="0" smtClean="0">
                    <a:sym typeface="Wingdings" panose="05000000000000000000" pitchFamily="2" charset="2"/>
                  </a:rPr>
                  <a:t>  </a:t>
                </a:r>
                <a:r>
                  <a:rPr lang="en-US" u="sng" dirty="0" smtClean="0">
                    <a:sym typeface="Wingdings" panose="05000000000000000000" pitchFamily="2" charset="2"/>
                  </a:rPr>
                  <a:t>Wave Eq. for Temp. Perturbations</a:t>
                </a: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   (Like                   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ee</a:t>
                </a:r>
                <a:r>
                  <a:rPr lang="en-US" dirty="0" smtClean="0">
                    <a:sym typeface="Wingdings" panose="05000000000000000000" pitchFamily="2" charset="2"/>
                  </a:rPr>
                  <a:t>;                 ; cf.  extra material at end of notes) </a:t>
                </a:r>
              </a:p>
              <a:p>
                <a:pPr marL="0" indent="0">
                  <a:buNone/>
                </a:pPr>
                <a:endParaRPr lang="en-US" sz="23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                                                          </a:t>
                </a:r>
                <a:r>
                  <a:rPr lang="en-US" b="1" dirty="0" smtClean="0">
                    <a:sym typeface="Wingdings" panose="05000000000000000000" pitchFamily="2" charset="2"/>
                  </a:rPr>
                  <a:t>solution   </a:t>
                </a:r>
                <a14:m>
                  <m:oMath xmlns:m="http://schemas.openxmlformats.org/officeDocument/2006/math">
                    <m:r>
                      <a:rPr lang="el-GR" sz="4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𝜣</m:t>
                    </m:r>
                    <m:r>
                      <a:rPr lang="en-US" sz="4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r>
                      <a:rPr lang="el-GR" sz="4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𝜣</m:t>
                    </m:r>
                    <m:d>
                      <m:dPr>
                        <m:ctrlPr>
                          <a:rPr lang="en-US" sz="4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4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e>
                    </m:d>
                    <m:r>
                      <a:rPr lang="en-US" sz="4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4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𝐜𝐨𝐬</m:t>
                    </m:r>
                    <m:r>
                      <a:rPr lang="en-US" sz="4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(</m:t>
                    </m:r>
                    <m:sSub>
                      <m:sSubPr>
                        <m:ctrlPr>
                          <a:rPr lang="en-US" sz="4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4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  <m:r>
                          <a:rPr lang="en-US" sz="4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4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𝒄</m:t>
                        </m:r>
                      </m:e>
                      <m:sub>
                        <m:r>
                          <a:rPr lang="en-US" sz="4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𝒔</m:t>
                        </m:r>
                      </m:sub>
                    </m:sSub>
                    <m:r>
                      <a:rPr lang="en-US" sz="4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4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𝝉</m:t>
                    </m:r>
                    <m:r>
                      <a:rPr lang="en-US" sz="4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46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, </a:t>
                </a:r>
                <a:r>
                  <a:rPr lang="en-US" b="1" dirty="0" smtClean="0"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l-G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𝜣</m:t>
                        </m:r>
                      </m:e>
                    </m:acc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(</m:t>
                    </m:r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b="1" dirty="0" smtClean="0">
                    <a:sym typeface="Wingdings" panose="05000000000000000000" pitchFamily="2" charset="2"/>
                  </a:rPr>
                  <a:t> small; </a:t>
                </a: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1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1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  </a:t>
                </a:r>
                <a:r>
                  <a:rPr lang="en-US" sz="34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acoustic waves travelling at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3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𝐜</m:t>
                        </m:r>
                      </m:e>
                      <m:sub>
                        <m:r>
                          <a:rPr lang="en-US" sz="3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𝐬</m:t>
                        </m:r>
                      </m:sub>
                    </m:sSub>
                    <m:r>
                      <a:rPr lang="en-US" sz="3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3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3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3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3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𝟑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34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</a:t>
                </a: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** Solution Assumes all modes </a:t>
                </a:r>
                <a:r>
                  <a:rPr lang="en-US" b="1" i="1" dirty="0" smtClean="0">
                    <a:sym typeface="Wingdings" panose="05000000000000000000" pitchFamily="2" charset="2"/>
                  </a:rPr>
                  <a:t>k</a:t>
                </a:r>
                <a:r>
                  <a:rPr lang="en-US" dirty="0" smtClean="0">
                    <a:sym typeface="Wingdings" panose="05000000000000000000" pitchFamily="2" charset="2"/>
                  </a:rPr>
                  <a:t> may be excited and can propagate (free boundary).</a:t>
                </a:r>
                <a:endParaRPr lang="en-US" b="1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1035"/>
                <a:ext cx="12097407" cy="6562820"/>
              </a:xfrm>
              <a:blipFill>
                <a:blip r:embed="rId2"/>
                <a:stretch>
                  <a:fillRect l="-655" t="-2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C:\Documents and Settings\amr.elzant\My Documents\My Pictures\plan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3846" y="66390"/>
            <a:ext cx="3630699" cy="181535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936" y="2068006"/>
            <a:ext cx="2110718" cy="5362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7399" y="2086377"/>
            <a:ext cx="1267071" cy="358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7172" y="5349561"/>
            <a:ext cx="1610806" cy="7792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l="1" r="3220" b="-3050"/>
          <a:stretch/>
        </p:blipFill>
        <p:spPr>
          <a:xfrm>
            <a:off x="421921" y="4778572"/>
            <a:ext cx="3038764" cy="5709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2827" y="3643297"/>
            <a:ext cx="2650893" cy="6891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8996" y="2599507"/>
            <a:ext cx="2619483" cy="76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0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074" y="-180975"/>
            <a:ext cx="10387148" cy="862149"/>
          </a:xfrm>
        </p:spPr>
        <p:txBody>
          <a:bodyPr/>
          <a:lstStyle/>
          <a:p>
            <a:r>
              <a:rPr lang="en-US" b="1" dirty="0" smtClean="0"/>
              <a:t>Acoustic Peaks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71616"/>
                <a:ext cx="11658599" cy="623430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b="1" dirty="0" smtClean="0">
                    <a:solidFill>
                      <a:srgbClr val="0070C0"/>
                    </a:solidFill>
                  </a:rPr>
                  <a:t>Photon </a:t>
                </a:r>
                <a:r>
                  <a:rPr lang="en-US" b="1" dirty="0" smtClean="0">
                    <a:solidFill>
                      <a:srgbClr val="00B0F0"/>
                    </a:solidFill>
                  </a:rPr>
                  <a:t>fluid permeated by superposed sound waves</a:t>
                </a:r>
              </a:p>
              <a:p>
                <a:pPr marL="0" indent="0">
                  <a:buNone/>
                </a:pPr>
                <a:endParaRPr lang="en-US" sz="800" b="1" dirty="0" smtClean="0">
                  <a:solidFill>
                    <a:srgbClr val="FF0000"/>
                  </a:solidFill>
                </a:endParaRPr>
              </a:p>
              <a:p>
                <a:r>
                  <a:rPr lang="en-US" b="1" dirty="0" smtClean="0">
                    <a:solidFill>
                      <a:srgbClr val="0070C0"/>
                    </a:solidFill>
                  </a:rPr>
                  <a:t>Interested in those</a:t>
                </a:r>
                <a:r>
                  <a:rPr lang="en-US" b="1" dirty="0">
                    <a:solidFill>
                      <a:srgbClr val="FF0000"/>
                    </a:solidFill>
                  </a:rPr>
                  <a:t>: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Frozen at recombination </a:t>
                </a:r>
              </a:p>
              <a:p>
                <a:pPr marL="0" indent="0">
                  <a:buNone/>
                </a:pPr>
                <a:endParaRPr lang="en-US" sz="900" dirty="0" smtClean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when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3500" b="1" dirty="0" smtClean="0">
                    <a:solidFill>
                      <a:srgbClr val="FF0000"/>
                    </a:solidFill>
                  </a:rPr>
                  <a:t>sound horizon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5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35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nary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≈ </m:t>
                    </m:r>
                    <m:sSub>
                      <m:sSubPr>
                        <m:ctrlP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US" sz="350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Frozen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Soln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sz="3900" dirty="0" smtClean="0">
                    <a:solidFill>
                      <a:srgbClr val="FF0000"/>
                    </a:solidFill>
                  </a:rPr>
                  <a:t>Peaks indicate </a:t>
                </a:r>
                <a14:m>
                  <m:oMath xmlns:m="http://schemas.openxmlformats.org/officeDocument/2006/math">
                    <m:r>
                      <a:rPr lang="en-US" sz="39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9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𝐤</m:t>
                    </m:r>
                    <m:sSub>
                      <m:sSubPr>
                        <m:ctrlPr>
                          <a:rPr lang="en-US" sz="39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9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39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𝐬</m:t>
                        </m:r>
                      </m:e>
                      <m:sub>
                        <m:r>
                          <a:rPr lang="en-US" sz="39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39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9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  <m:r>
                      <a:rPr lang="en-US" sz="39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sz="39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3900" b="1" dirty="0" smtClean="0">
                    <a:solidFill>
                      <a:srgbClr val="FF0000"/>
                    </a:solidFill>
                  </a:rPr>
                  <a:t>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en-US" b="1" dirty="0" smtClean="0"/>
                  <a:t>First peak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1</a:t>
                </a:r>
                <a:r>
                  <a:rPr lang="en-US" b="1" baseline="30000" dirty="0" smtClean="0">
                    <a:sym typeface="Wingdings" panose="05000000000000000000" pitchFamily="2" charset="2"/>
                  </a:rPr>
                  <a:t>st</a:t>
                </a:r>
                <a:r>
                  <a:rPr lang="en-US" b="1" dirty="0" smtClean="0">
                    <a:sym typeface="Wingdings" panose="05000000000000000000" pitchFamily="2" charset="2"/>
                  </a:rPr>
                  <a:t>  Compression </a:t>
                </a:r>
              </a:p>
              <a:p>
                <a:pPr marL="0" indent="0">
                  <a:buNone/>
                </a:pPr>
                <a:r>
                  <a:rPr lang="en-US" b="1" dirty="0">
                    <a:sym typeface="Wingdings" panose="05000000000000000000" pitchFamily="2" charset="2"/>
                  </a:rPr>
                  <a:t> </a:t>
                </a:r>
                <a:r>
                  <a:rPr lang="en-US" b="1" dirty="0" smtClean="0">
                    <a:sym typeface="Wingdings" panose="05000000000000000000" pitchFamily="2" charset="2"/>
                  </a:rPr>
                  <a:t>Second      1</a:t>
                </a:r>
                <a:r>
                  <a:rPr lang="en-US" b="1" baseline="30000" dirty="0" smtClean="0">
                    <a:sym typeface="Wingdings" panose="05000000000000000000" pitchFamily="2" charset="2"/>
                  </a:rPr>
                  <a:t>st</a:t>
                </a:r>
                <a:r>
                  <a:rPr lang="en-US" b="1" dirty="0" smtClean="0">
                    <a:sym typeface="Wingdings" panose="05000000000000000000" pitchFamily="2" charset="2"/>
                  </a:rPr>
                  <a:t>  Rarefication 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 Third        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2</a:t>
                </a:r>
                <a:r>
                  <a:rPr lang="en-US" b="1" baseline="30000" dirty="0" smtClean="0">
                    <a:sym typeface="Wingdings" panose="05000000000000000000" pitchFamily="2" charset="2"/>
                  </a:rPr>
                  <a:t>nd</a:t>
                </a:r>
                <a:r>
                  <a:rPr lang="en-US" b="1" dirty="0" smtClean="0">
                    <a:sym typeface="Wingdings" panose="05000000000000000000" pitchFamily="2" charset="2"/>
                  </a:rPr>
                  <a:t> Compression </a:t>
                </a:r>
                <a:endParaRPr lang="en-US" b="1" dirty="0"/>
              </a:p>
              <a:p>
                <a:pPr marL="0" indent="0">
                  <a:buNone/>
                </a:pPr>
                <a:r>
                  <a:rPr lang="en-US" b="1" dirty="0" smtClean="0"/>
                  <a:t>        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      more oscillations damping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71616"/>
                <a:ext cx="11658599" cy="6234302"/>
              </a:xfrm>
              <a:blipFill>
                <a:blip r:embed="rId2"/>
                <a:stretch>
                  <a:fillRect l="-941" t="-2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8" name="Picture 6" descr="http://scitechdaily.com/images/Temperature-Fluctuations-in-the-Cosmic-Microwave-Background-Detected-by-Plan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356" y="3029527"/>
            <a:ext cx="6192644" cy="382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ilteranima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613" y="236113"/>
            <a:ext cx="4191066" cy="188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7863" y="2212535"/>
            <a:ext cx="2318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From Wayne Hu pages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0914"/>
          <a:stretch/>
        </p:blipFill>
        <p:spPr>
          <a:xfrm>
            <a:off x="2169191" y="2581867"/>
            <a:ext cx="4211164" cy="108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91" y="-378823"/>
            <a:ext cx="10515600" cy="1325563"/>
          </a:xfrm>
        </p:spPr>
        <p:txBody>
          <a:bodyPr/>
          <a:lstStyle/>
          <a:p>
            <a:r>
              <a:rPr lang="en-US" b="1" u="sng" dirty="0" smtClean="0">
                <a:solidFill>
                  <a:srgbClr val="C00000"/>
                </a:solidFill>
              </a:rPr>
              <a:t>Location </a:t>
            </a:r>
            <a:r>
              <a:rPr lang="en-US" b="1" u="sng" dirty="0" smtClean="0">
                <a:solidFill>
                  <a:srgbClr val="7030A0"/>
                </a:solidFill>
              </a:rPr>
              <a:t>of </a:t>
            </a:r>
            <a:r>
              <a:rPr lang="en-US" b="1" u="sng" dirty="0" smtClean="0">
                <a:solidFill>
                  <a:srgbClr val="C00000"/>
                </a:solidFill>
              </a:rPr>
              <a:t>Peaks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en-US" sz="2000" b="1" dirty="0" smtClean="0">
                <a:solidFill>
                  <a:schemeClr val="accent1"/>
                </a:solidFill>
              </a:rPr>
              <a:t>(in context of crude approximation)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67265"/>
                <a:ext cx="12192000" cy="6343135"/>
              </a:xfrm>
            </p:spPr>
            <p:txBody>
              <a:bodyPr>
                <a:normAutofit fontScale="55000" lnSpcReduction="20000"/>
              </a:bodyPr>
              <a:lstStyle/>
              <a:p>
                <a:endParaRPr lang="en-US" dirty="0" smtClean="0"/>
              </a:p>
              <a:p>
                <a:r>
                  <a:rPr lang="en-US" sz="4000" dirty="0" smtClean="0"/>
                  <a:t>Object of </a:t>
                </a:r>
                <a:r>
                  <a:rPr lang="en-US" sz="4000" b="1" i="1" dirty="0" err="1" smtClean="0">
                    <a:solidFill>
                      <a:srgbClr val="FF0000"/>
                    </a:solidFill>
                  </a:rPr>
                  <a:t>comoving</a:t>
                </a:r>
                <a:r>
                  <a:rPr lang="en-US" sz="4000" b="1" dirty="0" smtClean="0">
                    <a:solidFill>
                      <a:srgbClr val="FF0000"/>
                    </a:solidFill>
                  </a:rPr>
                  <a:t> size </a:t>
                </a:r>
                <a:r>
                  <a:rPr lang="en-US" sz="4000" b="1" i="1" dirty="0" smtClean="0">
                    <a:solidFill>
                      <a:srgbClr val="00B0F0"/>
                    </a:solidFill>
                  </a:rPr>
                  <a:t>D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b="0" dirty="0" smtClean="0">
                    <a:ea typeface="Cambria Math" panose="02040503050406030204" pitchFamily="18" charset="0"/>
                  </a:rPr>
                  <a:t> has angular size </a:t>
                </a:r>
                <a:r>
                  <a:rPr lang="en-US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4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4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num>
                      <m:den>
                        <m: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den>
                    </m:f>
                    <m:r>
                      <a:rPr lang="en-US" sz="45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5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r>
                  <a:rPr lang="en-US" sz="3800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</a:t>
                </a:r>
                <a:r>
                  <a:rPr lang="en-US" sz="3800" dirty="0" smtClean="0">
                    <a:solidFill>
                      <a:srgbClr val="FF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3600" b="1" dirty="0" smtClean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The  peaks are at </a:t>
                </a:r>
                <a:r>
                  <a:rPr lang="en-US" sz="3600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3600" b="1" dirty="0">
                    <a:ea typeface="Cambria Math" panose="02040503050406030204" pitchFamily="18" charset="0"/>
                  </a:rPr>
                  <a:t> </a:t>
                </a:r>
                <a:r>
                  <a:rPr lang="en-US" sz="3600" b="1" dirty="0" smtClean="0">
                    <a:ea typeface="Cambria Math" panose="02040503050406030204" pitchFamily="18" charset="0"/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den>
                    </m:f>
                    <m:sSub>
                      <m:sSub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sz="3600" b="1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     </a:t>
                </a:r>
                <a:r>
                  <a:rPr lang="en-US" sz="3600" b="1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3600" b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 </m:t>
                    </m:r>
                    <m:r>
                      <a:rPr lang="en-US" sz="36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𝑫</m:t>
                    </m:r>
                    <m:r>
                      <a:rPr lang="en-US" sz="36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sSub>
                      <m:sSubPr>
                        <m:ctrlPr>
                          <a:rPr lang="en-US" sz="3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𝝀</m:t>
                        </m:r>
                      </m:e>
                      <m:sub>
                        <m:f>
                          <m:fPr>
                            <m:ctrlPr>
                              <a:rPr lang="en-US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den>
                        </m:f>
                      </m:sub>
                    </m:sSub>
                    <m:r>
                      <a:rPr lang="en-US" sz="3600" b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sz="3600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3600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𝒑𝒆𝒂𝒌</m:t>
                        </m:r>
                      </m:e>
                    </m:d>
                    <m:r>
                      <a:rPr lang="en-US" sz="3600" b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f>
                      <m:fPr>
                        <m:ctrlPr>
                          <a:rPr lang="en-US" sz="3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𝒔</m:t>
                            </m:r>
                          </m:e>
                          <m:sub>
                            <m:r>
                              <a:rPr lang="en-US" sz="3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b>
                        </m:sSub>
                      </m:num>
                      <m:den>
                        <m:r>
                          <a:rPr lang="en-US" sz="3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𝒏</m:t>
                        </m:r>
                      </m:den>
                    </m:f>
                  </m:oMath>
                </a14:m>
                <a:endParaRPr lang="en-US" sz="3600" b="1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600" dirty="0" smtClean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59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→ </m:t>
                    </m:r>
                    <m:r>
                      <a:rPr lang="en-US" sz="59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𝜽</m:t>
                    </m:r>
                    <m:r>
                      <a:rPr lang="en-US" sz="59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59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59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59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𝒔</m:t>
                            </m:r>
                          </m:e>
                          <m:sub>
                            <m:r>
                              <a:rPr lang="en-US" sz="59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b>
                        </m:sSub>
                      </m:num>
                      <m:den>
                        <m:r>
                          <a:rPr lang="en-US" sz="59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𝒏</m:t>
                        </m:r>
                      </m:den>
                    </m:f>
                    <m:r>
                      <a:rPr lang="en-US" sz="59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f>
                      <m:fPr>
                        <m:ctrlPr>
                          <a:rPr lang="en-US" sz="59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59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</m:num>
                      <m:den>
                        <m:r>
                          <a:rPr lang="en-US" sz="59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𝒓</m:t>
                        </m:r>
                      </m:den>
                    </m:f>
                  </m:oMath>
                </a14:m>
                <a:r>
                  <a:rPr lang="en-US" sz="5900" b="1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59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59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f>
                      <m:fPr>
                        <m:ctrlPr>
                          <a:rPr lang="en-US" sz="59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9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59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59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e>
                        </m:rad>
                        <m:r>
                          <a:rPr lang="en-US" sz="59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59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𝐧</m:t>
                        </m:r>
                      </m:den>
                    </m:f>
                    <m:r>
                      <a:rPr lang="en-US" sz="59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59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59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59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sz="59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num>
                      <m:den>
                        <m:r>
                          <a:rPr lang="en-US" sz="59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den>
                    </m:f>
                  </m:oMath>
                </a14:m>
                <a:r>
                  <a:rPr lang="en-US" sz="5900" b="1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5100" b="1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3800" b="1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             </a:t>
                </a:r>
                <a:endParaRPr lang="en-US" sz="3800" b="1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800" b="1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4500" b="1" u="sng" dirty="0" smtClean="0">
                    <a:solidFill>
                      <a:srgbClr val="0070C0"/>
                    </a:solidFill>
                    <a:ea typeface="Cambria Math" panose="02040503050406030204" pitchFamily="18" charset="0"/>
                  </a:rPr>
                  <a:t>Try flat universe </a:t>
                </a:r>
                <a:r>
                  <a:rPr lang="en-US" sz="4500" b="1" dirty="0" smtClean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sz="4500" b="1" dirty="0" smtClean="0">
                    <a:solidFill>
                      <a:srgbClr val="FF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  </a:t>
                </a:r>
                <a:r>
                  <a:rPr lang="en-US" sz="5800" b="1" i="1" dirty="0" smtClean="0">
                    <a:solidFill>
                      <a:srgbClr val="C0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r</a:t>
                </a:r>
                <a:r>
                  <a:rPr lang="en-US" sz="4500" b="1" dirty="0" smtClean="0">
                    <a:solidFill>
                      <a:srgbClr val="C0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4500" b="1" dirty="0" smtClean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n-US" sz="4400" dirty="0" smtClean="0">
                    <a:ea typeface="Cambria Math" panose="02040503050406030204" pitchFamily="18" charset="0"/>
                  </a:rPr>
                  <a:t>(recombination)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4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44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800" b="0" dirty="0" smtClean="0">
                  <a:ea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sz="4500" b="1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4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4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≃</m:t>
                    </m:r>
                    <m:f>
                      <m:fPr>
                        <m:ctrlP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5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45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5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e>
                        </m:rad>
                        <m: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den>
                    </m:f>
                    <m:r>
                      <a:rPr lang="en-US" sz="45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5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5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sz="45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num>
                      <m:den>
                        <m:r>
                          <a:rPr lang="en-US" sz="45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45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5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sz="45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4500" dirty="0" smtClean="0"/>
                  <a:t>   </a:t>
                </a:r>
                <a:r>
                  <a:rPr lang="en-US" sz="4500" dirty="0" smtClean="0">
                    <a:sym typeface="Wingdings" panose="05000000000000000000" pitchFamily="2" charset="2"/>
                  </a:rPr>
                  <a:t>   </a:t>
                </a:r>
                <a:r>
                  <a:rPr lang="en-US" sz="4500" dirty="0" smtClean="0"/>
                  <a:t> ++      </a:t>
                </a:r>
                <a14:m>
                  <m:oMath xmlns:m="http://schemas.openxmlformats.org/officeDocument/2006/math">
                    <m:r>
                      <a:rPr lang="el-GR" sz="45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𝝉</m:t>
                    </m:r>
                    <m:r>
                      <a:rPr lang="en-US" sz="45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45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 </m:t>
                    </m:r>
                    <m:sSup>
                      <m:sSupPr>
                        <m:ctrlPr>
                          <a:rPr lang="en-US" sz="45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45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𝒂</m:t>
                        </m:r>
                      </m:e>
                      <m:sup>
                        <m:f>
                          <m:fPr>
                            <m:ctrlPr>
                              <a:rPr lang="en-US" sz="45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45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45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4500" dirty="0" smtClean="0">
                    <a:sym typeface="Wingdings" panose="05000000000000000000" pitchFamily="2" charset="2"/>
                  </a:rPr>
                  <a:t>       </a:t>
                </a:r>
                <a:r>
                  <a:rPr lang="en-US" sz="2900" b="1" dirty="0" smtClean="0">
                    <a:sym typeface="Wingdings" panose="05000000000000000000" pitchFamily="2" charset="2"/>
                  </a:rPr>
                  <a:t>(matter domination)</a:t>
                </a:r>
              </a:p>
              <a:p>
                <a:pPr marL="0" indent="0">
                  <a:buNone/>
                </a:pPr>
                <a:endParaRPr lang="en-US" sz="29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9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300" dirty="0" smtClean="0">
                  <a:sym typeface="Wingdings" panose="05000000000000000000" pitchFamily="2" charset="2"/>
                </a:endParaRPr>
              </a:p>
              <a:p>
                <a:pPr lvl="1">
                  <a:buFont typeface="Wingdings" panose="05000000000000000000" pitchFamily="2" charset="2"/>
                  <a:buChar char="à"/>
                </a:pPr>
                <a:r>
                  <a:rPr lang="en-US" sz="5100" b="1" dirty="0" smtClean="0">
                    <a:sym typeface="Wingdings" panose="05000000000000000000" pitchFamily="2" charset="2"/>
                  </a:rPr>
                  <a:t>  with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1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𝒂</m:t>
                            </m:r>
                          </m:e>
                          <m:sub>
                            <m: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𝒂</m:t>
                            </m:r>
                          </m:e>
                          <m:sub>
                            <m: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sz="51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 </m:t>
                    </m:r>
                    <m:d>
                      <m:dPr>
                        <m:ctrlPr>
                          <a:rPr lang="en-US" sz="51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51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𝟏𝟏𝟎𝟎</m:t>
                            </m:r>
                          </m:den>
                        </m:f>
                      </m:e>
                    </m:d>
                    <m:r>
                      <a:rPr lang="en-US" sz="51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5100" b="1" dirty="0" smtClean="0">
                    <a:sym typeface="Wingdings" panose="05000000000000000000" pitchFamily="2" charset="2"/>
                  </a:rPr>
                  <a:t>     </a:t>
                </a:r>
                <a14:m>
                  <m:oMath xmlns:m="http://schemas.openxmlformats.org/officeDocument/2006/math"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𝝑</m:t>
                    </m:r>
                    <m:r>
                      <a:rPr lang="en-US" sz="5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𝟏</m:t>
                    </m:r>
                  </m:oMath>
                </a14:m>
                <a:r>
                  <a:rPr lang="en-US" sz="51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degree  for  n=1 </a:t>
                </a:r>
                <a14:m>
                  <m:oMath xmlns:m="http://schemas.openxmlformats.org/officeDocument/2006/math">
                    <m:r>
                      <a:rPr lang="en-US" sz="5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endParaRPr lang="en-US" sz="5100" b="1" dirty="0" smtClean="0">
                  <a:solidFill>
                    <a:srgbClr val="FF0000"/>
                  </a:solidFill>
                  <a:sym typeface="Wingdings" panose="05000000000000000000" pitchFamily="2" charset="2"/>
                </a:endParaRPr>
              </a:p>
              <a:p>
                <a:pPr lvl="1">
                  <a:buFont typeface="Wingdings" panose="05000000000000000000" pitchFamily="2" charset="2"/>
                  <a:buChar char="à"/>
                </a:pPr>
                <a:endParaRPr lang="en-US" sz="2200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𝐧𝐞𝐚𝐫𝐥𝐲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𝐜𝐨𝐫𝐫𝐞𝐜𝐭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++   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𝐍𝐨𝐭𝐞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: 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𝐩𝐚𝐫𝐭𝐢𝐜𝐥𝐞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𝐡𝐨𝐫𝐢𝐱𝐨𝐧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𝐚𝐭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𝐫𝐞𝐜𝐨𝐦𝐛𝐢𝐧𝐚𝐭𝐢𝐨𝐧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sz="38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≃ </m:t>
                    </m:r>
                    <m:rad>
                      <m:radPr>
                        <m:degHide m:val="on"/>
                        <m:ctrlP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  <m: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</m:e>
                    </m:rad>
                    <m:r>
                      <a:rPr lang="en-US" sz="38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𝛉</m:t>
                    </m:r>
                    <m:r>
                      <a:rPr lang="en-US" sz="3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</m:oMath>
                </a14:m>
                <a:r>
                  <a:rPr lang="en-US" sz="38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</a:t>
                </a:r>
                <a:endParaRPr lang="en-US" sz="3800" b="1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67265"/>
                <a:ext cx="12192000" cy="6343135"/>
              </a:xfrm>
              <a:blipFill>
                <a:blip r:embed="rId2"/>
                <a:stretch>
                  <a:fillRect l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784" t="2185" r="49659"/>
          <a:stretch/>
        </p:blipFill>
        <p:spPr>
          <a:xfrm>
            <a:off x="8813734" y="123568"/>
            <a:ext cx="3056992" cy="30274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377" t="6751" b="6796"/>
          <a:stretch/>
        </p:blipFill>
        <p:spPr>
          <a:xfrm>
            <a:off x="8538519" y="3432840"/>
            <a:ext cx="5185761" cy="290002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7994822" y="4197061"/>
            <a:ext cx="2347408" cy="1618735"/>
          </a:xfrm>
          <a:prstGeom prst="straightConnector1">
            <a:avLst/>
          </a:prstGeom>
          <a:ln w="95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34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0686"/>
            <a:ext cx="11665131" cy="1007337"/>
          </a:xfrm>
        </p:spPr>
        <p:txBody>
          <a:bodyPr/>
          <a:lstStyle/>
          <a:p>
            <a:r>
              <a:rPr lang="en-US" b="1" u="sng" dirty="0" smtClean="0"/>
              <a:t>Curvature </a:t>
            </a:r>
            <a:r>
              <a:rPr lang="en-US" b="1" u="sng" dirty="0"/>
              <a:t>+</a:t>
            </a:r>
            <a:r>
              <a:rPr lang="en-US" b="1" u="sng" dirty="0" smtClean="0"/>
              <a:t> Cosmological Constant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69803"/>
                <a:ext cx="10970623" cy="7493706"/>
              </a:xfrm>
            </p:spPr>
            <p:txBody>
              <a:bodyPr/>
              <a:lstStyle/>
              <a:p>
                <a:r>
                  <a:rPr lang="en-US" dirty="0" smtClean="0"/>
                  <a:t>In a closed universe </a:t>
                </a:r>
              </a:p>
              <a:p>
                <a:pPr marL="0" indent="0">
                  <a:buNone/>
                </a:pPr>
                <a:r>
                  <a:rPr lang="en-US" b="1" i="1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where</a:t>
                </a:r>
                <a:r>
                  <a:rPr lang="en-US" b="1" i="1" dirty="0" smtClean="0"/>
                  <a:t>                   </a:t>
                </a:r>
                <a:r>
                  <a:rPr lang="en-US" i="1" dirty="0" smtClean="0"/>
                  <a:t>and R</a:t>
                </a:r>
                <a:r>
                  <a:rPr lang="en-US" dirty="0" smtClean="0"/>
                  <a:t> is radius of curvature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     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Recall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0070C0"/>
                    </a:solidFill>
                  </a:rPr>
                  <a:t>  </a:t>
                </a:r>
                <a:endParaRPr lang="en-US" sz="20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   In closed universe objects of same size and 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       at same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comoving</a:t>
                </a:r>
                <a:r>
                  <a:rPr lang="en-US" dirty="0" smtClean="0">
                    <a:sym typeface="Wingdings" panose="05000000000000000000" pitchFamily="2" charset="2"/>
                  </a:rPr>
                  <a:t> distance ‘’appear closer’’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sz="800" dirty="0"/>
              </a:p>
              <a:p>
                <a:r>
                  <a:rPr lang="en-US" dirty="0" smtClean="0"/>
                  <a:t>In open universe further away (sin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sinh</a:t>
                </a:r>
                <a:r>
                  <a:rPr lang="en-US" dirty="0" smtClean="0">
                    <a:sym typeface="Wingdings" panose="05000000000000000000" pitchFamily="2" charset="2"/>
                  </a:rPr>
                  <a:t>)</a:t>
                </a:r>
                <a:r>
                  <a:rPr lang="en-US" dirty="0" smtClean="0"/>
                  <a:t>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Also  in a universe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 (</a:t>
                </a:r>
                <a:r>
                  <a:rPr lang="en-US" dirty="0" smtClean="0"/>
                  <a:t>but weakly)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69803"/>
                <a:ext cx="10970623" cy="7493706"/>
              </a:xfrm>
              <a:blipFill>
                <a:blip r:embed="rId3"/>
                <a:stretch>
                  <a:fillRect l="-1111" t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628" y="248824"/>
            <a:ext cx="3638315" cy="32261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67109" y="966651"/>
            <a:ext cx="406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098784" y="571663"/>
                <a:ext cx="45039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𝝌</m:t>
                      </m:r>
                    </m:oMath>
                  </m:oMathPara>
                </a14:m>
                <a:endParaRPr lang="en-US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8784" y="571663"/>
                <a:ext cx="450397" cy="276999"/>
              </a:xfrm>
              <a:prstGeom prst="rect">
                <a:avLst/>
              </a:prstGeom>
              <a:blipFill>
                <a:blip r:embed="rId7"/>
                <a:stretch>
                  <a:fillRect l="-9459" r="-810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3186" y="1066253"/>
            <a:ext cx="3110619" cy="4312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/>
          <a:srcRect l="21619" b="12679"/>
          <a:stretch/>
        </p:blipFill>
        <p:spPr>
          <a:xfrm>
            <a:off x="1051624" y="1946973"/>
            <a:ext cx="1266314" cy="590911"/>
          </a:xfrm>
          <a:prstGeom prst="rect">
            <a:avLst/>
          </a:prstGeom>
        </p:spPr>
      </p:pic>
      <p:pic>
        <p:nvPicPr>
          <p:cNvPr id="4106" name="Picture 10" descr="http://background.uchicago.edu/~whu/animbut/clcurvature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91" y="2723910"/>
            <a:ext cx="4312585" cy="398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79127" y="1459345"/>
            <a:ext cx="526473" cy="282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84033" y="1459345"/>
            <a:ext cx="322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194" y="0"/>
            <a:ext cx="10190230" cy="46245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C00000"/>
                </a:solidFill>
              </a:rPr>
              <a:t>Baryon Loading </a:t>
            </a:r>
            <a:endParaRPr lang="en-US" b="1" u="sng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29310" y="600365"/>
                <a:ext cx="12321310" cy="228138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700" dirty="0" smtClean="0"/>
              </a:p>
              <a:p>
                <a:r>
                  <a:rPr lang="en-US" dirty="0" smtClean="0"/>
                  <a:t> </a:t>
                </a:r>
                <a:r>
                  <a:rPr lang="en-US" b="1" dirty="0" smtClean="0"/>
                  <a:t>Adding baryons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changes sound speed</a:t>
                </a: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  </a:t>
                </a:r>
                <a:r>
                  <a:rPr lang="en-US" dirty="0" smtClean="0"/>
                  <a:t> (gravitational potential)  term in wave Eq.   -&gt;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acc>
                      <m:accPr>
                        <m:chr m:val="̈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</m:acc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Sup>
                      <m:sSub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   compression larger than rarefaction </a:t>
                </a:r>
                <a:r>
                  <a:rPr lang="en-US" sz="1600" dirty="0" smtClean="0">
                    <a:sym typeface="Wingdings" panose="05000000000000000000" pitchFamily="2" charset="2"/>
                  </a:rPr>
                  <a:t>(but no collapse as Jeans scale is of order of horizon for coupled baryons)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29310" y="600365"/>
                <a:ext cx="12321310" cy="2281382"/>
              </a:xfrm>
              <a:blipFill>
                <a:blip r:embed="rId2"/>
                <a:stretch>
                  <a:fillRect l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8" name="Picture 4" descr="http://background.uchicago.edu/~whu/animbut/baryonfrac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91" y="2578888"/>
            <a:ext cx="5586306" cy="427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background.uchicago.edu/~whu/intermediate/baryonsprin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544" y="3533150"/>
            <a:ext cx="1202962" cy="204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03200" y="5513388"/>
                <a:ext cx="5044093" cy="977319"/>
              </a:xfrm>
              <a:prstGeom prst="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Set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</m:oMath>
                </a14:m>
                <a:endParaRPr lang="en-US" sz="1600" dirty="0" smtClean="0"/>
              </a:p>
              <a:p>
                <a:endParaRPr lang="en-US" sz="1600" dirty="0"/>
              </a:p>
              <a:p>
                <a:r>
                  <a:rPr lang="en-US" sz="1600" dirty="0" smtClean="0"/>
                  <a:t>++ use density evolution with scale factor of  components</a:t>
                </a:r>
                <a:r>
                  <a:rPr lang="en-US" sz="1600" b="1" dirty="0" smtClean="0"/>
                  <a:t>                                                                                       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0" y="5513388"/>
                <a:ext cx="5044093" cy="977319"/>
              </a:xfrm>
              <a:prstGeom prst="rect">
                <a:avLst/>
              </a:prstGeom>
              <a:blipFill>
                <a:blip r:embed="rId5"/>
                <a:stretch>
                  <a:fillRect l="-843" b="-6135"/>
                </a:stretch>
              </a:blipFill>
              <a:ln w="127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8430800" y="467527"/>
            <a:ext cx="3342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Sourced by potential  fluctuations</a:t>
            </a:r>
          </a:p>
          <a:p>
            <a:r>
              <a:rPr lang="en-US" dirty="0" smtClean="0"/>
              <a:t>Exists also for pure photon fluid 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0268074" y="1116899"/>
            <a:ext cx="9237" cy="499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729" y="3053293"/>
            <a:ext cx="4306357" cy="115463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334" y="4446266"/>
            <a:ext cx="2010714" cy="5443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4421" y="3014585"/>
            <a:ext cx="1975275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2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95943"/>
            <a:ext cx="10515600" cy="1325563"/>
          </a:xfrm>
        </p:spPr>
        <p:txBody>
          <a:bodyPr/>
          <a:lstStyle/>
          <a:p>
            <a:r>
              <a:rPr lang="en-US" b="1" dirty="0" smtClean="0"/>
              <a:t>Radiation Driving and DM  fraction </a:t>
            </a:r>
            <a:endParaRPr lang="en-US" b="1" dirty="0"/>
          </a:p>
        </p:txBody>
      </p:sp>
      <p:pic>
        <p:nvPicPr>
          <p:cNvPr id="7170" name="Picture 2" descr="http://background.uchicago.edu/~whu/intermediate/drivinganim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4" y="1129620"/>
            <a:ext cx="541523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background.uchicago.edu/~whu/animbut/clmatte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973" y="1946365"/>
            <a:ext cx="4556827" cy="431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28" y="4750203"/>
                <a:ext cx="100993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𝜱</m:t>
                          </m:r>
                        </m:e>
                        <m:sub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𝐃𝐌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28" y="4750203"/>
                <a:ext cx="1009934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139358" y="6362311"/>
            <a:ext cx="738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ym typeface="Wingdings" panose="05000000000000000000" pitchFamily="2" charset="2"/>
              </a:rPr>
              <a:t> a</a:t>
            </a:r>
            <a:r>
              <a:rPr lang="en-US" sz="2000" b="1" dirty="0" smtClean="0">
                <a:sym typeface="Wingdings" panose="05000000000000000000" pitchFamily="2" charset="2"/>
              </a:rPr>
              <a:t> </a:t>
            </a:r>
            <a:endParaRPr lang="en-US" sz="2000" b="1" dirty="0"/>
          </a:p>
        </p:txBody>
      </p:sp>
      <p:sp>
        <p:nvSpPr>
          <p:cNvPr id="16" name="Freeform 15"/>
          <p:cNvSpPr/>
          <p:nvPr/>
        </p:nvSpPr>
        <p:spPr>
          <a:xfrm>
            <a:off x="196474" y="4643251"/>
            <a:ext cx="5717438" cy="1613857"/>
          </a:xfrm>
          <a:custGeom>
            <a:avLst/>
            <a:gdLst>
              <a:gd name="connsiteX0" fmla="*/ 0 w 4152611"/>
              <a:gd name="connsiteY0" fmla="*/ 0 h 1830125"/>
              <a:gd name="connsiteX1" fmla="*/ 968991 w 4152611"/>
              <a:gd name="connsiteY1" fmla="*/ 81887 h 1830125"/>
              <a:gd name="connsiteX2" fmla="*/ 1719617 w 4152611"/>
              <a:gd name="connsiteY2" fmla="*/ 436729 h 1830125"/>
              <a:gd name="connsiteX3" fmla="*/ 2142698 w 4152611"/>
              <a:gd name="connsiteY3" fmla="*/ 1583141 h 1830125"/>
              <a:gd name="connsiteX4" fmla="*/ 3998794 w 4152611"/>
              <a:gd name="connsiteY4" fmla="*/ 1815153 h 1830125"/>
              <a:gd name="connsiteX5" fmla="*/ 3916907 w 4152611"/>
              <a:gd name="connsiteY5" fmla="*/ 1787857 h 183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52611" h="1830125">
                <a:moveTo>
                  <a:pt x="0" y="0"/>
                </a:moveTo>
                <a:cubicBezTo>
                  <a:pt x="341194" y="4549"/>
                  <a:pt x="682388" y="9099"/>
                  <a:pt x="968991" y="81887"/>
                </a:cubicBezTo>
                <a:cubicBezTo>
                  <a:pt x="1255594" y="154675"/>
                  <a:pt x="1523999" y="186520"/>
                  <a:pt x="1719617" y="436729"/>
                </a:cubicBezTo>
                <a:cubicBezTo>
                  <a:pt x="1915235" y="686938"/>
                  <a:pt x="1762835" y="1353404"/>
                  <a:pt x="2142698" y="1583141"/>
                </a:cubicBezTo>
                <a:cubicBezTo>
                  <a:pt x="2522561" y="1812878"/>
                  <a:pt x="3703093" y="1781034"/>
                  <a:pt x="3998794" y="1815153"/>
                </a:cubicBezTo>
                <a:cubicBezTo>
                  <a:pt x="4294496" y="1849272"/>
                  <a:pt x="4105701" y="1818564"/>
                  <a:pt x="3916907" y="178785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904091" y="6279671"/>
                <a:ext cx="1472542" cy="494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091" y="6279671"/>
                <a:ext cx="1472542" cy="494879"/>
              </a:xfrm>
              <a:prstGeom prst="rect">
                <a:avLst/>
              </a:prstGeom>
              <a:blipFill>
                <a:blip r:embed="rId5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366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741405" y="164889"/>
                <a:ext cx="12377004" cy="9144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Summary of CMB Parameter Sensitivity</a:t>
                </a:r>
                <a:r>
                  <a:rPr lang="en-US" b="1" dirty="0" smtClean="0"/>
                  <a:t/>
                </a:r>
                <a:br>
                  <a:rPr lang="en-US" b="1" dirty="0" smtClean="0"/>
                </a:br>
                <a:r>
                  <a:rPr lang="en-US" sz="3100" b="1" dirty="0" smtClean="0">
                    <a:solidFill>
                      <a:srgbClr val="0070C0"/>
                    </a:solidFill>
                  </a:rPr>
                  <a:t>Gives again flat universe with ~70 % DE ~ 25 % DM  (but lower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31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31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3100" b="1" dirty="0" smtClean="0">
                    <a:solidFill>
                      <a:srgbClr val="0070C0"/>
                    </a:solidFill>
                  </a:rPr>
                  <a:t>                            </a:t>
                </a:r>
                <a:endParaRPr lang="en-US" sz="3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41405" y="164889"/>
                <a:ext cx="12377004" cy="914400"/>
              </a:xfrm>
              <a:blipFill>
                <a:blip r:embed="rId2"/>
                <a:stretch>
                  <a:fillRect l="-1773" t="-24667" b="-2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 descr="http://background.uchicago.edu/~whu/araa/plate4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37" y="1553011"/>
            <a:ext cx="5496408" cy="542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ilteranima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939" y="1553011"/>
            <a:ext cx="4620937" cy="207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5683" y="3693675"/>
            <a:ext cx="5319451" cy="328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0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685" y="228601"/>
            <a:ext cx="7940387" cy="6959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Structure Formation beyond the CMB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0" y="1371600"/>
                <a:ext cx="9144000" cy="54864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Common baryon-photon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baryons start t</a:t>
                </a:r>
                <a:r>
                  <a:rPr lang="en-US" dirty="0" smtClean="0">
                    <a:sym typeface="Wingdings" panose="05000000000000000000" pitchFamily="2" charset="2"/>
                  </a:rPr>
                  <a:t>o </a:t>
                </a:r>
                <a:r>
                  <a:rPr lang="en-US" dirty="0">
                    <a:sym typeface="Wingdings" panose="05000000000000000000" pitchFamily="2" charset="2"/>
                  </a:rPr>
                  <a:t>collapse when 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  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recomb</m:t>
                        </m:r>
                      </m:sub>
                    </m:sSub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Silk damping   galaxy scale perturbations heavily damped </a:t>
                </a: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Need dark matter</a:t>
                </a:r>
                <a:r>
                  <a:rPr lang="en-US" dirty="0">
                    <a:sym typeface="Wingdings" panose="05000000000000000000" pitchFamily="2" charset="2"/>
                  </a:rPr>
                  <a:t> that can collapse early 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If DM was in thermal equilibrium  large mass, as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                                                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 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0" y="1371600"/>
                <a:ext cx="9144000" cy="5486400"/>
              </a:xfrm>
              <a:blipFill rotWithShape="0">
                <a:blip r:embed="rId2"/>
                <a:stretch>
                  <a:fillRect l="-1200" t="-2778" r="-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359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13508"/>
            <a:ext cx="10515600" cy="1325563"/>
          </a:xfrm>
        </p:spPr>
        <p:txBody>
          <a:bodyPr/>
          <a:lstStyle/>
          <a:p>
            <a:r>
              <a:rPr lang="en-US" dirty="0" smtClean="0"/>
              <a:t>Fluids with Gravity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2069" y="705394"/>
                <a:ext cx="11969931" cy="624404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C00000"/>
                    </a:solidFill>
                  </a:rPr>
                  <a:t>Mass Conservation </a:t>
                </a:r>
                <a:r>
                  <a:rPr lang="en-US" dirty="0" smtClean="0"/>
                  <a:t>(continuity eq.):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b="1" dirty="0" smtClean="0">
                    <a:solidFill>
                      <a:srgbClr val="C00000"/>
                    </a:solidFill>
                  </a:rPr>
                  <a:t>Momentum Conservation </a:t>
                </a:r>
                <a:r>
                  <a:rPr lang="en-US" dirty="0" smtClean="0"/>
                  <a:t>(Euler eq.):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</a:p>
              <a:p>
                <a:r>
                  <a:rPr lang="en-US" b="1" i="1" dirty="0" smtClean="0"/>
                  <a:t>F = m a  = dv/</a:t>
                </a:r>
                <a:r>
                  <a:rPr lang="en-US" b="1" i="1" dirty="0" err="1" smtClean="0"/>
                  <a:t>dt</a:t>
                </a:r>
                <a:r>
                  <a:rPr lang="en-US" b="1" i="1" dirty="0"/>
                  <a:t> </a:t>
                </a:r>
                <a:r>
                  <a:rPr lang="en-US" b="1" i="1" dirty="0" smtClean="0"/>
                  <a:t>!  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 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000" dirty="0" smtClean="0"/>
                  <a:t> 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 </a:t>
                </a:r>
                <a:endParaRPr lang="en-US" sz="200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b="1" dirty="0" smtClean="0">
                    <a:solidFill>
                      <a:srgbClr val="C00000"/>
                    </a:solidFill>
                  </a:rPr>
                  <a:t>Poisson Eq. </a:t>
                </a:r>
                <a:r>
                  <a:rPr lang="en-US" dirty="0" smtClean="0"/>
                  <a:t>(Gauss law in differential form):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2069" y="705394"/>
                <a:ext cx="11969931" cy="6244045"/>
              </a:xfrm>
              <a:blipFill rotWithShape="0">
                <a:blip r:embed="rId2"/>
                <a:stretch>
                  <a:fillRect l="-916" t="-1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909" y="1440407"/>
            <a:ext cx="3300376" cy="1181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781" y="5936197"/>
            <a:ext cx="2639425" cy="9842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1915" y="3397807"/>
            <a:ext cx="4782541" cy="12638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434" y="4847365"/>
            <a:ext cx="3228806" cy="382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7337" y="1507672"/>
            <a:ext cx="30161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Mass flux from small unit </a:t>
            </a:r>
            <a:r>
              <a:rPr lang="en-US" dirty="0" err="1" smtClean="0"/>
              <a:t>vol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7030A0"/>
                </a:solidFill>
              </a:rPr>
              <a:t>In fixed ‘Eulerian’ coordinates where </a:t>
            </a:r>
            <a:r>
              <a:rPr lang="en-US" dirty="0" err="1" smtClean="0">
                <a:solidFill>
                  <a:srgbClr val="7030A0"/>
                </a:solidFill>
              </a:rPr>
              <a:t>vely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sz="2000" b="1" i="1" dirty="0" smtClean="0"/>
              <a:t>u = u (x)</a:t>
            </a:r>
            <a:endParaRPr lang="en-US" sz="2000" b="1" i="1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727285" y="1788355"/>
            <a:ext cx="825955" cy="27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47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297" y="116931"/>
            <a:ext cx="10468303" cy="798155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Add Gravity </a:t>
            </a:r>
            <a:r>
              <a:rPr lang="en-US" dirty="0" smtClean="0">
                <a:solidFill>
                  <a:schemeClr val="accent1"/>
                </a:solidFill>
              </a:rPr>
              <a:t>and </a:t>
            </a:r>
            <a:r>
              <a:rPr lang="en-US" dirty="0" smtClean="0">
                <a:solidFill>
                  <a:srgbClr val="C00000"/>
                </a:solidFill>
              </a:rPr>
              <a:t>Start to Cluster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4905" y="1518534"/>
            <a:ext cx="5247225" cy="10864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969" y="3394478"/>
            <a:ext cx="4859429" cy="11925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84" y="4709864"/>
            <a:ext cx="2726575" cy="1626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4989" y="1518534"/>
            <a:ext cx="289034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Gravitational source term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“Loading”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>
            <a:stCxn id="3" idx="1"/>
          </p:cNvCxnSpPr>
          <p:nvPr/>
        </p:nvCxnSpPr>
        <p:spPr>
          <a:xfrm flipH="1">
            <a:off x="7018231" y="1841700"/>
            <a:ext cx="1786758" cy="461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10152" y="5034454"/>
            <a:ext cx="75674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ym typeface="Wingdings" panose="05000000000000000000" pitchFamily="2" charset="2"/>
              </a:rPr>
              <a:t>  Jeans (clustering or collapse) scale ~ Dynamical time / sound horizon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762703" y="5791200"/>
            <a:ext cx="745183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If Gravity can start collapse before pressure can act </a:t>
            </a:r>
            <a:r>
              <a:rPr lang="en-US" b="1" dirty="0" smtClean="0">
                <a:sym typeface="Wingdings" panose="05000000000000000000" pitchFamily="2" charset="2"/>
              </a:rPr>
              <a:t> collapse </a:t>
            </a:r>
            <a:endParaRPr lang="en-US" b="1" dirty="0"/>
          </a:p>
        </p:txBody>
      </p:sp>
      <p:sp>
        <p:nvSpPr>
          <p:cNvPr id="14" name="Right Arrow 13"/>
          <p:cNvSpPr/>
          <p:nvPr/>
        </p:nvSpPr>
        <p:spPr>
          <a:xfrm>
            <a:off x="157087" y="3743745"/>
            <a:ext cx="1716243" cy="3775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971646" y="4122657"/>
            <a:ext cx="1033948" cy="858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633" y="2571173"/>
            <a:ext cx="4115896" cy="56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1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2987"/>
            <a:ext cx="11900848" cy="1097366"/>
          </a:xfrm>
        </p:spPr>
        <p:txBody>
          <a:bodyPr>
            <a:normAutofit/>
          </a:bodyPr>
          <a:lstStyle/>
          <a:p>
            <a:r>
              <a:rPr lang="en-US" dirty="0" smtClean="0"/>
              <a:t>Dynamical Equilibrium and</a:t>
            </a:r>
            <a:r>
              <a:rPr lang="en-US" dirty="0" smtClean="0">
                <a:sym typeface="Wingdings" panose="05000000000000000000" pitchFamily="2" charset="2"/>
              </a:rPr>
              <a:t> Characteristic Scale</a:t>
            </a:r>
            <a:endParaRPr lang="en-US" sz="2700" dirty="0">
              <a:solidFill>
                <a:srgbClr val="C0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349062" y="1455175"/>
          <a:ext cx="592772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6" name="Equation" r:id="rId3" imgW="1498320" imgH="419040" progId="Equation.DSMT4">
                  <p:embed/>
                </p:oleObj>
              </mc:Choice>
              <mc:Fallback>
                <p:oleObj name="Equation" r:id="rId3" imgW="14983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062" y="1455175"/>
                        <a:ext cx="5927725" cy="165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43667" y="4071017"/>
                <a:ext cx="10107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~ 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3667" y="4071017"/>
                <a:ext cx="1010790" cy="430887"/>
              </a:xfrm>
              <a:prstGeom prst="rect">
                <a:avLst/>
              </a:prstGeom>
              <a:blipFill rotWithShape="0">
                <a:blip r:embed="rId5"/>
                <a:stretch>
                  <a:fillRect l="-13855" b="-22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54457" y="3863544"/>
                <a:ext cx="1771125" cy="8984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52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sub>
                    </m:sSub>
                    <m:r>
                      <a:rPr lang="en-US" sz="352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𝐺𝑀</m:t>
                        </m:r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  <m:r>
                      <a:rPr lang="en-US" sz="352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352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sz="352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352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457" y="3863544"/>
                <a:ext cx="1771125" cy="898451"/>
              </a:xfrm>
              <a:prstGeom prst="rect">
                <a:avLst/>
              </a:prstGeom>
              <a:blipFill rotWithShape="0">
                <a:blip r:embed="rId6"/>
                <a:stretch>
                  <a:fillRect r="-62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Arrow 11"/>
          <p:cNvSpPr/>
          <p:nvPr/>
        </p:nvSpPr>
        <p:spPr>
          <a:xfrm>
            <a:off x="1328244" y="5891285"/>
            <a:ext cx="1020818" cy="1385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99188" y="5484188"/>
                <a:ext cx="4076955" cy="109119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~ 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𝑱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ad>
                        <m:radPr>
                          <m:degHide m:val="on"/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𝑽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𝑮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188" y="5484188"/>
                <a:ext cx="4076955" cy="109119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864824" y="5308979"/>
            <a:ext cx="5327176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Galaxies  formed via adiabatic cooling  and collapse of baryons  at the Jeans scale then? </a:t>
            </a:r>
            <a:r>
              <a:rPr lang="en-US" sz="2800" b="1" dirty="0" smtClean="0">
                <a:solidFill>
                  <a:srgbClr val="FF0000"/>
                </a:solidFill>
              </a:rPr>
              <a:t>No.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2262" y="2666503"/>
            <a:ext cx="2297264" cy="227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8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-109182" y="-219706"/>
            <a:ext cx="12301182" cy="838200"/>
          </a:xfrm>
          <a:custGeom>
            <a:avLst/>
            <a:gdLst>
              <a:gd name="T0" fmla="*/ 8229600 w 8229600"/>
              <a:gd name="T1" fmla="*/ 571500 h 1143000"/>
              <a:gd name="T2" fmla="*/ 4114800 w 8229600"/>
              <a:gd name="T3" fmla="*/ 1143000 h 1143000"/>
              <a:gd name="T4" fmla="*/ 0 w 8229600"/>
              <a:gd name="T5" fmla="*/ 571500 h 1143000"/>
              <a:gd name="T6" fmla="*/ 4114800 w 8229600"/>
              <a:gd name="T7" fmla="*/ 0 h 1143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8229600"/>
              <a:gd name="T13" fmla="*/ 0 h 1143000"/>
              <a:gd name="T14" fmla="*/ 8229600 w 8229600"/>
              <a:gd name="T15" fmla="*/ 1143000 h 1143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29600" h="1143000">
                <a:moveTo>
                  <a:pt x="0" y="0"/>
                </a:moveTo>
                <a:lnTo>
                  <a:pt x="22859" y="0"/>
                </a:lnTo>
                <a:lnTo>
                  <a:pt x="22859" y="3174"/>
                </a:lnTo>
                <a:lnTo>
                  <a:pt x="0" y="3174"/>
                </a:lnTo>
                <a:close/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en-CA" sz="3200" b="1" u="sng" dirty="0">
                <a:solidFill>
                  <a:schemeClr val="tx2">
                    <a:lumMod val="50000"/>
                  </a:schemeClr>
                </a:solidFill>
                <a:latin typeface="Calibri" charset="0"/>
              </a:rPr>
              <a:t>Hot Big Bang </a:t>
            </a:r>
            <a:r>
              <a:rPr lang="en-CA" sz="3200" b="1" u="sng" dirty="0">
                <a:solidFill>
                  <a:schemeClr val="bg1">
                    <a:lumMod val="75000"/>
                  </a:schemeClr>
                </a:solidFill>
                <a:latin typeface="Calibri" charset="0"/>
              </a:rPr>
              <a:t>and</a:t>
            </a:r>
            <a:r>
              <a:rPr lang="en-CA" sz="3200" b="1" u="sng" dirty="0">
                <a:solidFill>
                  <a:srgbClr val="FF0000"/>
                </a:solidFill>
                <a:latin typeface="Calibri" charset="0"/>
              </a:rPr>
              <a:t> Cold Dark Matter Driven Structure Formation</a:t>
            </a:r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128337" y="1187116"/>
            <a:ext cx="10539663" cy="5670884"/>
          </a:xfrm>
          <a:custGeom>
            <a:avLst/>
            <a:gdLst>
              <a:gd name="T0" fmla="*/ 8229600 w 8229600"/>
              <a:gd name="T1" fmla="*/ 2262982 h 4525963"/>
              <a:gd name="T2" fmla="*/ 4114800 w 8229600"/>
              <a:gd name="T3" fmla="*/ 4525963 h 4525963"/>
              <a:gd name="T4" fmla="*/ 0 w 8229600"/>
              <a:gd name="T5" fmla="*/ 2262982 h 4525963"/>
              <a:gd name="T6" fmla="*/ 4114800 w 8229600"/>
              <a:gd name="T7" fmla="*/ 0 h 452596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8229600"/>
              <a:gd name="T13" fmla="*/ 0 h 4525963"/>
              <a:gd name="T14" fmla="*/ 8229600 w 8229600"/>
              <a:gd name="T15" fmla="*/ 4525963 h 45259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29600" h="4525963">
                <a:moveTo>
                  <a:pt x="0" y="0"/>
                </a:moveTo>
                <a:lnTo>
                  <a:pt x="22859" y="0"/>
                </a:lnTo>
                <a:lnTo>
                  <a:pt x="22859" y="12571"/>
                </a:lnTo>
                <a:lnTo>
                  <a:pt x="0" y="12571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3600" dirty="0">
              <a:solidFill>
                <a:srgbClr val="000000"/>
              </a:solidFill>
              <a:latin typeface="Calibri" charset="0"/>
            </a:endParaRPr>
          </a:p>
          <a:p>
            <a: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3600" dirty="0">
              <a:solidFill>
                <a:srgbClr val="000000"/>
              </a:solidFill>
              <a:latin typeface="Calibri" charset="0"/>
            </a:endParaRPr>
          </a:p>
          <a:p>
            <a: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3600" dirty="0">
              <a:solidFill>
                <a:srgbClr val="000000"/>
              </a:solidFill>
              <a:latin typeface="Calibri" charset="0"/>
            </a:endParaRPr>
          </a:p>
          <a:p>
            <a: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3600" dirty="0">
              <a:solidFill>
                <a:srgbClr val="000000"/>
              </a:solidFill>
              <a:latin typeface="Calibri" charset="0"/>
            </a:endParaRPr>
          </a:p>
          <a:p>
            <a: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3600" dirty="0">
              <a:solidFill>
                <a:srgbClr val="000000"/>
              </a:solidFill>
              <a:latin typeface="Calibri" charset="0"/>
            </a:endParaRPr>
          </a:p>
          <a:p>
            <a:pPr marL="215900" indent="-21590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en-CA" sz="36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18" y="992560"/>
            <a:ext cx="4635858" cy="241157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74944" y="1148281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ym typeface="Wingdings" pitchFamily="2" charset="2"/>
              </a:rPr>
              <a:t> </a:t>
            </a:r>
            <a:r>
              <a:rPr lang="en-US" sz="2400" b="1" dirty="0">
                <a:sym typeface="Wingdings" pitchFamily="2" charset="2"/>
              </a:rPr>
              <a:t>Early thermal equilibrium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98168" y="2081469"/>
            <a:ext cx="5997713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sym typeface="Wingdings" pitchFamily="2" charset="2"/>
              </a:rPr>
              <a:t>Baryons </a:t>
            </a:r>
            <a:r>
              <a:rPr lang="en-US" sz="3200" b="1" dirty="0">
                <a:solidFill>
                  <a:srgbClr val="FF0000"/>
                </a:solidFill>
                <a:sym typeface="Wingdings" pitchFamily="2" charset="2"/>
              </a:rPr>
              <a:t>coupled  to photon bath   </a:t>
            </a:r>
            <a:r>
              <a:rPr lang="en-US" sz="3200" b="1" dirty="0">
                <a:solidFill>
                  <a:srgbClr val="00B0F0"/>
                </a:solidFill>
                <a:sym typeface="Wingdings" pitchFamily="2" charset="2"/>
              </a:rPr>
              <a:t>cannot collapse early enough </a:t>
            </a:r>
            <a:endParaRPr lang="en-US" sz="3200" b="1" dirty="0">
              <a:solidFill>
                <a:srgbClr val="00B0F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367088" y="5111857"/>
          <a:ext cx="18859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4" name="Equation" r:id="rId5" imgW="685800" imgH="241200" progId="Equation.DSMT4">
                  <p:embed/>
                </p:oleObj>
              </mc:Choice>
              <mc:Fallback>
                <p:oleObj name="Equation" r:id="rId5" imgW="685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7088" y="5111857"/>
                        <a:ext cx="1885950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68300" y="521956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itchFamily="2" charset="2"/>
              </a:rPr>
              <a:t> 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5267325" y="5194477"/>
          <a:ext cx="1657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5" name="Equation" r:id="rId7" imgW="736560" imgH="203040" progId="Equation.DSMT4">
                  <p:embed/>
                </p:oleObj>
              </mc:Choice>
              <mc:Fallback>
                <p:oleObj name="Equation" r:id="rId7" imgW="736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7325" y="5194477"/>
                        <a:ext cx="16573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4107976"/>
            <a:ext cx="1207273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But weakly interacting, massive particles </a:t>
            </a:r>
            <a:r>
              <a:rPr lang="en-US" sz="2800" dirty="0">
                <a:solidFill>
                  <a:srgbClr val="FF0000"/>
                </a:solidFill>
              </a:rPr>
              <a:t>(WIMPs)</a:t>
            </a:r>
          </a:p>
          <a:p>
            <a:endParaRPr lang="en-US" sz="3200" b="1" dirty="0">
              <a:sym typeface="Wingdings" pitchFamily="2" charset="2"/>
            </a:endParaRPr>
          </a:p>
          <a:p>
            <a:endParaRPr lang="en-US" sz="3200" b="1" dirty="0">
              <a:sym typeface="Wingdings" pitchFamily="2" charset="2"/>
            </a:endParaRPr>
          </a:p>
          <a:p>
            <a:endParaRPr lang="en-US" sz="3200" b="1" dirty="0">
              <a:sym typeface="Wingdings" pitchFamily="2" charset="2"/>
            </a:endParaRPr>
          </a:p>
          <a:p>
            <a:r>
              <a:rPr lang="en-US" sz="3200" b="1" dirty="0">
                <a:sym typeface="Wingdings" pitchFamily="2" charset="2"/>
              </a:rPr>
              <a:t>Decouple early with small speed  </a:t>
            </a:r>
            <a:r>
              <a:rPr lang="en-US" sz="3600" b="1" dirty="0">
                <a:sym typeface="Wingdings" pitchFamily="2" charset="2"/>
              </a:rPr>
              <a:t></a:t>
            </a:r>
            <a:r>
              <a:rPr lang="en-US" sz="3600" b="1" dirty="0">
                <a:solidFill>
                  <a:srgbClr val="FF0000"/>
                </a:solidFill>
                <a:sym typeface="Wingdings" pitchFamily="2" charset="2"/>
              </a:rPr>
              <a:t>   Drives galaxy formation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7404" y="4294922"/>
            <a:ext cx="3267739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051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66" y="1097278"/>
            <a:ext cx="120744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C00000"/>
                </a:solidFill>
              </a:rPr>
              <a:t>Need To describe how this dark matter forms these seeds</a:t>
            </a:r>
            <a:r>
              <a:rPr lang="en-US" sz="3200" b="1" u="sng" dirty="0"/>
              <a:t> </a:t>
            </a:r>
            <a:r>
              <a:rPr lang="en-US" sz="3200" b="1" dirty="0" smtClean="0"/>
              <a:t>(clustering) 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b="1" dirty="0" smtClean="0"/>
              <a:t>1- In order to do its job the </a:t>
            </a:r>
            <a:r>
              <a:rPr lang="en-US" sz="2800" b="1" dirty="0" smtClean="0">
                <a:solidFill>
                  <a:srgbClr val="C00000"/>
                </a:solidFill>
              </a:rPr>
              <a:t>DM needs to be non-relativistic </a:t>
            </a:r>
            <a:r>
              <a:rPr lang="en-US" sz="2800" b="1" dirty="0" smtClean="0"/>
              <a:t>early on.  </a:t>
            </a:r>
          </a:p>
          <a:p>
            <a:endParaRPr lang="en-US" sz="2800" b="1" dirty="0">
              <a:sym typeface="Wingdings" panose="05000000000000000000" pitchFamily="2" charset="2"/>
            </a:endParaRPr>
          </a:p>
          <a:p>
            <a:endParaRPr lang="en-US" sz="2800" b="1" dirty="0">
              <a:sym typeface="Wingdings" panose="05000000000000000000" pitchFamily="2" charset="2"/>
            </a:endParaRPr>
          </a:p>
          <a:p>
            <a:r>
              <a:rPr lang="en-US" sz="2800" b="1" dirty="0" smtClean="0">
                <a:sym typeface="Wingdings" panose="05000000000000000000" pitchFamily="2" charset="2"/>
              </a:rPr>
              <a:t>2- We also assume scale small compared to the Hubble sphere (as in Newtonian derivation of </a:t>
            </a:r>
            <a:r>
              <a:rPr lang="en-US" sz="2800" b="1" dirty="0" err="1" smtClean="0">
                <a:sym typeface="Wingdings" panose="05000000000000000000" pitchFamily="2" charset="2"/>
              </a:rPr>
              <a:t>Friedmann</a:t>
            </a:r>
            <a:r>
              <a:rPr lang="en-US" sz="2800" b="1" dirty="0" smtClean="0">
                <a:sym typeface="Wingdings" panose="05000000000000000000" pitchFamily="2" charset="2"/>
              </a:rPr>
              <a:t> equation). Referring to GR when relevant.</a:t>
            </a:r>
          </a:p>
          <a:p>
            <a:endParaRPr lang="en-US" sz="2800" b="1" dirty="0" smtClean="0">
              <a:sym typeface="Wingdings" panose="05000000000000000000" pitchFamily="2" charset="2"/>
            </a:endParaRPr>
          </a:p>
          <a:p>
            <a:endParaRPr lang="en-US" sz="2800" b="1" dirty="0">
              <a:sym typeface="Wingdings" panose="05000000000000000000" pitchFamily="2" charset="2"/>
            </a:endParaRPr>
          </a:p>
          <a:p>
            <a:r>
              <a:rPr lang="en-US" sz="2800" b="1" dirty="0">
                <a:sym typeface="Wingdings" panose="05000000000000000000" pitchFamily="2" charset="2"/>
              </a:rPr>
              <a:t>3</a:t>
            </a:r>
            <a:r>
              <a:rPr lang="en-US" sz="2800" b="1" dirty="0" smtClean="0">
                <a:sym typeface="Wingdings" panose="05000000000000000000" pitchFamily="2" charset="2"/>
              </a:rPr>
              <a:t>- Take into account expansion and motion relative </a:t>
            </a:r>
            <a:r>
              <a:rPr lang="en-US" sz="2800" b="1" smtClean="0">
                <a:sym typeface="Wingdings" panose="05000000000000000000" pitchFamily="2" charset="2"/>
              </a:rPr>
              <a:t>to local Hubble </a:t>
            </a:r>
            <a:r>
              <a:rPr lang="en-US" sz="2800" b="1" dirty="0" smtClean="0">
                <a:sym typeface="Wingdings" panose="05000000000000000000" pitchFamily="2" charset="2"/>
              </a:rPr>
              <a:t>flow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472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903" y="296562"/>
                <a:ext cx="11396424" cy="646615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800" dirty="0"/>
              </a:p>
              <a:p>
                <a:r>
                  <a:rPr lang="en-US" b="1" u="sng" dirty="0" err="1" smtClean="0">
                    <a:solidFill>
                      <a:srgbClr val="FF0000"/>
                    </a:solidFill>
                  </a:rPr>
                  <a:t>Comoving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b="1" u="sng" dirty="0" smtClean="0">
                    <a:solidFill>
                      <a:srgbClr val="0070C0"/>
                    </a:solidFill>
                  </a:rPr>
                  <a:t>coordinates </a:t>
                </a:r>
                <a:r>
                  <a:rPr lang="en-US" u="sng" dirty="0" smtClean="0"/>
                  <a:t>and </a:t>
                </a:r>
                <a:r>
                  <a:rPr lang="en-US" b="1" u="sng" dirty="0" smtClean="0">
                    <a:solidFill>
                      <a:srgbClr val="0070C0"/>
                    </a:solidFill>
                  </a:rPr>
                  <a:t>velocities</a:t>
                </a:r>
              </a:p>
              <a:p>
                <a:pPr marL="0" indent="0">
                  <a:buNone/>
                </a:pPr>
                <a:endParaRPr lang="en-US" sz="800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:pPr marL="0" indent="0">
                  <a:buNone/>
                </a:pPr>
                <a:r>
                  <a:rPr lang="en-US" sz="1800" b="1" i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sz="1800" b="1" i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1800" b="1" i="1" dirty="0" smtClean="0">
                    <a:solidFill>
                      <a:srgbClr val="FF0000"/>
                    </a:solidFill>
                  </a:rPr>
                  <a:t>                                                           </a:t>
                </a:r>
              </a:p>
              <a:p>
                <a:pPr marL="0" indent="0">
                  <a:buNone/>
                </a:pPr>
                <a:endParaRPr lang="en-US" sz="1800" b="1" i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1800" b="1" i="1" dirty="0" smtClean="0">
                    <a:solidFill>
                      <a:srgbClr val="FF0000"/>
                    </a:solidFill>
                  </a:rPr>
                  <a:t>  </a:t>
                </a:r>
              </a:p>
              <a:p>
                <a:pPr marL="0" indent="0">
                  <a:buNone/>
                </a:pPr>
                <a:r>
                  <a:rPr lang="en-US" sz="1800" b="1" i="1" dirty="0">
                    <a:solidFill>
                      <a:srgbClr val="FF0000"/>
                    </a:solidFill>
                  </a:rPr>
                  <a:t> </a:t>
                </a:r>
                <a:r>
                  <a:rPr lang="en-US" sz="1800" b="1" i="1" dirty="0" smtClean="0">
                    <a:solidFill>
                      <a:srgbClr val="FF0000"/>
                    </a:solidFill>
                  </a:rPr>
                  <a:t>                                                                 </a:t>
                </a:r>
                <a:r>
                  <a:rPr lang="en-US" sz="2400" b="1" i="1" dirty="0" smtClean="0">
                    <a:solidFill>
                      <a:srgbClr val="FF0000"/>
                    </a:solidFill>
                  </a:rPr>
                  <a:t>=  </a:t>
                </a:r>
                <a:r>
                  <a:rPr lang="en-US" sz="2400" b="1" i="1" dirty="0" smtClean="0">
                    <a:solidFill>
                      <a:srgbClr val="0070C0"/>
                    </a:solidFill>
                  </a:rPr>
                  <a:t>H flow + </a:t>
                </a:r>
                <a:r>
                  <a:rPr lang="en-US" sz="2400" b="1" i="1" dirty="0" smtClean="0">
                    <a:solidFill>
                      <a:srgbClr val="FF0000"/>
                    </a:solidFill>
                  </a:rPr>
                  <a:t>peculiar v = a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1800" b="1" i="1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sz="1200" b="1" i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1200" b="1" i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900" b="1" i="1" dirty="0">
                  <a:solidFill>
                    <a:srgbClr val="FF000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Physical time derivatives </a:t>
                </a:r>
                <a:r>
                  <a:rPr lang="en-US" dirty="0" smtClean="0"/>
                  <a:t>akin to total derivative following expansion  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903" y="296562"/>
                <a:ext cx="11396424" cy="6466157"/>
              </a:xfrm>
              <a:blipFill rotWithShape="0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9" y="1413280"/>
            <a:ext cx="1887822" cy="6178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4428" y="1336607"/>
            <a:ext cx="3711279" cy="7711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9" y="2373177"/>
            <a:ext cx="1948659" cy="870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r="51315" b="59057"/>
          <a:stretch/>
        </p:blipFill>
        <p:spPr>
          <a:xfrm>
            <a:off x="287383" y="5172855"/>
            <a:ext cx="4422684" cy="7838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l="48724" b="49790"/>
          <a:stretch/>
        </p:blipFill>
        <p:spPr>
          <a:xfrm>
            <a:off x="4931547" y="5172855"/>
            <a:ext cx="4203382" cy="868066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3646916" y="2048649"/>
            <a:ext cx="166806" cy="5955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own Arrow 1"/>
          <p:cNvSpPr/>
          <p:nvPr/>
        </p:nvSpPr>
        <p:spPr>
          <a:xfrm>
            <a:off x="6296297" y="1920240"/>
            <a:ext cx="130629" cy="7239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2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8" y="-83126"/>
            <a:ext cx="10797308" cy="149629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Perturbed Expanding Hydro-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Equations </a:t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128" y="1046367"/>
                <a:ext cx="12518571" cy="6060901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Local </a:t>
                </a:r>
                <a:r>
                  <a:rPr lang="en-US" dirty="0" smtClean="0"/>
                  <a:t>equation of motion for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proper peculiar  </a:t>
                </a:r>
                <a:r>
                  <a:rPr lang="en-US" dirty="0" smtClean="0"/>
                  <a:t>velocities</a:t>
                </a:r>
              </a:p>
              <a:p>
                <a:pPr marL="0" lvl="0" indent="0">
                  <a:buNone/>
                </a:pPr>
                <a:r>
                  <a:rPr lang="en-US" sz="2100" dirty="0" smtClean="0">
                    <a:solidFill>
                      <a:prstClr val="black"/>
                    </a:solidFill>
                  </a:rPr>
                  <a:t>     (</a:t>
                </a:r>
                <a:r>
                  <a:rPr lang="en-US" sz="2100" dirty="0">
                    <a:solidFill>
                      <a:prstClr val="black"/>
                    </a:solidFill>
                  </a:rPr>
                  <a:t>give heuristic  -or precise! -  argument for ignoring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100" b="1" i="1" dirty="0">
                    <a:solidFill>
                      <a:prstClr val="black"/>
                    </a:solidFill>
                  </a:rPr>
                  <a:t>r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en-US" sz="21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1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2100" dirty="0">
                    <a:solidFill>
                      <a:prstClr val="black"/>
                    </a:solidFill>
                  </a:rPr>
                  <a:t> </a:t>
                </a:r>
                <a:r>
                  <a:rPr lang="en-US" sz="2100" dirty="0" smtClean="0">
                    <a:solidFill>
                      <a:prstClr val="black"/>
                    </a:solidFill>
                  </a:rPr>
                  <a:t>terms)</a:t>
                </a:r>
                <a:endParaRPr lang="en-US" sz="2100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                                               </a:t>
                </a:r>
                <a:r>
                  <a:rPr lang="en-US" dirty="0" smtClean="0"/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33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3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 </m:t>
                    </m:r>
                    <m:acc>
                      <m:accPr>
                        <m:chr m:val="̇"/>
                        <m:ctrlPr>
                          <a:rPr lang="en-US" sz="33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3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+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3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3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3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en-US" sz="33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𝐩𝐡𝐲𝐬</m:t>
                        </m:r>
                      </m:sub>
                    </m:sSub>
                  </m:oMath>
                </a14:m>
                <a:r>
                  <a:rPr lang="en-US" sz="3300" b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                                         </a:t>
                </a:r>
              </a:p>
              <a:p>
                <a:pPr marL="0" indent="0">
                  <a:buNone/>
                </a:pPr>
                <a:endParaRPr lang="en-US" sz="800" dirty="0" smtClean="0"/>
              </a:p>
              <a:p>
                <a:r>
                  <a:rPr lang="en-US" dirty="0" smtClean="0"/>
                  <a:t>Note: </a:t>
                </a:r>
                <a:r>
                  <a:rPr lang="en-US" b="1" i="1" dirty="0" smtClean="0">
                    <a:solidFill>
                      <a:srgbClr val="0070C0"/>
                    </a:solidFill>
                  </a:rPr>
                  <a:t>F = 0  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b="1" i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b="1" i="1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f>
                          <m:f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num>
                          <m:den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den>
                        </m:f>
                      </m:e>
                    </m:acc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acc>
                      <m:accPr>
                        <m:chr m:val="̇"/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f>
                          <m:f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num>
                          <m:den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den>
                        </m:f>
                      </m:e>
                    </m:acc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~</m:t>
                    </m:r>
                    <m:f>
                      <m:f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</m:oMath>
                </a14:m>
                <a:endParaRPr lang="en-US" b="1" i="1" dirty="0" smtClean="0">
                  <a:solidFill>
                    <a:srgbClr val="0070C0"/>
                  </a:solidFill>
                </a:endParaRPr>
              </a:p>
              <a:p>
                <a:endParaRPr lang="en-US" sz="2000" b="0" i="0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</m:d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      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(1+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,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:r>
                  <a:rPr lang="en-US" sz="3200" dirty="0" smtClean="0"/>
                  <a:t>Continuity: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ð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</m:t>
                    </m:r>
                    <m:acc>
                      <m:accPr>
                        <m:chr m:val="̇"/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 </m:t>
                    </m:r>
                    <m:sSub>
                      <m:sSub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acc>
                      <m:accPr>
                        <m:chr m:val="̇"/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sz="3200" dirty="0" smtClean="0"/>
                  <a:t>       </a:t>
                </a:r>
                <a:r>
                  <a:rPr lang="en-US" sz="2200" dirty="0" smtClean="0"/>
                  <a:t>(can be related to ‘growth factor’)</a:t>
                </a:r>
                <a:endParaRPr lang="en-US" sz="140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200" dirty="0" smtClean="0"/>
              </a:p>
              <a:p>
                <a:pPr marL="0" indent="0">
                  <a:buNone/>
                </a:pPr>
                <a:endParaRPr lang="en-US" sz="32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128" y="1046367"/>
                <a:ext cx="12518571" cy="6060901"/>
              </a:xfrm>
              <a:blipFill>
                <a:blip r:embed="rId3"/>
                <a:stretch>
                  <a:fillRect l="-1120" t="-1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8" y="2441566"/>
            <a:ext cx="2910779" cy="6032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9898" y="6178731"/>
            <a:ext cx="2413013" cy="67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3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" y="270186"/>
                <a:ext cx="11850253" cy="149162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                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Linear Dynamics of Density Perturbations</a:t>
                </a:r>
                <a:br>
                  <a:rPr lang="en-US" b="1" u="sng" dirty="0" smtClean="0">
                    <a:solidFill>
                      <a:srgbClr val="FF0000"/>
                    </a:solidFill>
                  </a:rPr>
                </a:br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</m:oMath>
                </a14:m>
                <a:r>
                  <a:rPr lang="en-US" sz="3200" b="0" i="0" dirty="0" smtClean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/>
                </a:r>
                <a:br>
                  <a:rPr lang="en-US" sz="3200" b="0" i="0" dirty="0" smtClean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</a:br>
                <a14:m>
                  <m:oMath xmlns:m="http://schemas.openxmlformats.org/officeDocument/2006/math">
                    <m:r>
                      <a:rPr lang="en-US" sz="36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</m:t>
                    </m:r>
                    <m:r>
                      <a:rPr lang="en-US" sz="36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𝛿</m:t>
                    </m:r>
                    <m:d>
                      <m:dPr>
                        <m:ctrlP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en-US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𝒓</m:t>
                        </m:r>
                      </m:e>
                    </m:d>
                    <m:r>
                      <a:rPr lang="en-US" sz="3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𝜌</m:t>
                        </m:r>
                        <m:d>
                          <m:dPr>
                            <m:ctrlPr>
                              <a:rPr lang="en-US" sz="3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𝒓</m:t>
                            </m:r>
                          </m:e>
                        </m:d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 </m:t>
                        </m:r>
                        <m:sSub>
                          <m:sSubPr>
                            <m:ctrlPr>
                              <a:rPr lang="en-US" sz="3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𝜌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𝜌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</m:oMath>
                </a14:m>
                <a:r>
                  <a:rPr lang="en-US" sz="3600" b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𝜹𝝆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en-US" sz="3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</m:e>
                        </m:acc>
                      </m:den>
                    </m:f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           </m:t>
                    </m:r>
                    <m:sSub>
                      <m:sSub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acc>
                      <m:accPr>
                        <m:chr m:val="̅"/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</m:acc>
                    <m:r>
                      <a:rPr lang="en-US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b="1" dirty="0" smtClean="0">
                    <a:solidFill>
                      <a:srgbClr val="FF0000"/>
                    </a:solidFill>
                  </a:rPr>
                  <a:t>      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" y="270186"/>
                <a:ext cx="11850253" cy="1491627"/>
              </a:xfrm>
              <a:blipFill>
                <a:blip r:embed="rId3"/>
                <a:stretch>
                  <a:fillRect t="-24898" b="-17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67211"/>
            <a:ext cx="12024984" cy="4495508"/>
          </a:xfrm>
        </p:spPr>
        <p:txBody>
          <a:bodyPr/>
          <a:lstStyle/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15388" y="5540185"/>
                <a:ext cx="3550279" cy="12003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Note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cannot be further Fourier </a:t>
                </a:r>
                <a:r>
                  <a:rPr lang="en-US" sz="2400" dirty="0" err="1" smtClean="0"/>
                  <a:t>analysed</a:t>
                </a:r>
                <a:r>
                  <a:rPr lang="en-US" sz="2400" dirty="0" smtClean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388" y="5540185"/>
                <a:ext cx="3550279" cy="1200329"/>
              </a:xfrm>
              <a:prstGeom prst="rect">
                <a:avLst/>
              </a:prstGeom>
              <a:blipFill>
                <a:blip r:embed="rId4"/>
                <a:stretch>
                  <a:fillRect l="-2749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85597" y="3978799"/>
                <a:ext cx="4340227" cy="522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597" y="3978799"/>
                <a:ext cx="4340227" cy="5222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02017" y="5951516"/>
                <a:ext cx="7214445" cy="5222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17" y="5951516"/>
                <a:ext cx="7214445" cy="5222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Down Arrow 19"/>
          <p:cNvSpPr/>
          <p:nvPr/>
        </p:nvSpPr>
        <p:spPr>
          <a:xfrm>
            <a:off x="3631982" y="4793260"/>
            <a:ext cx="177258" cy="8686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6580" y="2492424"/>
            <a:ext cx="3978260" cy="822451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3555711" y="3350331"/>
            <a:ext cx="152542" cy="379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8666" y="5046155"/>
            <a:ext cx="1883827" cy="615749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3554028" y="2085282"/>
            <a:ext cx="152542" cy="2678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91076" y="1343847"/>
                <a:ext cx="3902103" cy="447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. 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sup>
                      </m:sSup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076" y="1343847"/>
                <a:ext cx="3902103" cy="447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26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4774"/>
            <a:ext cx="11109278" cy="9314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Dark Matter Seeds:</a:t>
            </a:r>
            <a: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DM not coupled to photon bath ++ heavy and slow moving!  </a:t>
            </a:r>
            <a:endParaRPr lang="en-US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73958"/>
                <a:ext cx="11368115" cy="5486400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Pressureless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→0) </m:t>
                    </m:r>
                  </m:oMath>
                </a14:m>
                <a:r>
                  <a:rPr lang="en-US" dirty="0" smtClean="0">
                    <a:sym typeface="Wingdings" panose="05000000000000000000" pitchFamily="2" charset="2"/>
                  </a:rPr>
                  <a:t> Jeans scale --&gt; 0  equations are </a:t>
                </a:r>
                <a:r>
                  <a:rPr lang="en-US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scale free     </a:t>
                </a: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i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Independent of k</a:t>
                </a:r>
                <a:r>
                  <a:rPr lang="en-US" dirty="0" smtClean="0">
                    <a:sym typeface="Wingdings" panose="05000000000000000000" pitchFamily="2" charset="2"/>
                  </a:rPr>
                  <a:t>   </a:t>
                </a: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In </a:t>
                </a:r>
                <a:r>
                  <a:rPr lang="en-US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matter dominated  </a:t>
                </a:r>
                <a:r>
                  <a:rPr lang="en-US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(and flat, Einstein de Sitter Universe)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                                                            </a:t>
                </a: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Recall                                                       so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                                      </m:t>
                    </m:r>
                    <m:r>
                      <a:rPr lang="en-US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𝝉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𝟐</m:t>
                        </m:r>
                      </m:sup>
                    </m:sSup>
                  </m:oMath>
                </a14:m>
                <a:endParaRPr lang="en-US" b="1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39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9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In </a:t>
                </a:r>
                <a:r>
                  <a:rPr lang="en-US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radiation dom.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growth very slow</a:t>
                </a:r>
                <a:r>
                  <a:rPr lang="en-US" dirty="0" smtClean="0">
                    <a:sym typeface="Wingdings" panose="05000000000000000000" pitchFamily="2" charset="2"/>
                  </a:rPr>
                  <a:t>, since radiation does not cluster and 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the </a:t>
                </a:r>
                <a:r>
                  <a:rPr lang="en-US" dirty="0" smtClean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matter density  small    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(putting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𝑟h𝑠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→ 0 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above gives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→ 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C ln t +  C’ 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73958"/>
                <a:ext cx="11368115" cy="5486400"/>
              </a:xfrm>
              <a:blipFill rotWithShape="0">
                <a:blip r:embed="rId2"/>
                <a:stretch>
                  <a:fillRect l="-804" t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8260" y="2107582"/>
            <a:ext cx="4595450" cy="1301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257" y="4813971"/>
            <a:ext cx="2158750" cy="665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20783" y="4645067"/>
                <a:ext cx="3493827" cy="8342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acc>
                                  <m:accPr>
                                    <m:chr m:val="̇"/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ρ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/>
                  <a:t>  </a:t>
                </a:r>
                <a:endParaRPr lang="en-US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783" y="4645067"/>
                <a:ext cx="3493827" cy="834203"/>
              </a:xfrm>
              <a:prstGeom prst="rect">
                <a:avLst/>
              </a:prstGeom>
              <a:blipFill rotWithShape="0">
                <a:blip r:embed="rId5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5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566991" cy="401223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002060"/>
                </a:solidFill>
              </a:rPr>
              <a:t>Stunted growth in radiation era</a:t>
            </a:r>
            <a:endParaRPr lang="en-US" u="sng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" y="1311965"/>
                <a:ext cx="11675164" cy="554603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mtClean="0">
                            <a:latin typeface="Cambria Math" panose="02040503050406030204" pitchFamily="18" charset="0"/>
                          </a:rPr>
                          <m:t>matte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mtClean="0">
                        <a:latin typeface="Cambria Math" panose="02040503050406030204" pitchFamily="18" charset="0"/>
                      </a:rPr>
                      <m:t>~ 1/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  versus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rad</m:t>
                        </m:r>
                      </m:sub>
                    </m:sSub>
                    <m:r>
                      <a:rPr lang="en-US" smtClean="0">
                        <a:latin typeface="Cambria Math" panose="02040503050406030204" pitchFamily="18" charset="0"/>
                      </a:rPr>
                      <m:t>~1/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 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𝑚𝑎𝑡𝑡𝑒𝑟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rad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Early </a:t>
                </a:r>
                <a:r>
                  <a:rPr lang="en-US" dirty="0" smtClean="0"/>
                  <a:t>Universe radiation dominated (as a </a:t>
                </a:r>
                <a:r>
                  <a:rPr lang="en-US" dirty="0" smtClean="0">
                    <a:sym typeface="Wingdings" panose="05000000000000000000" pitchFamily="2" charset="2"/>
                  </a:rPr>
                  <a:t>0)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From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Friedman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35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Expansion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5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35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𝐻</m:t>
                        </m:r>
                      </m:e>
                      <m:sup>
                        <m:r>
                          <a:rPr lang="en-US" sz="35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35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~1/</m:t>
                    </m:r>
                    <m:rad>
                      <m:radPr>
                        <m:degHide m:val="on"/>
                        <m:ctrlPr>
                          <a:rPr lang="en-US" sz="35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5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rad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3500" dirty="0" smtClean="0"/>
                  <a:t> </a:t>
                </a:r>
                <a:r>
                  <a:rPr lang="en-US" sz="5200" b="1" dirty="0" smtClean="0">
                    <a:solidFill>
                      <a:srgbClr val="C00000"/>
                    </a:solidFill>
                  </a:rPr>
                  <a:t> &lt;</a:t>
                </a:r>
                <a:r>
                  <a:rPr lang="en-US" sz="3500" b="1" dirty="0" smtClean="0">
                    <a:solidFill>
                      <a:srgbClr val="C00000"/>
                    </a:solidFill>
                  </a:rPr>
                  <a:t> collapse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3500" b="0" i="1" smtClean="0">
                        <a:latin typeface="Cambria Math" panose="02040503050406030204" pitchFamily="18" charset="0"/>
                      </a:rPr>
                      <m:t>~ 1/</m:t>
                    </m:r>
                    <m:rad>
                      <m:radPr>
                        <m:degHide m:val="on"/>
                        <m:ctrlPr>
                          <a:rPr lang="en-US" sz="35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5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sSub>
                          <m:sSubPr>
                            <m:ctrlPr>
                              <a:rPr lang="en-US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5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matte</m:t>
                            </m:r>
                            <m:r>
                              <a:rPr lang="en-US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rad>
                  </m:oMath>
                </a14:m>
                <a:endParaRPr lang="en-US" sz="3500" dirty="0" smtClean="0"/>
              </a:p>
              <a:p>
                <a:pPr marL="0" indent="0">
                  <a:buNone/>
                </a:pPr>
                <a:endParaRPr lang="en-US" sz="3500" dirty="0"/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No collapse </a:t>
                </a: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r>
                  <a:rPr lang="en-US" sz="2600" b="1" u="sng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Other than initial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 u="sng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600" b="1" i="1" u="sng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𝜹</m:t>
                        </m:r>
                      </m:e>
                      <m:sub>
                        <m:r>
                          <a:rPr lang="en-US" sz="2600" b="1" i="1" u="sng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sub>
                    </m:sSub>
                    <m:r>
                      <a:rPr lang="en-US" sz="2600" b="1" i="1" u="sng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2600" b="1" u="sng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this defines only scale in the problem  Matter Power </a:t>
                </a:r>
                <a:r>
                  <a:rPr lang="en-US" sz="2600" b="1" u="sng" dirty="0" err="1">
                    <a:solidFill>
                      <a:srgbClr val="FF0000"/>
                    </a:solidFill>
                    <a:sym typeface="Wingdings" panose="05000000000000000000" pitchFamily="2" charset="2"/>
                  </a:rPr>
                  <a:t>P</a:t>
                </a:r>
                <a:r>
                  <a:rPr lang="en-US" sz="2600" b="1" u="sng" dirty="0" err="1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pectum</a:t>
                </a:r>
                <a:r>
                  <a:rPr lang="en-US" sz="2600" b="1" u="sng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</a:t>
                </a:r>
                <a:endParaRPr lang="en-US" sz="2600" b="1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1311965"/>
                <a:ext cx="11675164" cy="5546035"/>
              </a:xfrm>
              <a:blipFill rotWithShape="0">
                <a:blip r:embed="rId3"/>
                <a:stretch>
                  <a:fillRect l="-1305" t="-1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57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906"/>
            <a:ext cx="11051628" cy="831713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Matter Power Spectra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19807"/>
            <a:ext cx="12019723" cy="6038193"/>
          </a:xfrm>
        </p:spPr>
        <p:txBody>
          <a:bodyPr>
            <a:normAutofit/>
          </a:bodyPr>
          <a:lstStyle/>
          <a:p>
            <a:r>
              <a:rPr lang="en-US" sz="3500" dirty="0" smtClean="0">
                <a:solidFill>
                  <a:srgbClr val="0070C0"/>
                </a:solidFill>
              </a:rPr>
              <a:t>Fourier </a:t>
            </a:r>
            <a:r>
              <a:rPr lang="en-US" sz="3500" dirty="0" err="1">
                <a:solidFill>
                  <a:srgbClr val="0070C0"/>
                </a:solidFill>
              </a:rPr>
              <a:t>analyse</a:t>
            </a:r>
            <a:r>
              <a:rPr lang="en-US" sz="3500" dirty="0">
                <a:solidFill>
                  <a:srgbClr val="0070C0"/>
                </a:solidFill>
              </a:rPr>
              <a:t> field       </a:t>
            </a:r>
            <a:r>
              <a:rPr lang="en-US" sz="3500" b="1" dirty="0">
                <a:solidFill>
                  <a:srgbClr val="0070C0"/>
                </a:solidFill>
              </a:rPr>
              <a:t>                                  </a:t>
            </a:r>
          </a:p>
          <a:p>
            <a:pPr marL="0" indent="0">
              <a:buNone/>
            </a:pPr>
            <a:r>
              <a:rPr lang="en-US" sz="3500" dirty="0"/>
              <a:t>                           </a:t>
            </a:r>
            <a:r>
              <a:rPr lang="en-US" sz="3500" dirty="0" smtClean="0"/>
              <a:t>                                         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3500" dirty="0" smtClean="0">
                <a:solidFill>
                  <a:srgbClr val="0070C0"/>
                </a:solidFill>
              </a:rPr>
              <a:t>Dimensionless </a:t>
            </a:r>
            <a:r>
              <a:rPr lang="en-US" sz="3500" dirty="0">
                <a:solidFill>
                  <a:srgbClr val="0070C0"/>
                </a:solidFill>
              </a:rPr>
              <a:t>Power </a:t>
            </a:r>
            <a:r>
              <a:rPr lang="en-US" sz="3500" dirty="0" smtClean="0">
                <a:solidFill>
                  <a:srgbClr val="0070C0"/>
                </a:solidFill>
              </a:rPr>
              <a:t>spectrum:</a:t>
            </a:r>
          </a:p>
          <a:p>
            <a:pPr marL="0" indent="0">
              <a:buNone/>
            </a:pPr>
            <a:endParaRPr lang="en-US" sz="800" b="1" dirty="0" smtClean="0">
              <a:solidFill>
                <a:srgbClr val="0070C0"/>
              </a:solidFill>
            </a:endParaRPr>
          </a:p>
          <a:p>
            <a:r>
              <a:rPr lang="en-US" sz="3500" dirty="0">
                <a:solidFill>
                  <a:srgbClr val="0070C0"/>
                </a:solidFill>
              </a:rPr>
              <a:t>M</a:t>
            </a:r>
            <a:r>
              <a:rPr lang="en-US" sz="3500" dirty="0" smtClean="0">
                <a:solidFill>
                  <a:srgbClr val="0070C0"/>
                </a:solidFill>
              </a:rPr>
              <a:t>easures </a:t>
            </a:r>
            <a:r>
              <a:rPr lang="en-US" sz="3500" dirty="0" smtClean="0">
                <a:solidFill>
                  <a:srgbClr val="C00000"/>
                </a:solidFill>
              </a:rPr>
              <a:t>variance</a:t>
            </a:r>
            <a:r>
              <a:rPr lang="en-US" sz="3500" dirty="0" smtClean="0">
                <a:solidFill>
                  <a:srgbClr val="0070C0"/>
                </a:solidFill>
              </a:rPr>
              <a:t> in fluctuations </a:t>
            </a:r>
            <a:r>
              <a:rPr lang="en-US" sz="3500" dirty="0">
                <a:solidFill>
                  <a:srgbClr val="C00000"/>
                </a:solidFill>
              </a:rPr>
              <a:t>per </a:t>
            </a:r>
            <a:r>
              <a:rPr lang="en-US" sz="3500" dirty="0" smtClean="0">
                <a:solidFill>
                  <a:srgbClr val="C00000"/>
                </a:solidFill>
              </a:rPr>
              <a:t>logarithmic </a:t>
            </a:r>
            <a:r>
              <a:rPr lang="en-US" sz="3500" dirty="0">
                <a:solidFill>
                  <a:srgbClr val="C00000"/>
                </a:solidFill>
              </a:rPr>
              <a:t>Interval in </a:t>
            </a:r>
            <a:r>
              <a:rPr lang="en-US" sz="3500" dirty="0" smtClean="0">
                <a:solidFill>
                  <a:srgbClr val="C00000"/>
                </a:solidFill>
              </a:rPr>
              <a:t>k</a:t>
            </a:r>
            <a:endParaRPr lang="en-US" sz="3500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-3258" t="-63795" r="-4491" b="134554"/>
          <a:stretch/>
        </p:blipFill>
        <p:spPr>
          <a:xfrm>
            <a:off x="3978235" y="978259"/>
            <a:ext cx="3627250" cy="5417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6284" y="651667"/>
            <a:ext cx="3096983" cy="9370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351" y="3852250"/>
            <a:ext cx="2909482" cy="12739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772" y="5895052"/>
            <a:ext cx="5688061" cy="987638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7910491" y="978258"/>
            <a:ext cx="571885" cy="202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2250" t="58233"/>
          <a:stretch/>
        </p:blipFill>
        <p:spPr>
          <a:xfrm>
            <a:off x="4091422" y="748368"/>
            <a:ext cx="3325319" cy="7842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1422" y="1651520"/>
            <a:ext cx="3681670" cy="226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6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906"/>
            <a:ext cx="11051628" cy="831713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Potential and Matter Spectra </a:t>
            </a:r>
            <a:endParaRPr lang="en-U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54845" y="687466"/>
                <a:ext cx="12019723" cy="6038193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3500" dirty="0" smtClean="0"/>
                  <a:t>                                                                     </a:t>
                </a:r>
                <a:endParaRPr lang="en-US" sz="3500" dirty="0"/>
              </a:p>
              <a:p>
                <a:pPr marL="0" indent="0">
                  <a:buNone/>
                </a:pPr>
                <a:endParaRPr lang="en-US" sz="35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36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𝐈𝐟</m:t>
                    </m:r>
                    <m:r>
                      <a:rPr lang="en-US" sz="36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6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𝐏𝐨𝐢𝐬𝐬𝐨𝐧</m:t>
                    </m:r>
                    <m:r>
                      <a:rPr lang="en-US" sz="36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6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𝐞𝐪𝐮𝐚𝐭𝐢𝐨𝐧</m:t>
                    </m:r>
                    <m:r>
                      <a:rPr lang="en-US" sz="36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6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𝐯𝐚𝐥𝐢𝐝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d>
                      <m:dPr>
                        <m:ctrlP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sSub>
                      <m:sSubPr>
                        <m:ctrlPr>
                          <a:rPr lang="en-US" sz="3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3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sub>
                    </m:sSub>
                    <m:d>
                      <m:dPr>
                        <m:ctrlPr>
                          <a:rPr lang="en-US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sz="36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3500" dirty="0" smtClean="0">
                    <a:sym typeface="Wingdings" panose="05000000000000000000" pitchFamily="2" charset="2"/>
                  </a:rPr>
                  <a:t>                                 </a:t>
                </a:r>
              </a:p>
              <a:p>
                <a:pPr marL="0" indent="0">
                  <a:buNone/>
                </a:pPr>
                <a:r>
                  <a:rPr lang="en-US" sz="35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3500" dirty="0"/>
                  <a:t>If </a:t>
                </a:r>
                <a:r>
                  <a:rPr lang="en-US" sz="3500" b="1" dirty="0">
                    <a:solidFill>
                      <a:srgbClr val="0070C0"/>
                    </a:solidFill>
                  </a:rPr>
                  <a:t>phases random </a:t>
                </a:r>
                <a:r>
                  <a:rPr lang="en-US" sz="3500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3500" dirty="0" smtClean="0">
                    <a:sym typeface="Wingdings" panose="05000000000000000000" pitchFamily="2" charset="2"/>
                  </a:rPr>
                  <a:t> complete description</a:t>
                </a:r>
                <a:r>
                  <a:rPr lang="en-US" sz="3500" dirty="0" smtClean="0"/>
                  <a:t> </a:t>
                </a:r>
              </a:p>
              <a:p>
                <a:pPr marL="0" indent="0">
                  <a:buNone/>
                </a:pPr>
                <a:endParaRPr lang="en-US" sz="2300" dirty="0" smtClean="0"/>
              </a:p>
              <a:p>
                <a:pPr marL="0" indent="0">
                  <a:buNone/>
                </a:pPr>
                <a:endParaRPr lang="en-US" sz="1700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Because fluctuation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field is random Gaussian </a:t>
                </a:r>
                <a:endParaRPr lang="en-US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 </a:t>
                </a: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 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𝒓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𝜋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 </m:t>
                        </m:r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exp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 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𝛿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54845" y="687466"/>
                <a:ext cx="12019723" cy="6038193"/>
              </a:xfrm>
              <a:blipFill>
                <a:blip r:embed="rId2"/>
                <a:stretch>
                  <a:fillRect l="-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-417" t="-63794" r="-4491" b="58888"/>
          <a:stretch/>
        </p:blipFill>
        <p:spPr>
          <a:xfrm>
            <a:off x="4089224" y="1073731"/>
            <a:ext cx="3531587" cy="1943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005" y="748956"/>
            <a:ext cx="2564789" cy="775991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8300570" y="996542"/>
            <a:ext cx="571885" cy="202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2250" t="58233"/>
          <a:stretch/>
        </p:blipFill>
        <p:spPr>
          <a:xfrm>
            <a:off x="4089224" y="807091"/>
            <a:ext cx="3325319" cy="784265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>
            <a:off x="5367920" y="1613804"/>
            <a:ext cx="124574" cy="486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847672" y="1532274"/>
            <a:ext cx="3934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amplitudes + phases in density known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30207" y="6069495"/>
                <a:ext cx="198653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207" y="6069495"/>
                <a:ext cx="1986534" cy="369332"/>
              </a:xfrm>
              <a:prstGeom prst="rect">
                <a:avLst/>
              </a:prstGeom>
              <a:blipFill>
                <a:blip r:embed="rId6"/>
                <a:stretch>
                  <a:fillRect t="-166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l="47197" t="-1181" r="1" b="20751"/>
          <a:stretch/>
        </p:blipFill>
        <p:spPr>
          <a:xfrm>
            <a:off x="8300570" y="3006079"/>
            <a:ext cx="3719152" cy="31589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47398" y="6249133"/>
            <a:ext cx="42620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hlinkClick r:id="rId8"/>
              </a:rPr>
              <a:t>https://</a:t>
            </a:r>
            <a:r>
              <a:rPr lang="en-US" sz="1000" dirty="0" smtClean="0">
                <a:hlinkClick r:id="rId8"/>
              </a:rPr>
              <a:t>www.gaussianwaves.com/2012/07/q-function-and-error-functions</a:t>
            </a:r>
            <a:r>
              <a:rPr lang="en-US" sz="1000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12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u="sng" dirty="0" smtClean="0"/>
              <a:t>Heuristics of the Matter Power Spectrum 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25563"/>
                <a:ext cx="10621488" cy="5336494"/>
              </a:xfrm>
            </p:spPr>
            <p:txBody>
              <a:bodyPr>
                <a:normAutofit fontScale="70000" lnSpcReduction="20000"/>
              </a:bodyPr>
              <a:lstStyle/>
              <a:p>
                <a:endParaRPr lang="en-US" sz="1100" b="1" dirty="0" smtClean="0">
                  <a:solidFill>
                    <a:srgbClr val="002060"/>
                  </a:solidFill>
                </a:endParaRP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The universe is believed to have undergone early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inflation: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𝑯𝒕</m:t>
                        </m:r>
                      </m:sup>
                    </m:sSup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  <a:p>
                <a:endParaRPr lang="en-US" b="1" dirty="0" smtClean="0">
                  <a:solidFill>
                    <a:srgbClr val="FF0000"/>
                  </a:solidFill>
                </a:endParaRP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Fluctuation </a:t>
                </a:r>
                <a:r>
                  <a:rPr lang="en-US" b="1" dirty="0">
                    <a:solidFill>
                      <a:srgbClr val="002060"/>
                    </a:solidFill>
                  </a:rPr>
                  <a:t>modes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are ‘outside horizon</a:t>
                </a:r>
                <a:r>
                  <a:rPr lang="en-US" b="1" dirty="0">
                    <a:solidFill>
                      <a:srgbClr val="002060"/>
                    </a:solidFill>
                  </a:rPr>
                  <a:t>’ if their ‘ends’ are </a:t>
                </a:r>
                <a:r>
                  <a:rPr lang="en-US" b="1" dirty="0">
                    <a:solidFill>
                      <a:srgbClr val="FF0000"/>
                    </a:solidFill>
                  </a:rPr>
                  <a:t>not causally connected</a:t>
                </a:r>
              </a:p>
              <a:p>
                <a:pPr marL="0" indent="0">
                  <a:buNone/>
                </a:pPr>
                <a:endParaRPr lang="en-US" b="1" dirty="0" smtClean="0">
                  <a:solidFill>
                    <a:srgbClr val="002060"/>
                  </a:solidFill>
                </a:endParaRP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During this period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modes exit </a:t>
                </a:r>
                <a:r>
                  <a:rPr lang="en-US" b="1" dirty="0" smtClean="0">
                    <a:solidFill>
                      <a:srgbClr val="002060"/>
                    </a:solidFill>
                  </a:rPr>
                  <a:t>the </a:t>
                </a:r>
                <a:r>
                  <a:rPr lang="en-US" b="1" dirty="0">
                    <a:solidFill>
                      <a:srgbClr val="002060"/>
                    </a:solidFill>
                  </a:rPr>
                  <a:t>H</a:t>
                </a:r>
                <a:r>
                  <a:rPr lang="en-US" b="1" dirty="0" smtClean="0">
                    <a:solidFill>
                      <a:srgbClr val="002060"/>
                    </a:solidFill>
                  </a:rPr>
                  <a:t>ubble horizon (large wavelength first):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𝒑𝒉𝒚𝒔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≳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en-US" b="1" dirty="0" smtClean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endParaRPr lang="en-US" b="1" dirty="0" smtClean="0">
                  <a:solidFill>
                    <a:srgbClr val="002060"/>
                  </a:solidFill>
                </a:endParaRP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They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re-enter when inflation is over </a:t>
                </a:r>
                <a:r>
                  <a:rPr lang="en-US" b="1" dirty="0" smtClean="0">
                    <a:solidFill>
                      <a:srgbClr val="002060"/>
                    </a:solidFill>
                  </a:rPr>
                  <a:t>(short fluctuation modes first)</a:t>
                </a:r>
              </a:p>
              <a:p>
                <a:endParaRPr lang="en-US" b="1" dirty="0">
                  <a:solidFill>
                    <a:srgbClr val="002060"/>
                  </a:solidFill>
                </a:endParaRPr>
              </a:p>
              <a:p>
                <a:r>
                  <a:rPr lang="en-US" b="1" dirty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T</a:t>
                </a: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ime spent by mode inside horizon during radiation era is the only scale in the problem</a:t>
                </a:r>
                <a:r>
                  <a:rPr lang="en-US" b="1" dirty="0" smtClean="0">
                    <a:solidFill>
                      <a:srgbClr val="00206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b="1" dirty="0" smtClean="0">
                  <a:solidFill>
                    <a:srgbClr val="002060"/>
                  </a:solidFill>
                </a:endParaRPr>
              </a:p>
              <a:p>
                <a:r>
                  <a:rPr lang="en-US" b="1" dirty="0">
                    <a:solidFill>
                      <a:srgbClr val="002060"/>
                    </a:solidFill>
                  </a:rPr>
                  <a:t>Newtonian description </a:t>
                </a:r>
                <a:r>
                  <a:rPr lang="en-US" b="1" dirty="0" smtClean="0">
                    <a:solidFill>
                      <a:srgbClr val="002060"/>
                    </a:solidFill>
                  </a:rPr>
                  <a:t> used so far valid only  (well) inside </a:t>
                </a:r>
                <a:r>
                  <a:rPr lang="en-US" b="1" dirty="0">
                    <a:solidFill>
                      <a:srgbClr val="002060"/>
                    </a:solidFill>
                  </a:rPr>
                  <a:t>horizon</a:t>
                </a: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In GR, evolution of density perturbation depends on gauge (choice of coordinates) </a:t>
                </a: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In frame </a:t>
                </a:r>
                <a:r>
                  <a:rPr lang="en-US" b="1" dirty="0" err="1" smtClean="0">
                    <a:solidFill>
                      <a:srgbClr val="002060"/>
                    </a:solidFill>
                  </a:rPr>
                  <a:t>comoving</a:t>
                </a:r>
                <a:r>
                  <a:rPr lang="en-US" b="1" dirty="0" smtClean="0">
                    <a:solidFill>
                      <a:srgbClr val="002060"/>
                    </a:solidFill>
                  </a:rPr>
                  <a:t> with DM perturbations, these grow outside horizon in radiation era as in matter domination</a:t>
                </a:r>
              </a:p>
              <a:p>
                <a:r>
                  <a:rPr lang="en-US" b="1" dirty="0" smtClean="0">
                    <a:solidFill>
                      <a:srgbClr val="002060"/>
                    </a:solidFill>
                  </a:rPr>
                  <a:t>In that gauge the Poisson equation is also valid  </a:t>
                </a:r>
                <a:r>
                  <a:rPr lang="en-US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25563"/>
                <a:ext cx="10621488" cy="5336494"/>
              </a:xfrm>
              <a:blipFill>
                <a:blip r:embed="rId2"/>
                <a:stretch>
                  <a:fillRect l="-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427" y="3327247"/>
            <a:ext cx="2283402" cy="44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5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53" y="-83127"/>
            <a:ext cx="10968784" cy="923636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002060"/>
                </a:solidFill>
                <a:latin typeface="Agency FB" pitchFamily="34" charset="0"/>
              </a:rPr>
              <a:t>(usually assumed)</a:t>
            </a:r>
            <a:r>
              <a:rPr lang="en-US" b="1" dirty="0">
                <a:solidFill>
                  <a:srgbClr val="002060"/>
                </a:solidFill>
                <a:latin typeface="Agency FB" pitchFamily="34" charset="0"/>
              </a:rPr>
              <a:t> </a:t>
            </a:r>
            <a:r>
              <a:rPr lang="en-US" b="1" u="sng" dirty="0">
                <a:solidFill>
                  <a:srgbClr val="0070C0"/>
                </a:solidFill>
                <a:latin typeface="Agency FB" pitchFamily="34" charset="0"/>
              </a:rPr>
              <a:t>Initial Conditions for the Fluctuations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8779"/>
                <a:ext cx="12192000" cy="5799221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>
                    <a:latin typeface="Arial Narrow" pitchFamily="34" charset="0"/>
                    <a:sym typeface="Wingdings" pitchFamily="2" charset="2"/>
                  </a:rPr>
                  <a:t>   (almost) ‘Scale invariant’ dimensionless power spectrum </a:t>
                </a:r>
                <a:r>
                  <a:rPr lang="en-US" sz="1800" b="1" dirty="0">
                    <a:solidFill>
                      <a:srgbClr val="FF0000"/>
                    </a:solidFill>
                    <a:latin typeface="Arial Narrow" pitchFamily="34" charset="0"/>
                    <a:sym typeface="Wingdings" pitchFamily="2" charset="2"/>
                  </a:rPr>
                  <a:t>  </a:t>
                </a:r>
              </a:p>
              <a:p>
                <a:pPr marL="0" indent="0">
                  <a:buNone/>
                </a:pPr>
                <a:endParaRPr lang="en-US" sz="1800" b="1" dirty="0">
                  <a:solidFill>
                    <a:srgbClr val="FF0000"/>
                  </a:solidFill>
                  <a:latin typeface="Arial Narrow" pitchFamily="34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                                                   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𝚫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𝚽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𝟐</m:t>
                          </m:r>
                        </m:sup>
                      </m:sSubSup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𝒌</m:t>
                              </m:r>
                            </m:e>
                            <m:sup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𝟐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𝝅</m:t>
                              </m:r>
                            </m:e>
                            <m:sup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𝑷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𝚽</m:t>
                          </m:r>
                        </m:sub>
                      </m:sSub>
                      <m:d>
                        <m:d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𝒌</m:t>
                          </m:r>
                        </m:e>
                      </m:d>
                      <m:r>
                        <a:rPr lang="en-US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≈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𝐜𝐨𝐧𝐬𝐭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,</m:t>
                      </m:r>
                    </m:oMath>
                  </m:oMathPara>
                </a14:m>
                <a:endParaRPr lang="en-US" b="1" i="0" dirty="0" smtClean="0">
                  <a:latin typeface="Cambria Math" panose="02040503050406030204" pitchFamily="18" charset="0"/>
                  <a:ea typeface="Cambria Math" panose="02040503050406030204" pitchFamily="18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1800" b="1" i="1" dirty="0" smtClean="0">
                    <a:solidFill>
                      <a:srgbClr val="C00000"/>
                    </a:solidFill>
                    <a:latin typeface="Arial Narrow" pitchFamily="34" charset="0"/>
                    <a:sym typeface="Wingdings" pitchFamily="2" charset="2"/>
                  </a:rPr>
                  <a:t>k </a:t>
                </a:r>
                <a:r>
                  <a:rPr lang="en-US" sz="1800" b="1" dirty="0" smtClean="0">
                    <a:solidFill>
                      <a:srgbClr val="C00000"/>
                    </a:solidFill>
                    <a:latin typeface="Arial Narrow" pitchFamily="34" charset="0"/>
                    <a:sym typeface="Wingdings" pitchFamily="2" charset="2"/>
                  </a:rPr>
                  <a:t>are commoving wavenumbers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𝒌</m:t>
                    </m:r>
                    <m:r>
                      <a:rPr lang="en-US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𝒂</m:t>
                    </m:r>
                    <m:r>
                      <a:rPr lang="en-US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  <m:sSub>
                      <m:sSubPr>
                        <m:ctrlP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𝒌</m:t>
                        </m:r>
                      </m:e>
                      <m:sub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𝒑𝒉𝒚𝒔</m:t>
                        </m:r>
                      </m:sub>
                    </m:sSub>
                    <m:r>
                      <a:rPr lang="en-US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 </m:t>
                    </m:r>
                    <m:f>
                      <m:fPr>
                        <m:ctrlP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𝟐</m:t>
                        </m:r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𝝅</m:t>
                        </m:r>
                      </m:num>
                      <m:den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𝝀</m:t>
                        </m:r>
                      </m:den>
                    </m:f>
                    <m:r>
                      <a:rPr lang="en-US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𝟐</m:t>
                        </m:r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𝝅</m:t>
                        </m:r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𝒂</m:t>
                        </m:r>
                        <m:r>
                          <a:rPr lang="en-US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𝝀</m:t>
                            </m:r>
                          </m:e>
                          <m:sub>
                            <m:r>
                              <a:rPr lang="en-US" sz="1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𝐩𝐡𝐲𝐬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800" b="1" dirty="0">
                    <a:solidFill>
                      <a:srgbClr val="C00000"/>
                    </a:solidFill>
                    <a:latin typeface="Arial Narrow" pitchFamily="34" charset="0"/>
                    <a:sym typeface="Wingdings" pitchFamily="2" charset="2"/>
                  </a:rPr>
                  <a:t> </a:t>
                </a:r>
                <a:endParaRPr lang="en-US" sz="1800" b="1" i="0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 </m:t>
                      </m:r>
                    </m:oMath>
                  </m:oMathPara>
                </a14:m>
                <a:endParaRPr lang="en-US" sz="2400" b="1" dirty="0">
                  <a:solidFill>
                    <a:schemeClr val="accent1"/>
                  </a:solidFill>
                  <a:latin typeface="Arial Narrow" pitchFamily="34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2060"/>
                    </a:solidFill>
                    <a:latin typeface="Arial Narrow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sz="2400" b="1" dirty="0" smtClean="0">
                    <a:solidFill>
                      <a:srgbClr val="002060"/>
                    </a:solidFill>
                    <a:latin typeface="Arial Narrow" pitchFamily="34" charset="0"/>
                    <a:sym typeface="Wingdings" panose="05000000000000000000" pitchFamily="2" charset="2"/>
                  </a:rPr>
                  <a:t>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𝜟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𝜱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𝟐</m:t>
                        </m:r>
                      </m:sup>
                    </m:sSubSup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~ </m:t>
                    </m:r>
                    <m:sSubSup>
                      <m:sSubSup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𝒂</m:t>
                        </m:r>
                      </m:e>
                      <m:sub>
                        <m:r>
                          <a:rPr lang="en-US" sz="2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𝐡𝐞𝐱𝐢𝐭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sup>
                    </m:sSubSup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𝚽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𝒌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𝟐</m:t>
                            </m:r>
                          </m:sup>
                        </m:sSubSup>
                      </m:e>
                    </m:d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~   </m:t>
                    </m:r>
                    <m:r>
                      <a:rPr lang="en-US" sz="2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𝐜𝐨𝐧𝐬𝐭𝐚𝐧𝐭</m:t>
                    </m:r>
                    <m:r>
                      <a:rPr lang="en-US" sz="2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  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at</m:t>
                        </m:r>
                        <m:sPre>
                          <m:sPre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PrePr>
                          <m:sub/>
                          <m:sup>
                            <m:r>
                              <a:rPr lang="en-US" sz="24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′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h</m:t>
                            </m:r>
                          </m:e>
                        </m:sPr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exit</m:t>
                            </m:r>
                          </m:e>
                          <m:sup>
                            <m:r>
                              <a:rPr lang="en-US" sz="24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same</m:t>
                        </m:r>
                        <m: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flcutuations</m:t>
                        </m:r>
                        <m: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→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Self</m:t>
                        </m:r>
                        <m: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similar</m:t>
                        </m:r>
                      </m:e>
                    </m:d>
                  </m:oMath>
                </a14:m>
                <a:endParaRPr lang="en-US" sz="2400" b="0" i="0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800" b="0" i="0" dirty="0" smtClean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𝑰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𝐧𝐟𝐥𝐚𝐭𝐢𝐨𝐧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→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𝐟𝐥𝐮𝐜𝐭𝐮𝐚𝐭𝐢𝐨𝐧𝐬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𝐞𝐱𝐢𝐭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𝐡𝐨𝐫𝐢𝐳𝐨𝐧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,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𝐚𝐭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𝐩𝐡𝐲𝐬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.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𝐬𝐜𝐚𝐥𝐞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 </m:t>
                          </m:r>
                          <m:sSup>
                            <m:sSupPr>
                              <m:ctrlPr>
                                <a:rPr lang="en-US" sz="16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𝐇</m:t>
                              </m:r>
                            </m:e>
                            <m:sup>
                              <m:r>
                                <a:rPr lang="en-US" sz="1600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−</m:t>
                              </m:r>
                              <m:r>
                                <a:rPr lang="en-US" sz="1600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𝐜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1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≈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1600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𝐜𝐨𝐧𝐬𝐭𝐚𝐧𝐭</m:t>
                          </m:r>
                        </m:e>
                      </m:d>
                    </m:oMath>
                  </m:oMathPara>
                </a14:m>
                <a:endParaRPr lang="en-US" sz="1600" dirty="0" smtClean="0">
                  <a:solidFill>
                    <a:srgbClr val="0070C0"/>
                  </a:solidFill>
                  <a:latin typeface="Arial Narrow" pitchFamily="34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:endParaRPr lang="en-US" sz="800" dirty="0">
                  <a:solidFill>
                    <a:srgbClr val="0070C0"/>
                  </a:solidFill>
                  <a:latin typeface="Arial Narrow" pitchFamily="34" charset="0"/>
                  <a:sym typeface="Wingdings" pitchFamily="2" charset="2"/>
                </a:endParaRPr>
              </a:p>
              <a:p>
                <a:r>
                  <a:rPr lang="en-US" sz="2400" b="1" dirty="0">
                    <a:latin typeface="Arial Narrow" pitchFamily="34" charset="0"/>
                    <a:sym typeface="Wingdings" pitchFamily="2" charset="2"/>
                  </a:rPr>
                  <a:t>   </a:t>
                </a:r>
                <a:r>
                  <a:rPr lang="en-US" sz="2400" b="1" dirty="0">
                    <a:solidFill>
                      <a:srgbClr val="FF0000"/>
                    </a:solidFill>
                    <a:latin typeface="Arial Narrow" pitchFamily="34" charset="0"/>
                    <a:sym typeface="Wingdings" pitchFamily="2" charset="2"/>
                  </a:rPr>
                  <a:t>Adiabatic</a:t>
                </a:r>
                <a:r>
                  <a:rPr lang="en-US" sz="2400" b="1" dirty="0">
                    <a:latin typeface="Arial Narrow" pitchFamily="34" charset="0"/>
                    <a:sym typeface="Wingdings" pitchFamily="2" charset="2"/>
                  </a:rPr>
                  <a:t> </a:t>
                </a:r>
                <a:r>
                  <a:rPr lang="en-US" sz="2400" b="1" dirty="0" smtClean="0">
                    <a:latin typeface="Arial Narrow" pitchFamily="34" charset="0"/>
                    <a:sym typeface="Wingdings" pitchFamily="2" charset="2"/>
                  </a:rPr>
                  <a:t>fluctuations  volume </a:t>
                </a:r>
                <a:r>
                  <a:rPr lang="en-US" sz="2400" b="1" dirty="0">
                    <a:latin typeface="Arial Narrow" pitchFamily="34" charset="0"/>
                    <a:sym typeface="Wingdings" pitchFamily="2" charset="2"/>
                  </a:rPr>
                  <a:t>compression   </a:t>
                </a:r>
                <a:r>
                  <a:rPr lang="en-US" sz="2400" b="1" dirty="0">
                    <a:solidFill>
                      <a:srgbClr val="FF0000"/>
                    </a:solidFill>
                    <a:latin typeface="Arial Narrow" pitchFamily="34" charset="0"/>
                    <a:sym typeface="Wingdings" pitchFamily="2" charset="2"/>
                  </a:rPr>
                  <a:t>affects all </a:t>
                </a:r>
                <a:r>
                  <a:rPr lang="en-US" sz="2400" b="1" dirty="0" smtClean="0">
                    <a:solidFill>
                      <a:srgbClr val="FF0000"/>
                    </a:solidFill>
                    <a:latin typeface="Arial Narrow" pitchFamily="34" charset="0"/>
                    <a:sym typeface="Wingdings" pitchFamily="2" charset="2"/>
                  </a:rPr>
                  <a:t>component</a:t>
                </a:r>
                <a:endParaRPr lang="en-US" sz="2400" b="1" dirty="0">
                  <a:solidFill>
                    <a:srgbClr val="FF0000"/>
                  </a:solidFill>
                  <a:latin typeface="Arial Narrow" pitchFamily="34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:endParaRPr lang="en-US" sz="1600" b="1" dirty="0">
                  <a:solidFill>
                    <a:srgbClr val="0070C0"/>
                  </a:solidFill>
                  <a:latin typeface="Arial Narrow" pitchFamily="34" charset="0"/>
                  <a:sym typeface="Wingdings" pitchFamily="2" charset="2"/>
                </a:endParaRPr>
              </a:p>
              <a:p>
                <a:r>
                  <a:rPr lang="en-US" sz="2400" b="1" dirty="0">
                    <a:solidFill>
                      <a:srgbClr val="FF0000"/>
                    </a:solidFill>
                    <a:latin typeface="Arial Narrow" pitchFamily="34" charset="0"/>
                    <a:sym typeface="Wingdings" pitchFamily="2" charset="2"/>
                  </a:rPr>
                  <a:t>   Modes with </a:t>
                </a:r>
                <a:r>
                  <a:rPr lang="en-US" sz="2400" b="1" dirty="0">
                    <a:latin typeface="Arial Narrow" pitchFamily="34" charset="0"/>
                    <a:sym typeface="Wingdings" pitchFamily="2" charset="2"/>
                  </a:rPr>
                  <a:t>random phases  </a:t>
                </a:r>
                <a:r>
                  <a:rPr lang="en-US" sz="2400" b="1" dirty="0">
                    <a:solidFill>
                      <a:srgbClr val="FF0000"/>
                    </a:solidFill>
                    <a:latin typeface="Arial Narrow" pitchFamily="34" charset="0"/>
                    <a:sym typeface="Wingdings" pitchFamily="2" charset="2"/>
                  </a:rPr>
                  <a:t>Gaussian field  Defined by Power Spectrum </a:t>
                </a:r>
              </a:p>
              <a:p>
                <a:pPr marL="0" indent="0">
                  <a:buNone/>
                </a:pPr>
                <a:endParaRPr lang="en-US" sz="1600" dirty="0">
                  <a:latin typeface="Arial Narrow" pitchFamily="34" charset="0"/>
                  <a:sym typeface="Wingdings" pitchFamily="2" charset="2"/>
                </a:endParaRPr>
              </a:p>
              <a:p>
                <a:pPr>
                  <a:buNone/>
                </a:pPr>
                <a:r>
                  <a:rPr lang="en-US" sz="2400" b="1" dirty="0">
                    <a:latin typeface="Arial Narrow" pitchFamily="34" charset="0"/>
                    <a:sym typeface="Wingdings" pitchFamily="2" charset="2"/>
                  </a:rPr>
                  <a:t>**   Current </a:t>
                </a:r>
                <a:r>
                  <a:rPr lang="en-US" sz="2400" b="1" dirty="0">
                    <a:solidFill>
                      <a:srgbClr val="FF0000"/>
                    </a:solidFill>
                    <a:latin typeface="Arial Narrow" pitchFamily="34" charset="0"/>
                    <a:sym typeface="Wingdings" pitchFamily="2" charset="2"/>
                  </a:rPr>
                  <a:t>observations support these expectations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8779"/>
                <a:ext cx="12192000" cy="5799221"/>
              </a:xfrm>
              <a:blipFill>
                <a:blip r:embed="rId2"/>
                <a:stretch>
                  <a:fillRect l="-750" t="-10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766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219" y="2244009"/>
            <a:ext cx="6725720" cy="42363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" y="1"/>
                <a:ext cx="12191999" cy="7673008"/>
              </a:xfrm>
            </p:spPr>
            <p:txBody>
              <a:bodyPr>
                <a:normAutofit fontScale="25000" lnSpcReduction="20000"/>
              </a:bodyPr>
              <a:lstStyle/>
              <a:p>
                <a:endParaRPr lang="en-US" sz="8000" b="1" dirty="0" smtClean="0">
                  <a:solidFill>
                    <a:srgbClr val="0070C0"/>
                  </a:solidFill>
                </a:endParaRPr>
              </a:p>
              <a:p>
                <a:r>
                  <a:rPr lang="en-US" sz="8000" b="1" dirty="0" smtClean="0">
                    <a:solidFill>
                      <a:srgbClr val="0070C0"/>
                    </a:solidFill>
                  </a:rPr>
                  <a:t>If we initially have </a:t>
                </a:r>
                <a:r>
                  <a:rPr lang="en-US" sz="8000" b="1" dirty="0" smtClean="0">
                    <a:solidFill>
                      <a:srgbClr val="C00000"/>
                    </a:solidFill>
                  </a:rPr>
                  <a:t>potential perturbations </a:t>
                </a:r>
                <a:r>
                  <a:rPr lang="en-US" sz="8000" b="1" dirty="0" smtClean="0">
                    <a:solidFill>
                      <a:srgbClr val="0070C0"/>
                    </a:solidFill>
                  </a:rPr>
                  <a:t>on various scales </a:t>
                </a:r>
                <a:r>
                  <a:rPr lang="en-US" sz="80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8000" b="1" dirty="0" smtClean="0">
                    <a:solidFill>
                      <a:srgbClr val="0070C0"/>
                    </a:solidFill>
                  </a:rPr>
                  <a:t>seed </a:t>
                </a:r>
                <a:r>
                  <a:rPr lang="en-US" sz="8000" b="1" dirty="0" smtClean="0">
                    <a:solidFill>
                      <a:srgbClr val="C00000"/>
                    </a:solidFill>
                  </a:rPr>
                  <a:t>matter density </a:t>
                </a:r>
                <a:r>
                  <a:rPr lang="en-US" sz="8000" b="1" dirty="0" smtClean="0">
                    <a:solidFill>
                      <a:srgbClr val="0070C0"/>
                    </a:solidFill>
                  </a:rPr>
                  <a:t>perturbations</a:t>
                </a:r>
              </a:p>
              <a:p>
                <a:pPr marL="0" indent="0">
                  <a:buNone/>
                </a:pPr>
                <a:endParaRPr lang="en-US" sz="3200" b="1" dirty="0" smtClean="0">
                  <a:solidFill>
                    <a:srgbClr val="0070C0"/>
                  </a:solidFill>
                </a:endParaRPr>
              </a:p>
              <a:p>
                <a:r>
                  <a:rPr lang="en-US" sz="8000" b="1" dirty="0" err="1">
                    <a:solidFill>
                      <a:srgbClr val="C00000"/>
                    </a:solidFill>
                  </a:rPr>
                  <a:t>A</a:t>
                </a:r>
                <a:r>
                  <a:rPr lang="en-US" sz="8000" b="1" dirty="0" err="1" smtClean="0">
                    <a:solidFill>
                      <a:srgbClr val="C00000"/>
                    </a:solidFill>
                  </a:rPr>
                  <a:t>nalyse</a:t>
                </a:r>
                <a:r>
                  <a:rPr lang="en-US" sz="8000" b="1" dirty="0" smtClean="0">
                    <a:solidFill>
                      <a:srgbClr val="C00000"/>
                    </a:solidFill>
                  </a:rPr>
                  <a:t> into scales, take modes </a:t>
                </a:r>
                <a:r>
                  <a:rPr lang="en-US" sz="8000" b="1" dirty="0" smtClean="0">
                    <a:solidFill>
                      <a:srgbClr val="0070C0"/>
                    </a:solidFill>
                  </a:rPr>
                  <a:t>with wavelength </a:t>
                </a:r>
                <a14:m>
                  <m:oMath xmlns:m="http://schemas.openxmlformats.org/officeDocument/2006/math">
                    <m:r>
                      <a:rPr lang="en-US" sz="8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  <m:r>
                      <a:rPr lang="en-US" sz="8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8000" b="1" dirty="0" smtClean="0">
                    <a:solidFill>
                      <a:srgbClr val="0070C0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en-US" sz="8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sz="8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8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8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8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8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8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8000" b="1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sz="8000" b="1" dirty="0"/>
              </a:p>
              <a:p>
                <a:pPr marL="0" indent="0">
                  <a:buNone/>
                </a:pPr>
                <a:r>
                  <a:rPr lang="en-US" sz="8000" dirty="0" smtClean="0">
                    <a:solidFill>
                      <a:schemeClr val="tx1"/>
                    </a:solidFill>
                  </a:rPr>
                  <a:t>                                                                              </a:t>
                </a:r>
                <a:r>
                  <a:rPr lang="en-US" sz="128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      </a:t>
                </a:r>
                <a14:m>
                  <m:oMath xmlns:m="http://schemas.openxmlformats.org/officeDocument/2006/math">
                    <m:r>
                      <a:rPr lang="el-GR" sz="1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𝛷</m:t>
                    </m:r>
                    <m:r>
                      <a:rPr lang="en-US" sz="1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1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l-GR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𝛷</m:t>
                        </m:r>
                      </m:e>
                      <m:sub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sz="1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1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  <m:r>
                          <a:rPr lang="en-US" sz="1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sz="1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𝒓</m:t>
                        </m:r>
                      </m:sup>
                    </m:sSup>
                    <m:r>
                      <a:rPr lang="en-US" sz="1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    </m:t>
                    </m:r>
                    <m:r>
                      <a:rPr lang="en-US" sz="1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𝜌</m:t>
                    </m:r>
                    <m:r>
                      <a:rPr lang="en-US" sz="1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1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𝜌</m:t>
                        </m:r>
                      </m:e>
                      <m:sub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sz="1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  <m:r>
                          <a:rPr lang="en-US" sz="1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1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  <m:r>
                          <a:rPr lang="en-US" sz="1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sz="1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𝒓</m:t>
                        </m:r>
                      </m:sup>
                    </m:sSup>
                  </m:oMath>
                </a14:m>
                <a:endParaRPr lang="en-US" sz="128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3200" b="1" dirty="0" smtClean="0">
                  <a:solidFill>
                    <a:srgbClr val="0070C0"/>
                  </a:solidFill>
                </a:endParaRPr>
              </a:p>
              <a:p>
                <a:r>
                  <a:rPr lang="en-US" sz="9600" b="1" dirty="0" smtClean="0">
                    <a:solidFill>
                      <a:srgbClr val="0070C0"/>
                    </a:solidFill>
                  </a:rPr>
                  <a:t>Use Poisson equation </a:t>
                </a:r>
                <a:r>
                  <a:rPr lang="en-US" sz="9600" b="1" dirty="0" smtClean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(commoving gauge) </a:t>
                </a:r>
                <a:endParaRPr lang="en-US" sz="9600" b="1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sz="9600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sz="8000" dirty="0"/>
              </a:p>
              <a:p>
                <a:pPr marL="0" indent="0">
                  <a:buNone/>
                </a:pPr>
                <a:r>
                  <a:rPr lang="en-US" sz="8000" dirty="0"/>
                  <a:t>                     </a:t>
                </a:r>
                <a14:m>
                  <m:oMath xmlns:m="http://schemas.openxmlformats.org/officeDocument/2006/math">
                    <m:r>
                      <a:rPr lang="en-US" sz="8000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28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28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42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12800" b="1" u="sng" dirty="0" smtClean="0">
                    <a:sym typeface="Wingdings" panose="05000000000000000000" pitchFamily="2" charset="2"/>
                  </a:rPr>
                  <a:t>Suppose</a:t>
                </a:r>
                <a:r>
                  <a:rPr lang="en-US" sz="128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12800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11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sub>
                      <m:sup>
                        <m: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   </m:t>
                    </m:r>
                    <m:sSup>
                      <m:sSupPr>
                        <m:ctrlP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sSubSup>
                      <m:sSubSupPr>
                        <m:ctrlP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~ </m:t>
                    </m:r>
                    <m:r>
                      <a:rPr lang="en-US" sz="11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sz="11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constant</m:t>
                    </m:r>
                    <m:r>
                      <a:rPr lang="en-US" sz="11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1200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12800" dirty="0"/>
              </a:p>
              <a:p>
                <a:pPr marL="0" indent="0">
                  <a:buNone/>
                </a:pPr>
                <a:r>
                  <a:rPr lang="en-US" sz="12800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en-US" sz="12800" dirty="0" smtClean="0"/>
                  <a:t> </a:t>
                </a:r>
                <a:r>
                  <a:rPr lang="en-US" sz="12800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12800" dirty="0" smtClean="0"/>
                  <a:t>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16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sub>
                      <m:sup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sSubSup>
                      <m:sSubSupPr>
                        <m:ctrlP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sSup>
                      <m:sSupPr>
                        <m:ctrlP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sz="16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16000" dirty="0" smtClean="0"/>
              </a:p>
              <a:p>
                <a:pPr marL="0" indent="0">
                  <a:buNone/>
                </a:pPr>
                <a:endParaRPr lang="en-US" sz="8000" dirty="0"/>
              </a:p>
              <a:p>
                <a:pPr marL="0" indent="0">
                  <a:buNone/>
                </a:pPr>
                <a:endParaRPr lang="en-US" sz="8000" dirty="0" smtClean="0"/>
              </a:p>
              <a:p>
                <a:pPr marL="0" indent="0">
                  <a:buNone/>
                </a:pPr>
                <a:endParaRPr lang="en-US" sz="8000" dirty="0"/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pPr marL="0" indent="0">
                  <a:buNone/>
                </a:pPr>
                <a:r>
                  <a:rPr lang="en-US" sz="1900" dirty="0" smtClean="0"/>
                  <a:t>-------------------------------------------------------------------------------------------------------------------------------------------------------------</a:t>
                </a:r>
                <a:endParaRPr lang="en-US" sz="1900" dirty="0"/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pPr marL="0" indent="0">
                  <a:buNone/>
                </a:pPr>
                <a:endParaRPr lang="en-US" sz="1900" dirty="0"/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pPr marL="0" indent="0">
                  <a:buNone/>
                </a:pPr>
                <a:endParaRPr lang="en-US" sz="1900" dirty="0"/>
              </a:p>
              <a:p>
                <a:pPr marL="0" indent="0">
                  <a:buNone/>
                </a:pPr>
                <a:endParaRPr lang="en-US" sz="1900" dirty="0"/>
              </a:p>
              <a:p>
                <a:pPr marL="0" indent="0">
                  <a:buNone/>
                </a:pPr>
                <a:r>
                  <a:rPr lang="en-US" b="1" dirty="0" smtClean="0"/>
                  <a:t>                                        </a:t>
                </a:r>
                <a:endParaRPr lang="en-US" dirty="0"/>
              </a:p>
              <a:p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1"/>
                <a:ext cx="12191999" cy="7673008"/>
              </a:xfrm>
              <a:blipFill>
                <a:blip r:embed="rId3"/>
                <a:stretch>
                  <a:fillRect l="-1250" b="-1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1" y="3108677"/>
            <a:ext cx="6628366" cy="712358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383967" y="5964890"/>
            <a:ext cx="1244400" cy="160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241536" y="3890600"/>
                <a:ext cx="2462784" cy="12305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Time mode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spends inside horizon during rad era breaks scale free power law</a:t>
                </a:r>
                <a:r>
                  <a:rPr lang="en-US" dirty="0"/>
                  <a:t> </a:t>
                </a:r>
                <a:r>
                  <a:rPr lang="en-US" dirty="0" smtClean="0"/>
                  <a:t>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536" y="3890600"/>
                <a:ext cx="2462784" cy="1230530"/>
              </a:xfrm>
              <a:prstGeom prst="rect">
                <a:avLst/>
              </a:prstGeom>
              <a:blipFill>
                <a:blip r:embed="rId5"/>
                <a:stretch>
                  <a:fillRect l="-1724" t="-1961" r="-2956" b="-490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Down Arrow 14"/>
          <p:cNvSpPr/>
          <p:nvPr/>
        </p:nvSpPr>
        <p:spPr>
          <a:xfrm>
            <a:off x="967409" y="2637183"/>
            <a:ext cx="198782" cy="3445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7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0"/>
            <a:ext cx="11280813" cy="95415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Radiation Era Effect on Matter Power Spectrum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" y="1205488"/>
                <a:ext cx="11693236" cy="585109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Modes </a:t>
                </a:r>
                <a:r>
                  <a:rPr lang="en-US" b="1" dirty="0">
                    <a:solidFill>
                      <a:srgbClr val="0070C0"/>
                    </a:solidFill>
                  </a:rPr>
                  <a:t>inflated beyond horizon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:r>
                  <a:rPr lang="en-US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re-enter</a:t>
                </a:r>
                <a:r>
                  <a:rPr lang="en-US" dirty="0">
                    <a:sym typeface="Wingdings" panose="05000000000000000000" pitchFamily="2" charset="2"/>
                  </a:rPr>
                  <a:t> after inflation; </a:t>
                </a:r>
                <a:r>
                  <a:rPr lang="en-US" b="1" i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large k first</a:t>
                </a:r>
                <a:endParaRPr lang="en-US" b="1" i="1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Density perturbations </a:t>
                </a:r>
                <a:r>
                  <a:rPr lang="en-US" b="1" dirty="0">
                    <a:solidFill>
                      <a:srgbClr val="0070C0"/>
                    </a:solidFill>
                  </a:rPr>
                  <a:t>entering in radiation era ~ can’t grow much 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𝐞𝐪</m:t>
                        </m:r>
                      </m:sub>
                    </m:sSub>
                  </m:oMath>
                </a14:m>
                <a:endParaRPr lang="en-US" b="1" dirty="0"/>
              </a:p>
              <a:p>
                <a:endParaRPr lang="en-US" dirty="0"/>
              </a:p>
              <a:p>
                <a:r>
                  <a:rPr lang="en-US" dirty="0"/>
                  <a:t>This is the major effect on 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Transfer Function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∆</m:t>
                        </m:r>
                      </m:e>
                      <m:sub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sub>
                      <m:sup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3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e>
                    </m:d>
                    <m:r>
                      <a:rPr lang="en-US" sz="33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</m:e>
                          <m:sup>
                            <m: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d>
                          <m:dPr>
                            <m:ctrlP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</m:e>
                          <m:sup>
                            <m: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d>
                          <m:dPr>
                            <m:ctrlP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3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3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b>
                                <m:r>
                                  <a:rPr lang="en-US" sz="33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33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33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3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33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sub>
                      <m:sup>
                        <m:r>
                          <a:rPr lang="en-US" sz="33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3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300" b="1" i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sub>
                      <m:sup>
                        <m:r>
                          <a:rPr lang="en-US" sz="33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33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33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sz="33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endParaRPr lang="en-US" sz="3300" b="1" i="1" dirty="0"/>
              </a:p>
              <a:p>
                <a:pPr marL="0" indent="0">
                  <a:buNone/>
                </a:pPr>
                <a:r>
                  <a:rPr lang="en-US" b="1" i="1" dirty="0"/>
                  <a:t>                                                                                                                                                              </a:t>
                </a:r>
              </a:p>
              <a:p>
                <a:pPr marL="0" indent="0">
                  <a:buNone/>
                </a:pPr>
                <a:r>
                  <a:rPr lang="en-US" b="1" i="1" dirty="0" smtClean="0"/>
                  <a:t>Modes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entering </a:t>
                </a:r>
                <a:r>
                  <a:rPr lang="en-US" b="1" dirty="0">
                    <a:solidFill>
                      <a:srgbClr val="0070C0"/>
                    </a:solidFill>
                  </a:rPr>
                  <a:t>horizon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nary>
                      <m:nary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𝑬</m:t>
                            </m:r>
                          </m:sub>
                        </m:sSub>
                      </m:sup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𝒅𝒕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nary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den>
                    </m:f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𝐢𝐧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𝐫𝐚𝐝𝐢𝐚𝐭𝐢𝐨𝐧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𝐞𝐫𝐚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b="1" dirty="0"/>
                  <a:t> </a:t>
                </a:r>
                <a:r>
                  <a:rPr lang="en-US" b="1" dirty="0" smtClean="0"/>
                  <a:t>                                                                                            grow </a:t>
                </a:r>
                <a:r>
                  <a:rPr lang="en-US" b="1" dirty="0"/>
                  <a:t>little from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b="1" dirty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𝒆𝒒</m:t>
                        </m:r>
                      </m:sub>
                    </m:sSub>
                  </m:oMath>
                </a14:m>
                <a:r>
                  <a:rPr lang="en-US" b="1" dirty="0" smtClean="0"/>
                  <a:t> 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</a:t>
                </a:r>
                <a:endParaRPr lang="en-US" b="1" dirty="0"/>
              </a:p>
              <a:p>
                <a:pPr marL="0" indent="0">
                  <a:buNone/>
                </a:pPr>
                <a:endParaRPr lang="en-US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     </a:t>
                </a:r>
                <a:r>
                  <a:rPr lang="en-US" sz="3800" b="1" dirty="0">
                    <a:solidFill>
                      <a:srgbClr val="FF0000"/>
                    </a:solidFill>
                  </a:rPr>
                  <a:t>stilted growth factor ~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  <m: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3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sz="3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𝑬</m:t>
                            </m:r>
                          </m:sub>
                        </m:sSub>
                        <m: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  <m:d>
                          <m:dPr>
                            <m:ctrlPr>
                              <a:rPr lang="en-US" sz="3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8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8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b>
                                <m:r>
                                  <a:rPr lang="en-US" sz="38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𝒆𝒒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38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8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38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8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n-US" sz="38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𝑬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38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8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n-US" sz="38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𝒆𝒒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3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𝒌</m:t>
                            </m:r>
                          </m:e>
                          <m:sup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𝒆𝒒</m:t>
                            </m:r>
                          </m:sub>
                          <m:sup>
                            <m:r>
                              <a:rPr lang="en-US" sz="3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3800" b="1" dirty="0">
                    <a:ea typeface="Cambria Math" panose="02040503050406030204" pitchFamily="18" charset="0"/>
                  </a:rPr>
                  <a:t> </a:t>
                </a:r>
                <a:r>
                  <a:rPr lang="en-US" sz="3800" b="1" dirty="0">
                    <a:solidFill>
                      <a:srgbClr val="FF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𝑻</m:t>
                        </m:r>
                      </m:e>
                      <m:sup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𝟐</m:t>
                        </m:r>
                      </m:sup>
                    </m:sSup>
                    <m:d>
                      <m:dPr>
                        <m:ctrlP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e>
                    </m:d>
                    <m:r>
                      <a:rPr lang="en-US" sz="3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~  </m:t>
                    </m:r>
                    <m:sSup>
                      <m:sSupPr>
                        <m:ctrlP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e>
                      <m:sup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3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𝟒</m:t>
                        </m:r>
                      </m:sup>
                    </m:sSup>
                  </m:oMath>
                </a14:m>
                <a:endParaRPr lang="en-US" sz="3800" b="1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800" b="1" i="1" dirty="0"/>
              </a:p>
              <a:p>
                <a:r>
                  <a:rPr lang="en-US" b="1" dirty="0"/>
                  <a:t>Other effects: finite DM streaming, baryon acoustic oscillations etc. </a:t>
                </a:r>
                <a:r>
                  <a:rPr lang="en-US" b="1" i="1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1205488"/>
                <a:ext cx="11693236" cy="5851093"/>
              </a:xfrm>
              <a:blipFill>
                <a:blip r:embed="rId2"/>
                <a:stretch>
                  <a:fillRect l="-782" t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64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73" y="-157017"/>
            <a:ext cx="11233727" cy="1154544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Dark Matter </a:t>
            </a:r>
            <a:r>
              <a:rPr lang="en-US" b="1" dirty="0">
                <a:solidFill>
                  <a:srgbClr val="0070C0"/>
                </a:solidFill>
              </a:rPr>
              <a:t>S</a:t>
            </a:r>
            <a:r>
              <a:rPr lang="en-US" b="1" dirty="0" smtClean="0">
                <a:solidFill>
                  <a:srgbClr val="0070C0"/>
                </a:solidFill>
              </a:rPr>
              <a:t>treaming </a:t>
            </a:r>
            <a:r>
              <a:rPr lang="en-US" b="1" dirty="0">
                <a:solidFill>
                  <a:srgbClr val="0070C0"/>
                </a:solidFill>
              </a:rPr>
              <a:t>L</a:t>
            </a:r>
            <a:r>
              <a:rPr lang="en-US" b="1" dirty="0" smtClean="0">
                <a:solidFill>
                  <a:srgbClr val="0070C0"/>
                </a:solidFill>
              </a:rPr>
              <a:t>ength</a:t>
            </a:r>
            <a:endParaRPr lang="en-US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0073" y="1191492"/>
                <a:ext cx="11480800" cy="554181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Comoving distance travelled until matter-radiation equality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b="1" dirty="0" smtClean="0">
                    <a:solidFill>
                      <a:srgbClr val="FF0000"/>
                    </a:solidFill>
                  </a:rPr>
                  <a:t>If particle was in thermal equilibrium</a:t>
                </a:r>
                <a:r>
                  <a:rPr lang="en-US" b="1" dirty="0" smtClean="0"/>
                  <a:t> its </a:t>
                </a:r>
                <a:r>
                  <a:rPr lang="en-US" b="1" i="1" dirty="0" smtClean="0"/>
                  <a:t>v(t)</a:t>
                </a:r>
                <a:r>
                  <a:rPr lang="en-US" b="1" dirty="0" smtClean="0"/>
                  <a:t> in CMB temperature </a:t>
                </a:r>
                <a:r>
                  <a:rPr lang="en-US" b="1" i="1" dirty="0" smtClean="0"/>
                  <a:t>T ~ 1/a </a:t>
                </a:r>
                <a:r>
                  <a:rPr lang="en-US" b="1" dirty="0" smtClean="0"/>
                  <a:t>is  </a:t>
                </a:r>
              </a:p>
              <a:p>
                <a:pPr marL="0" indent="0">
                  <a:buNone/>
                </a:pPr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       </a:t>
                </a:r>
              </a:p>
              <a:p>
                <a:pPr marL="0" indent="0">
                  <a:buNone/>
                </a:pPr>
                <a:endParaRPr lang="en-US" sz="1900" dirty="0"/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pPr marL="0" indent="0">
                  <a:buNone/>
                </a:pPr>
                <a:r>
                  <a:rPr lang="en-US" sz="1900" dirty="0" smtClean="0"/>
                  <a:t>Up to corrections to take into account changes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sz="1900" dirty="0" smtClean="0"/>
                  <a:t> after decoupling</a:t>
                </a:r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pPr marL="0" indent="0">
                  <a:buNone/>
                </a:pPr>
                <a:endParaRPr lang="en-US" sz="1900" dirty="0"/>
              </a:p>
              <a:p>
                <a:pPr marL="0" indent="0">
                  <a:buNone/>
                </a:pPr>
                <a:r>
                  <a:rPr lang="en-US" sz="2200" b="1" dirty="0" smtClean="0">
                    <a:solidFill>
                      <a:srgbClr val="FF0000"/>
                    </a:solidFill>
                  </a:rPr>
                  <a:t>Cold dark matter </a:t>
                </a:r>
                <a:r>
                  <a:rPr lang="en-US" sz="2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~ 100 GeV   earth mass; WDM ~ </a:t>
                </a:r>
                <a:r>
                  <a:rPr lang="en-US" sz="2200" b="1" dirty="0" err="1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keV</a:t>
                </a:r>
                <a:r>
                  <a:rPr lang="en-US" sz="22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 dwarf galaxy mass; HDM ~ eV &gt;~ cluster scales </a:t>
                </a:r>
                <a:endParaRPr lang="en-US" sz="22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1900" dirty="0"/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pPr marL="0" indent="0">
                  <a:buNone/>
                </a:pPr>
                <a:endParaRPr lang="en-US" sz="1900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073" y="1191492"/>
                <a:ext cx="11480800" cy="5541818"/>
              </a:xfrm>
              <a:blipFill>
                <a:blip r:embed="rId3"/>
                <a:stretch>
                  <a:fillRect l="-850" t="-2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691" y="1671643"/>
            <a:ext cx="3174635" cy="14231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40581" y="3722256"/>
                <a:ext cx="3454398" cy="12953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4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4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4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4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4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𝐷𝑀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581" y="3722256"/>
                <a:ext cx="3454398" cy="12953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14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51" y="-27983"/>
            <a:ext cx="10908390" cy="815263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CDM </a:t>
            </a:r>
            <a:r>
              <a:rPr lang="en-US" b="1" dirty="0">
                <a:solidFill>
                  <a:srgbClr val="00B0F0"/>
                </a:solidFill>
              </a:rPr>
              <a:t>Seeding </a:t>
            </a:r>
            <a:r>
              <a:rPr lang="en-US" dirty="0"/>
              <a:t>of </a:t>
            </a:r>
            <a:r>
              <a:rPr lang="en-US" b="1" dirty="0" smtClean="0">
                <a:solidFill>
                  <a:srgbClr val="FF0000"/>
                </a:solidFill>
              </a:rPr>
              <a:t>Structure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277" y="1609378"/>
            <a:ext cx="6535578" cy="5441387"/>
          </a:xfrm>
          <a:prstGeom prst="rect">
            <a:avLst/>
          </a:prstGeom>
        </p:spPr>
      </p:pic>
      <p:pic>
        <p:nvPicPr>
          <p:cNvPr id="9220" name="Picture 4" descr="http://astronomy.swin.edu.au/cms/cpg15x/albums/userpics/dwarfgalaxy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98" y="2236952"/>
            <a:ext cx="735153" cy="74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www.spaceanswers.com/wp-content/uploads/2013/06/Galaxies-coll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709" y="2390619"/>
            <a:ext cx="750445" cy="4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51" y="2808178"/>
            <a:ext cx="5275626" cy="4061879"/>
          </a:xfrm>
          <a:prstGeom prst="rect">
            <a:avLst/>
          </a:prstGeom>
        </p:spPr>
      </p:pic>
      <p:sp>
        <p:nvSpPr>
          <p:cNvPr id="20" name="Freeform 19"/>
          <p:cNvSpPr/>
          <p:nvPr/>
        </p:nvSpPr>
        <p:spPr>
          <a:xfrm>
            <a:off x="7434129" y="2662014"/>
            <a:ext cx="3720662" cy="3058510"/>
          </a:xfrm>
          <a:custGeom>
            <a:avLst/>
            <a:gdLst>
              <a:gd name="connsiteX0" fmla="*/ 0 w 3720662"/>
              <a:gd name="connsiteY0" fmla="*/ 3058510 h 3058510"/>
              <a:gd name="connsiteX1" fmla="*/ 84082 w 3720662"/>
              <a:gd name="connsiteY1" fmla="*/ 3048000 h 3058510"/>
              <a:gd name="connsiteX2" fmla="*/ 126124 w 3720662"/>
              <a:gd name="connsiteY2" fmla="*/ 2974427 h 3058510"/>
              <a:gd name="connsiteX3" fmla="*/ 157655 w 3720662"/>
              <a:gd name="connsiteY3" fmla="*/ 2953406 h 3058510"/>
              <a:gd name="connsiteX4" fmla="*/ 168165 w 3720662"/>
              <a:gd name="connsiteY4" fmla="*/ 2921875 h 3058510"/>
              <a:gd name="connsiteX5" fmla="*/ 210207 w 3720662"/>
              <a:gd name="connsiteY5" fmla="*/ 2858813 h 3058510"/>
              <a:gd name="connsiteX6" fmla="*/ 231227 w 3720662"/>
              <a:gd name="connsiteY6" fmla="*/ 2795751 h 3058510"/>
              <a:gd name="connsiteX7" fmla="*/ 241738 w 3720662"/>
              <a:gd name="connsiteY7" fmla="*/ 2764220 h 3058510"/>
              <a:gd name="connsiteX8" fmla="*/ 304800 w 3720662"/>
              <a:gd name="connsiteY8" fmla="*/ 2659117 h 3058510"/>
              <a:gd name="connsiteX9" fmla="*/ 357351 w 3720662"/>
              <a:gd name="connsiteY9" fmla="*/ 2585544 h 3058510"/>
              <a:gd name="connsiteX10" fmla="*/ 378372 w 3720662"/>
              <a:gd name="connsiteY10" fmla="*/ 2554013 h 3058510"/>
              <a:gd name="connsiteX11" fmla="*/ 409903 w 3720662"/>
              <a:gd name="connsiteY11" fmla="*/ 2501462 h 3058510"/>
              <a:gd name="connsiteX12" fmla="*/ 462455 w 3720662"/>
              <a:gd name="connsiteY12" fmla="*/ 2438400 h 3058510"/>
              <a:gd name="connsiteX13" fmla="*/ 525517 w 3720662"/>
              <a:gd name="connsiteY13" fmla="*/ 2301765 h 3058510"/>
              <a:gd name="connsiteX14" fmla="*/ 567558 w 3720662"/>
              <a:gd name="connsiteY14" fmla="*/ 2238703 h 3058510"/>
              <a:gd name="connsiteX15" fmla="*/ 599089 w 3720662"/>
              <a:gd name="connsiteY15" fmla="*/ 2186151 h 3058510"/>
              <a:gd name="connsiteX16" fmla="*/ 609600 w 3720662"/>
              <a:gd name="connsiteY16" fmla="*/ 2154620 h 3058510"/>
              <a:gd name="connsiteX17" fmla="*/ 651641 w 3720662"/>
              <a:gd name="connsiteY17" fmla="*/ 2112579 h 3058510"/>
              <a:gd name="connsiteX18" fmla="*/ 725214 w 3720662"/>
              <a:gd name="connsiteY18" fmla="*/ 1965434 h 3058510"/>
              <a:gd name="connsiteX19" fmla="*/ 735724 w 3720662"/>
              <a:gd name="connsiteY19" fmla="*/ 1912882 h 3058510"/>
              <a:gd name="connsiteX20" fmla="*/ 777765 w 3720662"/>
              <a:gd name="connsiteY20" fmla="*/ 1849820 h 3058510"/>
              <a:gd name="connsiteX21" fmla="*/ 809296 w 3720662"/>
              <a:gd name="connsiteY21" fmla="*/ 1786758 h 3058510"/>
              <a:gd name="connsiteX22" fmla="*/ 861848 w 3720662"/>
              <a:gd name="connsiteY22" fmla="*/ 1660634 h 3058510"/>
              <a:gd name="connsiteX23" fmla="*/ 872358 w 3720662"/>
              <a:gd name="connsiteY23" fmla="*/ 1618593 h 3058510"/>
              <a:gd name="connsiteX24" fmla="*/ 935420 w 3720662"/>
              <a:gd name="connsiteY24" fmla="*/ 1524000 h 3058510"/>
              <a:gd name="connsiteX25" fmla="*/ 956441 w 3720662"/>
              <a:gd name="connsiteY25" fmla="*/ 1471448 h 3058510"/>
              <a:gd name="connsiteX26" fmla="*/ 1061545 w 3720662"/>
              <a:gd name="connsiteY26" fmla="*/ 1334813 h 3058510"/>
              <a:gd name="connsiteX27" fmla="*/ 1135117 w 3720662"/>
              <a:gd name="connsiteY27" fmla="*/ 1219200 h 3058510"/>
              <a:gd name="connsiteX28" fmla="*/ 1166648 w 3720662"/>
              <a:gd name="connsiteY28" fmla="*/ 1156138 h 3058510"/>
              <a:gd name="connsiteX29" fmla="*/ 1229710 w 3720662"/>
              <a:gd name="connsiteY29" fmla="*/ 1072055 h 3058510"/>
              <a:gd name="connsiteX30" fmla="*/ 1271751 w 3720662"/>
              <a:gd name="connsiteY30" fmla="*/ 998482 h 3058510"/>
              <a:gd name="connsiteX31" fmla="*/ 1334814 w 3720662"/>
              <a:gd name="connsiteY31" fmla="*/ 935420 h 3058510"/>
              <a:gd name="connsiteX32" fmla="*/ 1376855 w 3720662"/>
              <a:gd name="connsiteY32" fmla="*/ 861848 h 3058510"/>
              <a:gd name="connsiteX33" fmla="*/ 1418896 w 3720662"/>
              <a:gd name="connsiteY33" fmla="*/ 809296 h 3058510"/>
              <a:gd name="connsiteX34" fmla="*/ 1471448 w 3720662"/>
              <a:gd name="connsiteY34" fmla="*/ 725213 h 3058510"/>
              <a:gd name="connsiteX35" fmla="*/ 1587062 w 3720662"/>
              <a:gd name="connsiteY35" fmla="*/ 609600 h 3058510"/>
              <a:gd name="connsiteX36" fmla="*/ 1744717 w 3720662"/>
              <a:gd name="connsiteY36" fmla="*/ 462455 h 3058510"/>
              <a:gd name="connsiteX37" fmla="*/ 1818289 w 3720662"/>
              <a:gd name="connsiteY37" fmla="*/ 388882 h 3058510"/>
              <a:gd name="connsiteX38" fmla="*/ 1881351 w 3720662"/>
              <a:gd name="connsiteY38" fmla="*/ 346841 h 3058510"/>
              <a:gd name="connsiteX39" fmla="*/ 2112579 w 3720662"/>
              <a:gd name="connsiteY39" fmla="*/ 178675 h 3058510"/>
              <a:gd name="connsiteX40" fmla="*/ 2207172 w 3720662"/>
              <a:gd name="connsiteY40" fmla="*/ 136634 h 3058510"/>
              <a:gd name="connsiteX41" fmla="*/ 2280745 w 3720662"/>
              <a:gd name="connsiteY41" fmla="*/ 115613 h 3058510"/>
              <a:gd name="connsiteX42" fmla="*/ 2312276 w 3720662"/>
              <a:gd name="connsiteY42" fmla="*/ 105103 h 3058510"/>
              <a:gd name="connsiteX43" fmla="*/ 2480441 w 3720662"/>
              <a:gd name="connsiteY43" fmla="*/ 84082 h 3058510"/>
              <a:gd name="connsiteX44" fmla="*/ 2596055 w 3720662"/>
              <a:gd name="connsiteY44" fmla="*/ 63062 h 3058510"/>
              <a:gd name="connsiteX45" fmla="*/ 2785241 w 3720662"/>
              <a:gd name="connsiteY45" fmla="*/ 31531 h 3058510"/>
              <a:gd name="connsiteX46" fmla="*/ 2942896 w 3720662"/>
              <a:gd name="connsiteY46" fmla="*/ 0 h 3058510"/>
              <a:gd name="connsiteX47" fmla="*/ 3363310 w 3720662"/>
              <a:gd name="connsiteY47" fmla="*/ 10510 h 3058510"/>
              <a:gd name="connsiteX48" fmla="*/ 3626069 w 3720662"/>
              <a:gd name="connsiteY48" fmla="*/ 31531 h 3058510"/>
              <a:gd name="connsiteX49" fmla="*/ 3720662 w 3720662"/>
              <a:gd name="connsiteY49" fmla="*/ 42041 h 305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720662" h="3058510">
                <a:moveTo>
                  <a:pt x="0" y="3058510"/>
                </a:moveTo>
                <a:cubicBezTo>
                  <a:pt x="28027" y="3055007"/>
                  <a:pt x="57857" y="3058490"/>
                  <a:pt x="84082" y="3048000"/>
                </a:cubicBezTo>
                <a:cubicBezTo>
                  <a:pt x="94443" y="3043856"/>
                  <a:pt x="123457" y="2977628"/>
                  <a:pt x="126124" y="2974427"/>
                </a:cubicBezTo>
                <a:cubicBezTo>
                  <a:pt x="134211" y="2964723"/>
                  <a:pt x="147145" y="2960413"/>
                  <a:pt x="157655" y="2953406"/>
                </a:cubicBezTo>
                <a:cubicBezTo>
                  <a:pt x="161158" y="2942896"/>
                  <a:pt x="162785" y="2931560"/>
                  <a:pt x="168165" y="2921875"/>
                </a:cubicBezTo>
                <a:cubicBezTo>
                  <a:pt x="180434" y="2899790"/>
                  <a:pt x="210207" y="2858813"/>
                  <a:pt x="210207" y="2858813"/>
                </a:cubicBezTo>
                <a:lnTo>
                  <a:pt x="231227" y="2795751"/>
                </a:lnTo>
                <a:cubicBezTo>
                  <a:pt x="234730" y="2785241"/>
                  <a:pt x="235593" y="2773438"/>
                  <a:pt x="241738" y="2764220"/>
                </a:cubicBezTo>
                <a:cubicBezTo>
                  <a:pt x="344574" y="2609965"/>
                  <a:pt x="240167" y="2772225"/>
                  <a:pt x="304800" y="2659117"/>
                </a:cubicBezTo>
                <a:cubicBezTo>
                  <a:pt x="318956" y="2634344"/>
                  <a:pt x="341235" y="2608107"/>
                  <a:pt x="357351" y="2585544"/>
                </a:cubicBezTo>
                <a:cubicBezTo>
                  <a:pt x="364693" y="2575265"/>
                  <a:pt x="371677" y="2564725"/>
                  <a:pt x="378372" y="2554013"/>
                </a:cubicBezTo>
                <a:cubicBezTo>
                  <a:pt x="389199" y="2536690"/>
                  <a:pt x="397888" y="2517983"/>
                  <a:pt x="409903" y="2501462"/>
                </a:cubicBezTo>
                <a:cubicBezTo>
                  <a:pt x="425997" y="2479333"/>
                  <a:pt x="447277" y="2461167"/>
                  <a:pt x="462455" y="2438400"/>
                </a:cubicBezTo>
                <a:cubicBezTo>
                  <a:pt x="492974" y="2392622"/>
                  <a:pt x="499424" y="2350223"/>
                  <a:pt x="525517" y="2301765"/>
                </a:cubicBezTo>
                <a:cubicBezTo>
                  <a:pt x="537494" y="2279521"/>
                  <a:pt x="553995" y="2260017"/>
                  <a:pt x="567558" y="2238703"/>
                </a:cubicBezTo>
                <a:cubicBezTo>
                  <a:pt x="578526" y="2221468"/>
                  <a:pt x="589953" y="2204423"/>
                  <a:pt x="599089" y="2186151"/>
                </a:cubicBezTo>
                <a:cubicBezTo>
                  <a:pt x="604044" y="2176242"/>
                  <a:pt x="603160" y="2163635"/>
                  <a:pt x="609600" y="2154620"/>
                </a:cubicBezTo>
                <a:cubicBezTo>
                  <a:pt x="621119" y="2138493"/>
                  <a:pt x="637627" y="2126593"/>
                  <a:pt x="651641" y="2112579"/>
                </a:cubicBezTo>
                <a:cubicBezTo>
                  <a:pt x="703751" y="1930195"/>
                  <a:pt x="630885" y="2154092"/>
                  <a:pt x="725214" y="1965434"/>
                </a:cubicBezTo>
                <a:cubicBezTo>
                  <a:pt x="733203" y="1949456"/>
                  <a:pt x="728332" y="1929145"/>
                  <a:pt x="735724" y="1912882"/>
                </a:cubicBezTo>
                <a:cubicBezTo>
                  <a:pt x="746178" y="1889883"/>
                  <a:pt x="765035" y="1871642"/>
                  <a:pt x="777765" y="1849820"/>
                </a:cubicBezTo>
                <a:cubicBezTo>
                  <a:pt x="789607" y="1829520"/>
                  <a:pt x="799751" y="1808234"/>
                  <a:pt x="809296" y="1786758"/>
                </a:cubicBezTo>
                <a:cubicBezTo>
                  <a:pt x="827794" y="1745139"/>
                  <a:pt x="850802" y="1704819"/>
                  <a:pt x="861848" y="1660634"/>
                </a:cubicBezTo>
                <a:cubicBezTo>
                  <a:pt x="865351" y="1646620"/>
                  <a:pt x="865510" y="1631311"/>
                  <a:pt x="872358" y="1618593"/>
                </a:cubicBezTo>
                <a:cubicBezTo>
                  <a:pt x="890324" y="1585227"/>
                  <a:pt x="921346" y="1559185"/>
                  <a:pt x="935420" y="1524000"/>
                </a:cubicBezTo>
                <a:cubicBezTo>
                  <a:pt x="942427" y="1506483"/>
                  <a:pt x="946935" y="1487745"/>
                  <a:pt x="956441" y="1471448"/>
                </a:cubicBezTo>
                <a:cubicBezTo>
                  <a:pt x="983064" y="1425808"/>
                  <a:pt x="1027680" y="1375451"/>
                  <a:pt x="1061545" y="1334813"/>
                </a:cubicBezTo>
                <a:cubicBezTo>
                  <a:pt x="1106095" y="1223436"/>
                  <a:pt x="1051099" y="1345227"/>
                  <a:pt x="1135117" y="1219200"/>
                </a:cubicBezTo>
                <a:cubicBezTo>
                  <a:pt x="1148153" y="1199645"/>
                  <a:pt x="1153939" y="1175907"/>
                  <a:pt x="1166648" y="1156138"/>
                </a:cubicBezTo>
                <a:cubicBezTo>
                  <a:pt x="1185593" y="1126668"/>
                  <a:pt x="1210276" y="1101206"/>
                  <a:pt x="1229710" y="1072055"/>
                </a:cubicBezTo>
                <a:cubicBezTo>
                  <a:pt x="1245378" y="1048553"/>
                  <a:pt x="1254529" y="1020870"/>
                  <a:pt x="1271751" y="998482"/>
                </a:cubicBezTo>
                <a:cubicBezTo>
                  <a:pt x="1289876" y="974919"/>
                  <a:pt x="1316688" y="958983"/>
                  <a:pt x="1334814" y="935420"/>
                </a:cubicBezTo>
                <a:cubicBezTo>
                  <a:pt x="1352036" y="913032"/>
                  <a:pt x="1361187" y="885350"/>
                  <a:pt x="1376855" y="861848"/>
                </a:cubicBezTo>
                <a:cubicBezTo>
                  <a:pt x="1389299" y="843183"/>
                  <a:pt x="1406127" y="827740"/>
                  <a:pt x="1418896" y="809296"/>
                </a:cubicBezTo>
                <a:cubicBezTo>
                  <a:pt x="1437709" y="782121"/>
                  <a:pt x="1452237" y="752108"/>
                  <a:pt x="1471448" y="725213"/>
                </a:cubicBezTo>
                <a:cubicBezTo>
                  <a:pt x="1525349" y="649752"/>
                  <a:pt x="1519148" y="671046"/>
                  <a:pt x="1587062" y="609600"/>
                </a:cubicBezTo>
                <a:cubicBezTo>
                  <a:pt x="1640367" y="561372"/>
                  <a:pt x="1693887" y="513286"/>
                  <a:pt x="1744717" y="462455"/>
                </a:cubicBezTo>
                <a:cubicBezTo>
                  <a:pt x="1769241" y="437931"/>
                  <a:pt x="1789431" y="408120"/>
                  <a:pt x="1818289" y="388882"/>
                </a:cubicBezTo>
                <a:lnTo>
                  <a:pt x="1881351" y="346841"/>
                </a:lnTo>
                <a:cubicBezTo>
                  <a:pt x="1948548" y="234846"/>
                  <a:pt x="1909914" y="280005"/>
                  <a:pt x="2112579" y="178675"/>
                </a:cubicBezTo>
                <a:cubicBezTo>
                  <a:pt x="2149204" y="160363"/>
                  <a:pt x="2166915" y="150053"/>
                  <a:pt x="2207172" y="136634"/>
                </a:cubicBezTo>
                <a:cubicBezTo>
                  <a:pt x="2231369" y="128568"/>
                  <a:pt x="2256315" y="122942"/>
                  <a:pt x="2280745" y="115613"/>
                </a:cubicBezTo>
                <a:cubicBezTo>
                  <a:pt x="2291357" y="112430"/>
                  <a:pt x="2301528" y="107790"/>
                  <a:pt x="2312276" y="105103"/>
                </a:cubicBezTo>
                <a:cubicBezTo>
                  <a:pt x="2381025" y="87916"/>
                  <a:pt x="2394147" y="94234"/>
                  <a:pt x="2480441" y="84082"/>
                </a:cubicBezTo>
                <a:cubicBezTo>
                  <a:pt x="2531454" y="78080"/>
                  <a:pt x="2547478" y="71510"/>
                  <a:pt x="2596055" y="63062"/>
                </a:cubicBezTo>
                <a:cubicBezTo>
                  <a:pt x="2659041" y="52108"/>
                  <a:pt x="2722460" y="43604"/>
                  <a:pt x="2785241" y="31531"/>
                </a:cubicBezTo>
                <a:cubicBezTo>
                  <a:pt x="3019485" y="-13516"/>
                  <a:pt x="2732572" y="30046"/>
                  <a:pt x="2942896" y="0"/>
                </a:cubicBezTo>
                <a:cubicBezTo>
                  <a:pt x="3083034" y="3503"/>
                  <a:pt x="3223277" y="4047"/>
                  <a:pt x="3363310" y="10510"/>
                </a:cubicBezTo>
                <a:cubicBezTo>
                  <a:pt x="3451083" y="14561"/>
                  <a:pt x="3538611" y="23067"/>
                  <a:pt x="3626069" y="31531"/>
                </a:cubicBezTo>
                <a:cubicBezTo>
                  <a:pt x="3752527" y="43769"/>
                  <a:pt x="3641667" y="42041"/>
                  <a:pt x="3720662" y="4204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>
            <a:off x="7434129" y="3957709"/>
            <a:ext cx="115613" cy="176281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flipH="1">
            <a:off x="7491935" y="4330071"/>
            <a:ext cx="79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</a:t>
            </a:r>
            <a:r>
              <a:rPr lang="en-US" dirty="0"/>
              <a:t>me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5599" y="56774"/>
            <a:ext cx="417244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Linear regime scales grow independently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Small scales are </a:t>
            </a:r>
            <a:r>
              <a:rPr lang="en-US" b="1" dirty="0" err="1">
                <a:sym typeface="Wingdings" panose="05000000000000000000" pitchFamily="2" charset="2"/>
              </a:rPr>
              <a:t>favoured</a:t>
            </a:r>
            <a:r>
              <a:rPr lang="en-US" b="1" dirty="0">
                <a:sym typeface="Wingdings" panose="05000000000000000000" pitchFamily="2" charset="2"/>
              </a:rPr>
              <a:t> 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When linear </a:t>
            </a:r>
            <a:r>
              <a:rPr lang="en-US" b="1" dirty="0" err="1">
                <a:sym typeface="Wingdings" panose="05000000000000000000" pitchFamily="2" charset="2"/>
              </a:rPr>
              <a:t>overdensity</a:t>
            </a:r>
            <a:r>
              <a:rPr lang="en-US" b="1" dirty="0">
                <a:sym typeface="Wingdings" panose="05000000000000000000" pitchFamily="2" charset="2"/>
              </a:rPr>
              <a:t> reaches ~1.7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Collapse into </a:t>
            </a:r>
            <a:r>
              <a:rPr lang="en-US" b="1" dirty="0" smtClean="0">
                <a:sym typeface="Wingdings" panose="05000000000000000000" pitchFamily="2" charset="2"/>
              </a:rPr>
              <a:t>structures</a:t>
            </a:r>
            <a:endParaRPr lang="en-US" b="1" dirty="0">
              <a:sym typeface="Wingdings" panose="05000000000000000000" pitchFamily="2" charset="2"/>
            </a:endParaRPr>
          </a:p>
        </p:txBody>
      </p:sp>
      <p:pic>
        <p:nvPicPr>
          <p:cNvPr id="9236" name="Picture 20" descr="http://en.es-static.us/upl/2016/01/galaxy-cluster-Abell1689-Sloan-sq-e14537999411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885" y="2169002"/>
            <a:ext cx="1075654" cy="108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4577" y="4645938"/>
            <a:ext cx="2158750" cy="665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03200" y="6488668"/>
            <a:ext cx="214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Percival et. al. (2001)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1704482" y="3216427"/>
            <a:ext cx="191492" cy="8415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423" y="1341743"/>
            <a:ext cx="2906999" cy="17871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2441" y="663036"/>
            <a:ext cx="3608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Largest scales still linear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They probe primordial spectrum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>
            <a:off x="8251221" y="1338261"/>
            <a:ext cx="188365" cy="770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3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59" y="-59534"/>
            <a:ext cx="10515600" cy="1325563"/>
          </a:xfrm>
        </p:spPr>
        <p:txBody>
          <a:bodyPr/>
          <a:lstStyle/>
          <a:p>
            <a:r>
              <a:rPr lang="en-US" b="1" u="sng" dirty="0" smtClean="0">
                <a:solidFill>
                  <a:srgbClr val="0070C0"/>
                </a:solidFill>
              </a:rPr>
              <a:t>Full Matter Power Spectrum</a:t>
            </a:r>
            <a:endParaRPr lang="en-US" b="1" u="sng" dirty="0">
              <a:solidFill>
                <a:srgbClr val="0070C0"/>
              </a:solidFill>
            </a:endParaRPr>
          </a:p>
        </p:txBody>
      </p:sp>
      <p:pic>
        <p:nvPicPr>
          <p:cNvPr id="22530" name="Picture 2" descr="https://cds.cern.ch/record/2636310/files/mpk_compilation_croppe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9687"/>
            <a:ext cx="6627983" cy="491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286" y="2396950"/>
            <a:ext cx="5080676" cy="2441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62341" y="5091814"/>
            <a:ext cx="44560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Projected lensing map, left, and actual image </a:t>
            </a:r>
          </a:p>
          <a:p>
            <a:r>
              <a:rPr lang="en-US" dirty="0" smtClean="0"/>
              <a:t>of galaxies, right. </a:t>
            </a:r>
          </a:p>
          <a:p>
            <a:endParaRPr lang="en-US" dirty="0" smtClean="0"/>
          </a:p>
          <a:p>
            <a:r>
              <a:rPr lang="en-US" dirty="0" smtClean="0"/>
              <a:t>Massey et. al. (2007) COSMOS </a:t>
            </a:r>
          </a:p>
          <a:p>
            <a:r>
              <a:rPr lang="en-US" dirty="0"/>
              <a:t>C</a:t>
            </a:r>
            <a:r>
              <a:rPr lang="en-US" dirty="0" smtClean="0"/>
              <a:t>ollaboration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6859" y="6441110"/>
            <a:ext cx="2737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Planck Collaboration 2018.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1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Baryon Acoustic Oscillations 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188" y="1380902"/>
            <a:ext cx="6615098" cy="49613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286" y="2720113"/>
            <a:ext cx="5316173" cy="32860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66830" y="2320119"/>
            <a:ext cx="1734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Compare with…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6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51" y="-27983"/>
            <a:ext cx="10908390" cy="815263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CDM </a:t>
            </a:r>
            <a:r>
              <a:rPr lang="en-US" b="1" dirty="0">
                <a:solidFill>
                  <a:srgbClr val="00B0F0"/>
                </a:solidFill>
              </a:rPr>
              <a:t>Seeding </a:t>
            </a:r>
            <a:r>
              <a:rPr lang="en-US" dirty="0"/>
              <a:t>of </a:t>
            </a:r>
            <a:r>
              <a:rPr lang="en-US" b="1" dirty="0" smtClean="0">
                <a:solidFill>
                  <a:srgbClr val="FF0000"/>
                </a:solidFill>
              </a:rPr>
              <a:t>Structure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277" y="1609378"/>
            <a:ext cx="6535578" cy="5441387"/>
          </a:xfrm>
          <a:prstGeom prst="rect">
            <a:avLst/>
          </a:prstGeom>
        </p:spPr>
      </p:pic>
      <p:pic>
        <p:nvPicPr>
          <p:cNvPr id="9220" name="Picture 4" descr="http://astronomy.swin.edu.au/cms/cpg15x/albums/userpics/dwarfgalaxy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98" y="2236952"/>
            <a:ext cx="735153" cy="74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www.spaceanswers.com/wp-content/uploads/2013/06/Galaxies-coll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709" y="2390619"/>
            <a:ext cx="750445" cy="4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51" y="2808178"/>
            <a:ext cx="5275626" cy="4061879"/>
          </a:xfrm>
          <a:prstGeom prst="rect">
            <a:avLst/>
          </a:prstGeom>
        </p:spPr>
      </p:pic>
      <p:sp>
        <p:nvSpPr>
          <p:cNvPr id="20" name="Freeform 19"/>
          <p:cNvSpPr/>
          <p:nvPr/>
        </p:nvSpPr>
        <p:spPr>
          <a:xfrm>
            <a:off x="7434129" y="2662014"/>
            <a:ext cx="3720662" cy="3058510"/>
          </a:xfrm>
          <a:custGeom>
            <a:avLst/>
            <a:gdLst>
              <a:gd name="connsiteX0" fmla="*/ 0 w 3720662"/>
              <a:gd name="connsiteY0" fmla="*/ 3058510 h 3058510"/>
              <a:gd name="connsiteX1" fmla="*/ 84082 w 3720662"/>
              <a:gd name="connsiteY1" fmla="*/ 3048000 h 3058510"/>
              <a:gd name="connsiteX2" fmla="*/ 126124 w 3720662"/>
              <a:gd name="connsiteY2" fmla="*/ 2974427 h 3058510"/>
              <a:gd name="connsiteX3" fmla="*/ 157655 w 3720662"/>
              <a:gd name="connsiteY3" fmla="*/ 2953406 h 3058510"/>
              <a:gd name="connsiteX4" fmla="*/ 168165 w 3720662"/>
              <a:gd name="connsiteY4" fmla="*/ 2921875 h 3058510"/>
              <a:gd name="connsiteX5" fmla="*/ 210207 w 3720662"/>
              <a:gd name="connsiteY5" fmla="*/ 2858813 h 3058510"/>
              <a:gd name="connsiteX6" fmla="*/ 231227 w 3720662"/>
              <a:gd name="connsiteY6" fmla="*/ 2795751 h 3058510"/>
              <a:gd name="connsiteX7" fmla="*/ 241738 w 3720662"/>
              <a:gd name="connsiteY7" fmla="*/ 2764220 h 3058510"/>
              <a:gd name="connsiteX8" fmla="*/ 304800 w 3720662"/>
              <a:gd name="connsiteY8" fmla="*/ 2659117 h 3058510"/>
              <a:gd name="connsiteX9" fmla="*/ 357351 w 3720662"/>
              <a:gd name="connsiteY9" fmla="*/ 2585544 h 3058510"/>
              <a:gd name="connsiteX10" fmla="*/ 378372 w 3720662"/>
              <a:gd name="connsiteY10" fmla="*/ 2554013 h 3058510"/>
              <a:gd name="connsiteX11" fmla="*/ 409903 w 3720662"/>
              <a:gd name="connsiteY11" fmla="*/ 2501462 h 3058510"/>
              <a:gd name="connsiteX12" fmla="*/ 462455 w 3720662"/>
              <a:gd name="connsiteY12" fmla="*/ 2438400 h 3058510"/>
              <a:gd name="connsiteX13" fmla="*/ 525517 w 3720662"/>
              <a:gd name="connsiteY13" fmla="*/ 2301765 h 3058510"/>
              <a:gd name="connsiteX14" fmla="*/ 567558 w 3720662"/>
              <a:gd name="connsiteY14" fmla="*/ 2238703 h 3058510"/>
              <a:gd name="connsiteX15" fmla="*/ 599089 w 3720662"/>
              <a:gd name="connsiteY15" fmla="*/ 2186151 h 3058510"/>
              <a:gd name="connsiteX16" fmla="*/ 609600 w 3720662"/>
              <a:gd name="connsiteY16" fmla="*/ 2154620 h 3058510"/>
              <a:gd name="connsiteX17" fmla="*/ 651641 w 3720662"/>
              <a:gd name="connsiteY17" fmla="*/ 2112579 h 3058510"/>
              <a:gd name="connsiteX18" fmla="*/ 725214 w 3720662"/>
              <a:gd name="connsiteY18" fmla="*/ 1965434 h 3058510"/>
              <a:gd name="connsiteX19" fmla="*/ 735724 w 3720662"/>
              <a:gd name="connsiteY19" fmla="*/ 1912882 h 3058510"/>
              <a:gd name="connsiteX20" fmla="*/ 777765 w 3720662"/>
              <a:gd name="connsiteY20" fmla="*/ 1849820 h 3058510"/>
              <a:gd name="connsiteX21" fmla="*/ 809296 w 3720662"/>
              <a:gd name="connsiteY21" fmla="*/ 1786758 h 3058510"/>
              <a:gd name="connsiteX22" fmla="*/ 861848 w 3720662"/>
              <a:gd name="connsiteY22" fmla="*/ 1660634 h 3058510"/>
              <a:gd name="connsiteX23" fmla="*/ 872358 w 3720662"/>
              <a:gd name="connsiteY23" fmla="*/ 1618593 h 3058510"/>
              <a:gd name="connsiteX24" fmla="*/ 935420 w 3720662"/>
              <a:gd name="connsiteY24" fmla="*/ 1524000 h 3058510"/>
              <a:gd name="connsiteX25" fmla="*/ 956441 w 3720662"/>
              <a:gd name="connsiteY25" fmla="*/ 1471448 h 3058510"/>
              <a:gd name="connsiteX26" fmla="*/ 1061545 w 3720662"/>
              <a:gd name="connsiteY26" fmla="*/ 1334813 h 3058510"/>
              <a:gd name="connsiteX27" fmla="*/ 1135117 w 3720662"/>
              <a:gd name="connsiteY27" fmla="*/ 1219200 h 3058510"/>
              <a:gd name="connsiteX28" fmla="*/ 1166648 w 3720662"/>
              <a:gd name="connsiteY28" fmla="*/ 1156138 h 3058510"/>
              <a:gd name="connsiteX29" fmla="*/ 1229710 w 3720662"/>
              <a:gd name="connsiteY29" fmla="*/ 1072055 h 3058510"/>
              <a:gd name="connsiteX30" fmla="*/ 1271751 w 3720662"/>
              <a:gd name="connsiteY30" fmla="*/ 998482 h 3058510"/>
              <a:gd name="connsiteX31" fmla="*/ 1334814 w 3720662"/>
              <a:gd name="connsiteY31" fmla="*/ 935420 h 3058510"/>
              <a:gd name="connsiteX32" fmla="*/ 1376855 w 3720662"/>
              <a:gd name="connsiteY32" fmla="*/ 861848 h 3058510"/>
              <a:gd name="connsiteX33" fmla="*/ 1418896 w 3720662"/>
              <a:gd name="connsiteY33" fmla="*/ 809296 h 3058510"/>
              <a:gd name="connsiteX34" fmla="*/ 1471448 w 3720662"/>
              <a:gd name="connsiteY34" fmla="*/ 725213 h 3058510"/>
              <a:gd name="connsiteX35" fmla="*/ 1587062 w 3720662"/>
              <a:gd name="connsiteY35" fmla="*/ 609600 h 3058510"/>
              <a:gd name="connsiteX36" fmla="*/ 1744717 w 3720662"/>
              <a:gd name="connsiteY36" fmla="*/ 462455 h 3058510"/>
              <a:gd name="connsiteX37" fmla="*/ 1818289 w 3720662"/>
              <a:gd name="connsiteY37" fmla="*/ 388882 h 3058510"/>
              <a:gd name="connsiteX38" fmla="*/ 1881351 w 3720662"/>
              <a:gd name="connsiteY38" fmla="*/ 346841 h 3058510"/>
              <a:gd name="connsiteX39" fmla="*/ 2112579 w 3720662"/>
              <a:gd name="connsiteY39" fmla="*/ 178675 h 3058510"/>
              <a:gd name="connsiteX40" fmla="*/ 2207172 w 3720662"/>
              <a:gd name="connsiteY40" fmla="*/ 136634 h 3058510"/>
              <a:gd name="connsiteX41" fmla="*/ 2280745 w 3720662"/>
              <a:gd name="connsiteY41" fmla="*/ 115613 h 3058510"/>
              <a:gd name="connsiteX42" fmla="*/ 2312276 w 3720662"/>
              <a:gd name="connsiteY42" fmla="*/ 105103 h 3058510"/>
              <a:gd name="connsiteX43" fmla="*/ 2480441 w 3720662"/>
              <a:gd name="connsiteY43" fmla="*/ 84082 h 3058510"/>
              <a:gd name="connsiteX44" fmla="*/ 2596055 w 3720662"/>
              <a:gd name="connsiteY44" fmla="*/ 63062 h 3058510"/>
              <a:gd name="connsiteX45" fmla="*/ 2785241 w 3720662"/>
              <a:gd name="connsiteY45" fmla="*/ 31531 h 3058510"/>
              <a:gd name="connsiteX46" fmla="*/ 2942896 w 3720662"/>
              <a:gd name="connsiteY46" fmla="*/ 0 h 3058510"/>
              <a:gd name="connsiteX47" fmla="*/ 3363310 w 3720662"/>
              <a:gd name="connsiteY47" fmla="*/ 10510 h 3058510"/>
              <a:gd name="connsiteX48" fmla="*/ 3626069 w 3720662"/>
              <a:gd name="connsiteY48" fmla="*/ 31531 h 3058510"/>
              <a:gd name="connsiteX49" fmla="*/ 3720662 w 3720662"/>
              <a:gd name="connsiteY49" fmla="*/ 42041 h 305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720662" h="3058510">
                <a:moveTo>
                  <a:pt x="0" y="3058510"/>
                </a:moveTo>
                <a:cubicBezTo>
                  <a:pt x="28027" y="3055007"/>
                  <a:pt x="57857" y="3058490"/>
                  <a:pt x="84082" y="3048000"/>
                </a:cubicBezTo>
                <a:cubicBezTo>
                  <a:pt x="94443" y="3043856"/>
                  <a:pt x="123457" y="2977628"/>
                  <a:pt x="126124" y="2974427"/>
                </a:cubicBezTo>
                <a:cubicBezTo>
                  <a:pt x="134211" y="2964723"/>
                  <a:pt x="147145" y="2960413"/>
                  <a:pt x="157655" y="2953406"/>
                </a:cubicBezTo>
                <a:cubicBezTo>
                  <a:pt x="161158" y="2942896"/>
                  <a:pt x="162785" y="2931560"/>
                  <a:pt x="168165" y="2921875"/>
                </a:cubicBezTo>
                <a:cubicBezTo>
                  <a:pt x="180434" y="2899790"/>
                  <a:pt x="210207" y="2858813"/>
                  <a:pt x="210207" y="2858813"/>
                </a:cubicBezTo>
                <a:lnTo>
                  <a:pt x="231227" y="2795751"/>
                </a:lnTo>
                <a:cubicBezTo>
                  <a:pt x="234730" y="2785241"/>
                  <a:pt x="235593" y="2773438"/>
                  <a:pt x="241738" y="2764220"/>
                </a:cubicBezTo>
                <a:cubicBezTo>
                  <a:pt x="344574" y="2609965"/>
                  <a:pt x="240167" y="2772225"/>
                  <a:pt x="304800" y="2659117"/>
                </a:cubicBezTo>
                <a:cubicBezTo>
                  <a:pt x="318956" y="2634344"/>
                  <a:pt x="341235" y="2608107"/>
                  <a:pt x="357351" y="2585544"/>
                </a:cubicBezTo>
                <a:cubicBezTo>
                  <a:pt x="364693" y="2575265"/>
                  <a:pt x="371677" y="2564725"/>
                  <a:pt x="378372" y="2554013"/>
                </a:cubicBezTo>
                <a:cubicBezTo>
                  <a:pt x="389199" y="2536690"/>
                  <a:pt x="397888" y="2517983"/>
                  <a:pt x="409903" y="2501462"/>
                </a:cubicBezTo>
                <a:cubicBezTo>
                  <a:pt x="425997" y="2479333"/>
                  <a:pt x="447277" y="2461167"/>
                  <a:pt x="462455" y="2438400"/>
                </a:cubicBezTo>
                <a:cubicBezTo>
                  <a:pt x="492974" y="2392622"/>
                  <a:pt x="499424" y="2350223"/>
                  <a:pt x="525517" y="2301765"/>
                </a:cubicBezTo>
                <a:cubicBezTo>
                  <a:pt x="537494" y="2279521"/>
                  <a:pt x="553995" y="2260017"/>
                  <a:pt x="567558" y="2238703"/>
                </a:cubicBezTo>
                <a:cubicBezTo>
                  <a:pt x="578526" y="2221468"/>
                  <a:pt x="589953" y="2204423"/>
                  <a:pt x="599089" y="2186151"/>
                </a:cubicBezTo>
                <a:cubicBezTo>
                  <a:pt x="604044" y="2176242"/>
                  <a:pt x="603160" y="2163635"/>
                  <a:pt x="609600" y="2154620"/>
                </a:cubicBezTo>
                <a:cubicBezTo>
                  <a:pt x="621119" y="2138493"/>
                  <a:pt x="637627" y="2126593"/>
                  <a:pt x="651641" y="2112579"/>
                </a:cubicBezTo>
                <a:cubicBezTo>
                  <a:pt x="703751" y="1930195"/>
                  <a:pt x="630885" y="2154092"/>
                  <a:pt x="725214" y="1965434"/>
                </a:cubicBezTo>
                <a:cubicBezTo>
                  <a:pt x="733203" y="1949456"/>
                  <a:pt x="728332" y="1929145"/>
                  <a:pt x="735724" y="1912882"/>
                </a:cubicBezTo>
                <a:cubicBezTo>
                  <a:pt x="746178" y="1889883"/>
                  <a:pt x="765035" y="1871642"/>
                  <a:pt x="777765" y="1849820"/>
                </a:cubicBezTo>
                <a:cubicBezTo>
                  <a:pt x="789607" y="1829520"/>
                  <a:pt x="799751" y="1808234"/>
                  <a:pt x="809296" y="1786758"/>
                </a:cubicBezTo>
                <a:cubicBezTo>
                  <a:pt x="827794" y="1745139"/>
                  <a:pt x="850802" y="1704819"/>
                  <a:pt x="861848" y="1660634"/>
                </a:cubicBezTo>
                <a:cubicBezTo>
                  <a:pt x="865351" y="1646620"/>
                  <a:pt x="865510" y="1631311"/>
                  <a:pt x="872358" y="1618593"/>
                </a:cubicBezTo>
                <a:cubicBezTo>
                  <a:pt x="890324" y="1585227"/>
                  <a:pt x="921346" y="1559185"/>
                  <a:pt x="935420" y="1524000"/>
                </a:cubicBezTo>
                <a:cubicBezTo>
                  <a:pt x="942427" y="1506483"/>
                  <a:pt x="946935" y="1487745"/>
                  <a:pt x="956441" y="1471448"/>
                </a:cubicBezTo>
                <a:cubicBezTo>
                  <a:pt x="983064" y="1425808"/>
                  <a:pt x="1027680" y="1375451"/>
                  <a:pt x="1061545" y="1334813"/>
                </a:cubicBezTo>
                <a:cubicBezTo>
                  <a:pt x="1106095" y="1223436"/>
                  <a:pt x="1051099" y="1345227"/>
                  <a:pt x="1135117" y="1219200"/>
                </a:cubicBezTo>
                <a:cubicBezTo>
                  <a:pt x="1148153" y="1199645"/>
                  <a:pt x="1153939" y="1175907"/>
                  <a:pt x="1166648" y="1156138"/>
                </a:cubicBezTo>
                <a:cubicBezTo>
                  <a:pt x="1185593" y="1126668"/>
                  <a:pt x="1210276" y="1101206"/>
                  <a:pt x="1229710" y="1072055"/>
                </a:cubicBezTo>
                <a:cubicBezTo>
                  <a:pt x="1245378" y="1048553"/>
                  <a:pt x="1254529" y="1020870"/>
                  <a:pt x="1271751" y="998482"/>
                </a:cubicBezTo>
                <a:cubicBezTo>
                  <a:pt x="1289876" y="974919"/>
                  <a:pt x="1316688" y="958983"/>
                  <a:pt x="1334814" y="935420"/>
                </a:cubicBezTo>
                <a:cubicBezTo>
                  <a:pt x="1352036" y="913032"/>
                  <a:pt x="1361187" y="885350"/>
                  <a:pt x="1376855" y="861848"/>
                </a:cubicBezTo>
                <a:cubicBezTo>
                  <a:pt x="1389299" y="843183"/>
                  <a:pt x="1406127" y="827740"/>
                  <a:pt x="1418896" y="809296"/>
                </a:cubicBezTo>
                <a:cubicBezTo>
                  <a:pt x="1437709" y="782121"/>
                  <a:pt x="1452237" y="752108"/>
                  <a:pt x="1471448" y="725213"/>
                </a:cubicBezTo>
                <a:cubicBezTo>
                  <a:pt x="1525349" y="649752"/>
                  <a:pt x="1519148" y="671046"/>
                  <a:pt x="1587062" y="609600"/>
                </a:cubicBezTo>
                <a:cubicBezTo>
                  <a:pt x="1640367" y="561372"/>
                  <a:pt x="1693887" y="513286"/>
                  <a:pt x="1744717" y="462455"/>
                </a:cubicBezTo>
                <a:cubicBezTo>
                  <a:pt x="1769241" y="437931"/>
                  <a:pt x="1789431" y="408120"/>
                  <a:pt x="1818289" y="388882"/>
                </a:cubicBezTo>
                <a:lnTo>
                  <a:pt x="1881351" y="346841"/>
                </a:lnTo>
                <a:cubicBezTo>
                  <a:pt x="1948548" y="234846"/>
                  <a:pt x="1909914" y="280005"/>
                  <a:pt x="2112579" y="178675"/>
                </a:cubicBezTo>
                <a:cubicBezTo>
                  <a:pt x="2149204" y="160363"/>
                  <a:pt x="2166915" y="150053"/>
                  <a:pt x="2207172" y="136634"/>
                </a:cubicBezTo>
                <a:cubicBezTo>
                  <a:pt x="2231369" y="128568"/>
                  <a:pt x="2256315" y="122942"/>
                  <a:pt x="2280745" y="115613"/>
                </a:cubicBezTo>
                <a:cubicBezTo>
                  <a:pt x="2291357" y="112430"/>
                  <a:pt x="2301528" y="107790"/>
                  <a:pt x="2312276" y="105103"/>
                </a:cubicBezTo>
                <a:cubicBezTo>
                  <a:pt x="2381025" y="87916"/>
                  <a:pt x="2394147" y="94234"/>
                  <a:pt x="2480441" y="84082"/>
                </a:cubicBezTo>
                <a:cubicBezTo>
                  <a:pt x="2531454" y="78080"/>
                  <a:pt x="2547478" y="71510"/>
                  <a:pt x="2596055" y="63062"/>
                </a:cubicBezTo>
                <a:cubicBezTo>
                  <a:pt x="2659041" y="52108"/>
                  <a:pt x="2722460" y="43604"/>
                  <a:pt x="2785241" y="31531"/>
                </a:cubicBezTo>
                <a:cubicBezTo>
                  <a:pt x="3019485" y="-13516"/>
                  <a:pt x="2732572" y="30046"/>
                  <a:pt x="2942896" y="0"/>
                </a:cubicBezTo>
                <a:cubicBezTo>
                  <a:pt x="3083034" y="3503"/>
                  <a:pt x="3223277" y="4047"/>
                  <a:pt x="3363310" y="10510"/>
                </a:cubicBezTo>
                <a:cubicBezTo>
                  <a:pt x="3451083" y="14561"/>
                  <a:pt x="3538611" y="23067"/>
                  <a:pt x="3626069" y="31531"/>
                </a:cubicBezTo>
                <a:cubicBezTo>
                  <a:pt x="3752527" y="43769"/>
                  <a:pt x="3641667" y="42041"/>
                  <a:pt x="3720662" y="4204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>
            <a:off x="7434129" y="3957709"/>
            <a:ext cx="115613" cy="176281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flipH="1">
            <a:off x="7491935" y="4330071"/>
            <a:ext cx="79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</a:t>
            </a:r>
            <a:r>
              <a:rPr lang="en-US" dirty="0"/>
              <a:t>me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5599" y="56774"/>
            <a:ext cx="417244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Linear regime scales grow independently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Small scales are </a:t>
            </a:r>
            <a:r>
              <a:rPr lang="en-US" b="1" dirty="0" err="1">
                <a:sym typeface="Wingdings" panose="05000000000000000000" pitchFamily="2" charset="2"/>
              </a:rPr>
              <a:t>favoured</a:t>
            </a:r>
            <a:r>
              <a:rPr lang="en-US" b="1" dirty="0">
                <a:sym typeface="Wingdings" panose="05000000000000000000" pitchFamily="2" charset="2"/>
              </a:rPr>
              <a:t> 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When linear </a:t>
            </a:r>
            <a:r>
              <a:rPr lang="en-US" b="1" dirty="0" err="1">
                <a:sym typeface="Wingdings" panose="05000000000000000000" pitchFamily="2" charset="2"/>
              </a:rPr>
              <a:t>overdensity</a:t>
            </a:r>
            <a:r>
              <a:rPr lang="en-US" b="1" dirty="0">
                <a:sym typeface="Wingdings" panose="05000000000000000000" pitchFamily="2" charset="2"/>
              </a:rPr>
              <a:t> reaches ~1.7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Collapse into </a:t>
            </a:r>
            <a:r>
              <a:rPr lang="en-US" b="1" dirty="0" smtClean="0">
                <a:sym typeface="Wingdings" panose="05000000000000000000" pitchFamily="2" charset="2"/>
              </a:rPr>
              <a:t>structures</a:t>
            </a:r>
            <a:endParaRPr lang="en-US" b="1" dirty="0">
              <a:sym typeface="Wingdings" panose="05000000000000000000" pitchFamily="2" charset="2"/>
            </a:endParaRPr>
          </a:p>
        </p:txBody>
      </p:sp>
      <p:pic>
        <p:nvPicPr>
          <p:cNvPr id="9236" name="Picture 20" descr="http://en.es-static.us/upl/2016/01/galaxy-cluster-Abell1689-Sloan-sq-e14537999411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885" y="2169002"/>
            <a:ext cx="1075654" cy="108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4577" y="4645938"/>
            <a:ext cx="2158750" cy="665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03200" y="6488668"/>
            <a:ext cx="214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Percival et. al. (2001)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1656523" y="3128393"/>
            <a:ext cx="191492" cy="8415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424" y="1341743"/>
            <a:ext cx="2722972" cy="16740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2441" y="663036"/>
            <a:ext cx="3608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Largest scales still linear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They probe primordial spectrum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>
            <a:off x="8251221" y="1338261"/>
            <a:ext cx="188365" cy="770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1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7818"/>
            <a:ext cx="11383617" cy="7071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Tophat</a:t>
            </a:r>
            <a:r>
              <a:rPr lang="en-US" b="1" dirty="0" smtClean="0">
                <a:solidFill>
                  <a:srgbClr val="FF0000"/>
                </a:solidFill>
              </a:rPr>
              <a:t> collapse </a:t>
            </a:r>
            <a:r>
              <a:rPr lang="en-US" b="1" dirty="0" smtClean="0">
                <a:solidFill>
                  <a:srgbClr val="002060"/>
                </a:solidFill>
              </a:rPr>
              <a:t>of </a:t>
            </a:r>
            <a:r>
              <a:rPr lang="en-US" b="1" dirty="0" err="1" smtClean="0">
                <a:solidFill>
                  <a:srgbClr val="002060"/>
                </a:solidFill>
              </a:rPr>
              <a:t>pressureless</a:t>
            </a:r>
            <a:r>
              <a:rPr lang="en-US" b="1" dirty="0" smtClean="0">
                <a:solidFill>
                  <a:srgbClr val="002060"/>
                </a:solidFill>
              </a:rPr>
              <a:t> ball  </a:t>
            </a:r>
            <a:r>
              <a:rPr lang="en-US" sz="3200" dirty="0">
                <a:solidFill>
                  <a:srgbClr val="0070C0"/>
                </a:solidFill>
              </a:rPr>
              <a:t>(as closed </a:t>
            </a:r>
            <a:r>
              <a:rPr lang="en-US" sz="3200" dirty="0" err="1">
                <a:solidFill>
                  <a:srgbClr val="0070C0"/>
                </a:solidFill>
              </a:rPr>
              <a:t>Freidmann</a:t>
            </a:r>
            <a:r>
              <a:rPr lang="en-US" sz="3200" dirty="0">
                <a:solidFill>
                  <a:srgbClr val="0070C0"/>
                </a:solidFill>
              </a:rPr>
              <a:t> U.!)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4982" y="914400"/>
                <a:ext cx="11824983" cy="698973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Recall heuristic derivation of </a:t>
                </a:r>
                <a:r>
                  <a:rPr lang="en-US" dirty="0" err="1"/>
                  <a:t>Friedmann</a:t>
                </a:r>
                <a:r>
                  <a:rPr lang="en-US" dirty="0"/>
                  <a:t> Eq., as </a:t>
                </a:r>
                <a:r>
                  <a:rPr lang="en-US" b="1" dirty="0">
                    <a:solidFill>
                      <a:srgbClr val="FF0000"/>
                    </a:solidFill>
                  </a:rPr>
                  <a:t>energy integral of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  </a:t>
                </a:r>
                <a:r>
                  <a:rPr lang="en-US" sz="3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(&lt;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)/</m:t>
                    </m:r>
                    <m:sSup>
                      <m:sSup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/>
                  <a:t>   </a:t>
                </a:r>
                <a:r>
                  <a:rPr lang="en-US" b="1" dirty="0" smtClean="0"/>
                  <a:t>  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</a:t>
                </a: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𝑴</m:t>
                    </m:r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&lt;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𝒓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𝒓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sup>
                    </m:sSup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𝝆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𝜹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𝒓</m:t>
                            </m:r>
                          </m:e>
                        </m:d>
                      </m:e>
                    </m:d>
                  </m:oMath>
                </a14:m>
                <a:r>
                  <a:rPr lang="en-US" b="1" dirty="0">
                    <a:sym typeface="Wingdings" panose="05000000000000000000" pitchFamily="2" charset="2"/>
                  </a:rPr>
                  <a:t> </a:t>
                </a:r>
                <a:r>
                  <a:rPr lang="en-US" b="1" dirty="0" smtClean="0">
                    <a:sym typeface="Wingdings" panose="05000000000000000000" pitchFamily="2" charset="2"/>
                  </a:rPr>
                  <a:t>  in </a:t>
                </a:r>
                <a:r>
                  <a:rPr lang="en-US" b="1" dirty="0">
                    <a:sym typeface="Wingdings" panose="05000000000000000000" pitchFamily="2" charset="2"/>
                  </a:rPr>
                  <a:t>flat universe E &lt; 0  collapse </a:t>
                </a:r>
              </a:p>
              <a:p>
                <a:pPr marL="0" indent="0">
                  <a:buNone/>
                </a:pPr>
                <a:endParaRPr lang="en-US" sz="800" b="1" dirty="0" smtClean="0"/>
              </a:p>
              <a:p>
                <a:pPr marL="0" indent="0">
                  <a:buNone/>
                </a:pPr>
                <a:endParaRPr lang="en-US" sz="1600" b="1" dirty="0" smtClean="0"/>
              </a:p>
              <a:p>
                <a:pPr marL="0" indent="0">
                  <a:buNone/>
                </a:pPr>
                <a:r>
                  <a:rPr lang="en-US" sz="1600" b="1" dirty="0" smtClean="0"/>
                  <a:t>With </a:t>
                </a:r>
                <a:r>
                  <a:rPr lang="en-US" sz="1600" b="1" dirty="0"/>
                  <a:t>parametric ‘’cycloid’’ soln</a:t>
                </a:r>
                <a:r>
                  <a:rPr lang="en-US" sz="1600" b="1"/>
                  <a:t>.    </a:t>
                </a:r>
                <a:r>
                  <a:rPr lang="en-US" sz="1600" b="1" smtClean="0"/>
                  <a:t>                                                      </a:t>
                </a:r>
                <a:r>
                  <a:rPr lang="en-US" sz="1600" smtClean="0"/>
                  <a:t>With     </a:t>
                </a:r>
                <a:r>
                  <a:rPr lang="en-US" sz="1600" b="1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𝑮𝑴</m:t>
                    </m:r>
                    <m:sSup>
                      <m:sSup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600" b="1" u="sng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3200" b="1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3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1) Scales with </a:t>
                </a:r>
                <a:r>
                  <a:rPr lang="en-US" sz="32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largest </a:t>
                </a:r>
                <a:r>
                  <a:rPr lang="en-US" sz="3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initial 𝜹</a:t>
                </a:r>
                <a:r>
                  <a:rPr lang="en-US" sz="32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(𝒓</a:t>
                </a:r>
                <a:r>
                  <a:rPr lang="en-US" sz="3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) collapse first </a:t>
                </a:r>
              </a:p>
              <a:p>
                <a:pPr marL="0" indent="0">
                  <a:buNone/>
                </a:pPr>
                <a:endParaRPr lang="en-US" sz="3200" b="1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3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2)Large scale  </a:t>
                </a:r>
                <a:r>
                  <a:rPr lang="en-US" sz="32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initial</a:t>
                </a:r>
                <a:r>
                  <a:rPr lang="en-US" sz="3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fluctuation field </a:t>
                </a:r>
                <a:r>
                  <a:rPr lang="en-US" sz="32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reflected in present</a:t>
                </a:r>
                <a:endParaRPr lang="en-US" sz="3200" b="1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982" y="914400"/>
                <a:ext cx="11824983" cy="6989736"/>
              </a:xfrm>
              <a:blipFill>
                <a:blip r:embed="rId2"/>
                <a:stretch>
                  <a:fillRect l="-1289" t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655978"/>
            <a:ext cx="3945410" cy="11856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" r="1761"/>
          <a:stretch/>
        </p:blipFill>
        <p:spPr>
          <a:xfrm>
            <a:off x="3162160" y="4014690"/>
            <a:ext cx="2167141" cy="7891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8800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5447" y="334982"/>
            <a:ext cx="1447800" cy="2857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478" y="3983480"/>
            <a:ext cx="3466769" cy="2132799"/>
          </a:xfrm>
          <a:prstGeom prst="rect">
            <a:avLst/>
          </a:prstGeom>
        </p:spPr>
      </p:pic>
      <p:sp>
        <p:nvSpPr>
          <p:cNvPr id="9" name="Bent-Up Arrow 8"/>
          <p:cNvSpPr/>
          <p:nvPr/>
        </p:nvSpPr>
        <p:spPr>
          <a:xfrm>
            <a:off x="9868395" y="6211222"/>
            <a:ext cx="688769" cy="47458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-1"/>
            <a:ext cx="9245600" cy="988291"/>
          </a:xfrm>
        </p:spPr>
        <p:txBody>
          <a:bodyPr>
            <a:normAutofit fontScale="90000"/>
          </a:bodyPr>
          <a:lstStyle/>
          <a:p>
            <a:r>
              <a:rPr lang="en-US" sz="4000" b="1" u="sng" dirty="0">
                <a:latin typeface="AR CENA" panose="02000000000000000000" pitchFamily="2" charset="0"/>
              </a:rPr>
              <a:t>Modelling Cosmic Structure Formation</a:t>
            </a:r>
            <a:r>
              <a:rPr lang="ar-SA" sz="4000" b="1" u="sng" dirty="0">
                <a:latin typeface="AR CENA" panose="02000000000000000000" pitchFamily="2" charset="0"/>
              </a:rPr>
              <a:t/>
            </a:r>
            <a:br>
              <a:rPr lang="ar-SA" sz="4000" b="1" u="sng" dirty="0">
                <a:latin typeface="AR CENA" panose="02000000000000000000" pitchFamily="2" charset="0"/>
              </a:rPr>
            </a:br>
            <a:endParaRPr lang="en-US" sz="4000" b="1" u="sng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9" y="1246908"/>
            <a:ext cx="10141527" cy="561109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Mathematical models </a:t>
            </a:r>
            <a:r>
              <a:rPr lang="en-US" sz="3600" dirty="0" smtClean="0">
                <a:solidFill>
                  <a:srgbClr val="FF0000"/>
                </a:solidFill>
              </a:rPr>
              <a:t>from known physical law</a:t>
            </a:r>
          </a:p>
          <a:p>
            <a:pPr marL="0" indent="0">
              <a:buNone/>
            </a:pPr>
            <a:endParaRPr lang="en-US" sz="1800" dirty="0">
              <a:solidFill>
                <a:srgbClr val="FF0000"/>
              </a:solidFill>
            </a:endParaRPr>
          </a:p>
          <a:p>
            <a:r>
              <a:rPr lang="en-US" sz="3600" dirty="0">
                <a:latin typeface="AR CENA" panose="02000000000000000000" pitchFamily="2" charset="0"/>
              </a:rPr>
              <a:t>Input from </a:t>
            </a:r>
            <a:r>
              <a:rPr lang="en-US" sz="3600" dirty="0">
                <a:solidFill>
                  <a:srgbClr val="FF0000"/>
                </a:solidFill>
                <a:latin typeface="AR CENA" panose="02000000000000000000" pitchFamily="2" charset="0"/>
              </a:rPr>
              <a:t>huge parallel computations</a:t>
            </a:r>
          </a:p>
          <a:p>
            <a:pPr marL="0" indent="0">
              <a:buNone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        </a:t>
            </a:r>
            <a:endParaRPr lang="en-US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What do we model?</a:t>
            </a:r>
          </a:p>
          <a:p>
            <a:pPr marL="0" indent="0">
              <a:buNone/>
            </a:pPr>
            <a:endParaRPr lang="en-US" sz="1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/>
              <a:t>Gas, stars and </a:t>
            </a:r>
            <a:r>
              <a:rPr lang="en-US" sz="3600" b="1" dirty="0">
                <a:solidFill>
                  <a:srgbClr val="FF0000"/>
                </a:solidFill>
              </a:rPr>
              <a:t>DARK MATTER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u="sng" dirty="0" smtClean="0">
                <a:solidFill>
                  <a:srgbClr val="00B0F0"/>
                </a:solidFill>
              </a:rPr>
              <a:t>Simple, dominant dynamics </a:t>
            </a:r>
            <a:r>
              <a:rPr lang="en-US" sz="3600" b="1" u="sng" dirty="0">
                <a:solidFill>
                  <a:srgbClr val="FF0000"/>
                </a:solidFill>
                <a:sym typeface="Wingdings" panose="05000000000000000000" pitchFamily="2" charset="2"/>
              </a:rPr>
              <a:t> seeds clustering</a:t>
            </a:r>
            <a:endParaRPr lang="en-US" sz="36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5012725" y="5284549"/>
            <a:ext cx="152400" cy="6075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554" y="3367216"/>
            <a:ext cx="3403266" cy="19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9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92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Bernard MT Condensed" pitchFamily="18" charset="0"/>
              </a:rPr>
              <a:t>Modelling Structure Formation with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CDM simulation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8362" y="1219200"/>
            <a:ext cx="7462983" cy="52508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>
                <a:solidFill>
                  <a:schemeClr val="accent2"/>
                </a:solidFill>
                <a:latin typeface="Stencil" pitchFamily="82" charset="0"/>
              </a:rPr>
              <a:t>** Cosmic Microwave Background 400 000 yrs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 **Present Galaxy Distribution (~14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Gyr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  <p:pic>
        <p:nvPicPr>
          <p:cNvPr id="2050" name="Picture 2" descr="C:\Documents and Settings\amr.elzant\My Documents\My Pictures\planc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0368" y="1756687"/>
            <a:ext cx="3962400" cy="1981200"/>
          </a:xfrm>
          <a:prstGeom prst="rect">
            <a:avLst/>
          </a:prstGeom>
          <a:noFill/>
        </p:spPr>
      </p:pic>
      <p:pic>
        <p:nvPicPr>
          <p:cNvPr id="2051" name="Picture 3" descr="C:\Documents and Settings\amr.elzant\My Documents\My Pictures\2mas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74853" y="4123334"/>
            <a:ext cx="3810000" cy="2346739"/>
          </a:xfrm>
          <a:prstGeom prst="rect">
            <a:avLst/>
          </a:prstGeom>
          <a:noFill/>
        </p:spPr>
      </p:pic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147864"/>
              </p:ext>
            </p:extLst>
          </p:nvPr>
        </p:nvGraphicFramePr>
        <p:xfrm>
          <a:off x="9726613" y="2790825"/>
          <a:ext cx="153511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4" name="Packager Shell Object" showAsIcon="1" r:id="rId7" imgW="1535040" imgH="437400" progId="Package">
                  <p:embed/>
                </p:oleObj>
              </mc:Choice>
              <mc:Fallback>
                <p:oleObj name="Packager Shell Object" showAsIcon="1" r:id="rId7" imgW="1535040" imgH="437400" progId="Package">
                  <p:embed/>
                  <p:pic>
                    <p:nvPicPr>
                      <p:cNvPr id="10" name="Object 9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6613" y="2790825"/>
                        <a:ext cx="1535112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>
            <p:extLst/>
          </p:nvPr>
        </p:nvGraphicFramePr>
        <p:xfrm>
          <a:off x="9218107" y="4909874"/>
          <a:ext cx="237331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" name="Packager Shell Object" showAsIcon="1" r:id="rId9" imgW="2373840" imgH="685800" progId="Package">
                  <p:embed/>
                </p:oleObj>
              </mc:Choice>
              <mc:Fallback>
                <p:oleObj name="Packager Shell Object" showAsIcon="1" r:id="rId9" imgW="2373840" imgH="685800" progId="Package">
                  <p:embed/>
                  <p:pic>
                    <p:nvPicPr>
                      <p:cNvPr id="4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8107" y="4909874"/>
                        <a:ext cx="2373312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04592" y="5624082"/>
            <a:ext cx="8754653" cy="1357828"/>
          </a:xfrm>
          <a:prstGeom prst="rect">
            <a:avLst/>
          </a:prstGeom>
        </p:spPr>
      </p:pic>
      <p:pic>
        <p:nvPicPr>
          <p:cNvPr id="4" name="z12to0_smallfr_highq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5876" y="2278641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4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13" y="0"/>
            <a:ext cx="10515600" cy="1325563"/>
          </a:xfrm>
        </p:spPr>
        <p:txBody>
          <a:bodyPr/>
          <a:lstStyle/>
          <a:p>
            <a:r>
              <a:rPr lang="en-US" b="1" dirty="0" smtClean="0"/>
              <a:t>Filling in the attractive sketch…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21" y="1325563"/>
            <a:ext cx="11211340" cy="53992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How do we define a halo?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What is its structure; .</a:t>
            </a:r>
            <a:r>
              <a:rPr lang="en-US" sz="3200" dirty="0" err="1" smtClean="0"/>
              <a:t>e.g</a:t>
            </a:r>
            <a:r>
              <a:rPr lang="en-US" sz="3200" dirty="0" smtClean="0"/>
              <a:t>, density profile?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What is the mass distribution of haloes?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Do all haloes trace mass (as galaxies in previous slide)? 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How do galaxies form inside? </a:t>
            </a:r>
            <a:r>
              <a:rPr lang="en-US" sz="3200" b="1" dirty="0" smtClean="0">
                <a:solidFill>
                  <a:srgbClr val="FF0000"/>
                </a:solidFill>
              </a:rPr>
              <a:t>(Big, tough one this!).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How do we match galaxies and haloes. 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575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7818"/>
            <a:ext cx="11383617" cy="70717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 Define </a:t>
            </a:r>
            <a:r>
              <a:rPr lang="en-US" b="1" dirty="0" err="1" smtClean="0">
                <a:solidFill>
                  <a:srgbClr val="FF0000"/>
                </a:solidFill>
              </a:rPr>
              <a:t>Viralised</a:t>
            </a:r>
            <a:r>
              <a:rPr lang="en-US" b="1" dirty="0" smtClean="0">
                <a:solidFill>
                  <a:srgbClr val="FF0000"/>
                </a:solidFill>
              </a:rPr>
              <a:t> Halo: Back to </a:t>
            </a:r>
            <a:r>
              <a:rPr lang="en-US" b="1" dirty="0" err="1" smtClean="0">
                <a:solidFill>
                  <a:srgbClr val="FF0000"/>
                </a:solidFill>
              </a:rPr>
              <a:t>Tophat</a:t>
            </a:r>
            <a:endParaRPr lang="en-US" sz="32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11979966" cy="620201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Recall heuristic derivation of </a:t>
                </a:r>
                <a:r>
                  <a:rPr lang="en-US" dirty="0" err="1"/>
                  <a:t>Friedmann</a:t>
                </a:r>
                <a:r>
                  <a:rPr lang="en-US" dirty="0"/>
                  <a:t> Eq., as </a:t>
                </a:r>
                <a:r>
                  <a:rPr lang="en-US" b="1" dirty="0">
                    <a:solidFill>
                      <a:srgbClr val="FF0000"/>
                    </a:solidFill>
                  </a:rPr>
                  <a:t>energy integral of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  </a:t>
                </a:r>
                <a:r>
                  <a:rPr lang="en-US" sz="3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(&lt;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)/</m:t>
                    </m:r>
                    <m:sSup>
                      <m:sSup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/>
                  <a:t>   </a:t>
                </a:r>
                <a:r>
                  <a:rPr lang="en-US" b="1" dirty="0" smtClean="0"/>
                  <a:t>  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</a:t>
                </a: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𝑴</m:t>
                    </m:r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&lt;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𝑹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𝒓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sup>
                    </m:sSup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𝝆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𝜹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𝒓</m:t>
                            </m:r>
                          </m:e>
                        </m:d>
                      </m:e>
                    </m:d>
                  </m:oMath>
                </a14:m>
                <a:r>
                  <a:rPr lang="en-US" b="1" dirty="0">
                    <a:sym typeface="Wingdings" panose="05000000000000000000" pitchFamily="2" charset="2"/>
                  </a:rPr>
                  <a:t> </a:t>
                </a:r>
                <a:r>
                  <a:rPr lang="en-US" b="1" dirty="0" smtClean="0">
                    <a:sym typeface="Wingdings" panose="05000000000000000000" pitchFamily="2" charset="2"/>
                  </a:rPr>
                  <a:t>  in </a:t>
                </a:r>
                <a:r>
                  <a:rPr lang="en-US" b="1" dirty="0">
                    <a:sym typeface="Wingdings" panose="05000000000000000000" pitchFamily="2" charset="2"/>
                  </a:rPr>
                  <a:t>flat universe E &lt; 0  collapse </a:t>
                </a:r>
              </a:p>
              <a:p>
                <a:pPr marL="0" indent="0">
                  <a:buNone/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/>
                  <a:t>With parametric ‘’cycloid’’ soln.    </a:t>
                </a:r>
              </a:p>
              <a:p>
                <a:pPr marL="0" indent="0">
                  <a:buNone/>
                </a:pPr>
                <a:r>
                  <a:rPr lang="en-US" b="1" dirty="0"/>
                  <a:t> 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b="1" dirty="0" smtClean="0"/>
                  <a:t>                                                                                                         </a:t>
                </a:r>
                <a:r>
                  <a:rPr lang="en-US" dirty="0" smtClean="0"/>
                  <a:t>with</a:t>
                </a:r>
                <a:r>
                  <a:rPr lang="en-US" b="1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𝑮𝑴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700" b="1" u="sng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u="sng" dirty="0" smtClean="0">
                    <a:solidFill>
                      <a:srgbClr val="FF0000"/>
                    </a:solidFill>
                  </a:rPr>
                  <a:t>Important </a:t>
                </a:r>
                <a:r>
                  <a:rPr lang="en-US" b="1" u="sng" dirty="0">
                    <a:solidFill>
                      <a:srgbClr val="FF0000"/>
                    </a:solidFill>
                  </a:rPr>
                  <a:t>dates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!</a:t>
                </a:r>
                <a:endParaRPr lang="en-US" b="1" u="sng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00B0F0"/>
                    </a:solidFill>
                  </a:rPr>
                  <a:t>1) Turnaround  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;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𝛑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b="1" dirty="0">
                    <a:solidFill>
                      <a:srgbClr val="00B0F0"/>
                    </a:solidFill>
                  </a:rPr>
                  <a:t>        </a:t>
                </a:r>
                <a:r>
                  <a:rPr lang="en-US" b="1" dirty="0" smtClean="0">
                    <a:solidFill>
                      <a:srgbClr val="00B0F0"/>
                    </a:solidFill>
                  </a:rPr>
                  <a:t>            </a:t>
                </a:r>
                <a:r>
                  <a:rPr lang="en-US" b="1" dirty="0">
                    <a:solidFill>
                      <a:srgbClr val="00B0F0"/>
                    </a:solidFill>
                  </a:rPr>
                  <a:t>2) Collapse    </a:t>
                </a:r>
                <a:r>
                  <a:rPr lang="en-US" b="1" dirty="0">
                    <a:solidFill>
                      <a:srgbClr val="0070C0"/>
                    </a:solidFill>
                  </a:rPr>
                  <a:t>𝜽= 2 𝝅 ;𝒕= 2 𝛑 𝑩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11979966" cy="6202017"/>
              </a:xfrm>
              <a:blipFill>
                <a:blip r:embed="rId2"/>
                <a:stretch>
                  <a:fillRect l="-1018" t="-1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655978"/>
            <a:ext cx="3945410" cy="11856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" r="1761"/>
          <a:stretch/>
        </p:blipFill>
        <p:spPr>
          <a:xfrm>
            <a:off x="5741446" y="4656250"/>
            <a:ext cx="2660432" cy="9689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8800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5447" y="334982"/>
            <a:ext cx="1447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304" y="1"/>
            <a:ext cx="11022496" cy="702364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002060"/>
                </a:solidFill>
              </a:rPr>
              <a:t>Virial Density, Radius and Mass</a:t>
            </a:r>
            <a:endParaRPr lang="en-US" b="1" u="sng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40030"/>
                <a:ext cx="12100955" cy="571796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N</a:t>
                </a:r>
                <a:r>
                  <a:rPr lang="en-US" dirty="0" smtClean="0"/>
                  <a:t>onlinear </a:t>
                </a:r>
                <a:r>
                  <a:rPr lang="en-US" dirty="0" err="1"/>
                  <a:t>o</a:t>
                </a:r>
                <a:r>
                  <a:rPr lang="en-US" dirty="0" err="1" smtClean="0"/>
                  <a:t>verdensity</a:t>
                </a:r>
                <a:r>
                  <a:rPr lang="en-US" dirty="0" smtClean="0"/>
                  <a:t> of sphere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b="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1 −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Virialisation</a:t>
                </a:r>
                <a:r>
                  <a:rPr lang="en-US" dirty="0" smtClean="0"/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 smtClean="0"/>
                  <a:t> 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2 </a:t>
                </a:r>
                <a:r>
                  <a:rPr lang="en-US" i="1" dirty="0">
                    <a:solidFill>
                      <a:srgbClr val="0070C0"/>
                    </a:solidFill>
                  </a:rPr>
                  <a:t>K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E + PE = 0  </a:t>
                </a:r>
                <a:r>
                  <a:rPr lang="en-US" i="1" dirty="0" smtClean="0">
                    <a:sym typeface="Wingdings" panose="05000000000000000000" pitchFamily="2" charset="2"/>
                  </a:rPr>
                  <a:t> 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i="1" dirty="0" smtClean="0"/>
                  <a:t> </a:t>
                </a:r>
                <a:r>
                  <a:rPr lang="en-US" dirty="0" smtClean="0"/>
                  <a:t>and again at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i="1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i="1" dirty="0">
                    <a:sym typeface="Wingdings" panose="05000000000000000000" pitchFamily="2" charset="2"/>
                  </a:rPr>
                  <a:t> </a:t>
                </a:r>
                <a:r>
                  <a:rPr lang="en-US" i="1" dirty="0" smtClean="0">
                    <a:sym typeface="Wingdings" panose="05000000000000000000" pitchFamily="2" charset="2"/>
                  </a:rPr>
                  <a:t>                                               with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=147  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178</m:t>
                    </m:r>
                  </m:oMath>
                </a14:m>
                <a:r>
                  <a:rPr lang="en-US" i="1" dirty="0" smtClean="0"/>
                  <a:t>.  </a:t>
                </a:r>
              </a:p>
              <a:p>
                <a:pPr marL="0" indent="0">
                  <a:buNone/>
                </a:pPr>
                <a:endParaRPr lang="en-US" sz="2000" i="1" dirty="0" smtClean="0"/>
              </a:p>
              <a:p>
                <a:pPr marL="0" indent="0">
                  <a:buNone/>
                </a:pPr>
                <a:r>
                  <a:rPr lang="en-US" dirty="0" smtClean="0"/>
                  <a:t>Generally one takes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𝜟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𝒗𝒊𝒓</m:t>
                        </m:r>
                      </m:sub>
                    </m:sSub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𝟐𝟎𝟎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=200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𝑓𝑙𝑎𝑡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𝑢𝑛𝑖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</m:oMath>
                </a14:m>
                <a:endParaRPr lang="en-US" i="1" dirty="0" smtClean="0"/>
              </a:p>
              <a:p>
                <a:pPr marL="0" indent="0">
                  <a:buNone/>
                </a:pPr>
                <a:endParaRPr lang="en-US" sz="800" i="1" dirty="0" smtClean="0"/>
              </a:p>
              <a:p>
                <a:pPr marL="0" indent="0">
                  <a:buNone/>
                </a:pPr>
                <a:endParaRPr lang="en-US" sz="1600" i="1" dirty="0" smtClean="0"/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V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irial radius </a:t>
                </a:r>
                <a:r>
                  <a:rPr lang="en-US" dirty="0" smtClean="0"/>
                  <a:t>of halo 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 smtClean="0"/>
                  <a:t>radius inside which this is true </a:t>
                </a: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V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irial mass </a:t>
                </a:r>
                <a:r>
                  <a:rPr lang="en-US" dirty="0" smtClean="0"/>
                  <a:t>is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40030"/>
                <a:ext cx="12100955" cy="5717969"/>
              </a:xfrm>
              <a:blipFill>
                <a:blip r:embed="rId2"/>
                <a:stretch>
                  <a:fillRect l="-1008" t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329" y="5711528"/>
            <a:ext cx="6970230" cy="93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0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99" y="-106341"/>
            <a:ext cx="11499273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>
              <a:latin typeface="Agency FB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None/>
            </a:pPr>
            <a:r>
              <a:rPr lang="en-US" b="1" u="sng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In standards CDM pic </a:t>
            </a:r>
            <a:r>
              <a:rPr lang="en-US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(e.g., White &amp; Rees, Fall &amp; </a:t>
            </a:r>
            <a:r>
              <a:rPr lang="en-US" dirty="0" err="1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Efstathiou</a:t>
            </a:r>
            <a:r>
              <a:rPr lang="en-US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)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Gas </a:t>
            </a:r>
            <a:r>
              <a:rPr lang="en-US" b="1" dirty="0" smtClean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first </a:t>
            </a:r>
            <a:r>
              <a:rPr lang="en-US" b="1" dirty="0" smtClean="0">
                <a:solidFill>
                  <a:srgbClr val="0070C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shock </a:t>
            </a:r>
            <a:r>
              <a:rPr lang="en-US" b="1" dirty="0">
                <a:solidFill>
                  <a:srgbClr val="0070C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heats to virial temp </a:t>
            </a:r>
          </a:p>
          <a:p>
            <a:pPr>
              <a:buNone/>
            </a:pPr>
            <a:endParaRPr lang="en-US" b="1" dirty="0">
              <a:solidFill>
                <a:srgbClr val="0070C0"/>
              </a:solidFill>
              <a:latin typeface="Agency FB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  <a:latin typeface="Agency FB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None/>
            </a:pPr>
            <a:endParaRPr lang="en-US" b="1" dirty="0">
              <a:solidFill>
                <a:srgbClr val="FF0000"/>
              </a:solidFill>
              <a:latin typeface="Agency FB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en-US" b="1" dirty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T</a:t>
            </a:r>
            <a:r>
              <a:rPr lang="en-US" b="1" dirty="0" smtClean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hen </a:t>
            </a:r>
            <a:r>
              <a:rPr lang="en-US" b="1" dirty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cools and </a:t>
            </a:r>
            <a:r>
              <a:rPr lang="en-US" b="1" dirty="0">
                <a:solidFill>
                  <a:srgbClr val="0070C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condenses in centers of haloes</a:t>
            </a:r>
            <a:r>
              <a:rPr lang="en-US" b="1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,.. </a:t>
            </a:r>
          </a:p>
          <a:p>
            <a:r>
              <a:rPr lang="en-US" b="1" dirty="0">
                <a:solidFill>
                  <a:srgbClr val="0070C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Forms stars when self gravitating</a:t>
            </a:r>
            <a:r>
              <a:rPr lang="en-US" dirty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~ </a:t>
            </a:r>
            <a:r>
              <a:rPr lang="en-US" b="1" dirty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dominates mass </a:t>
            </a:r>
          </a:p>
          <a:p>
            <a:r>
              <a:rPr lang="en-US" b="1" dirty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</a:t>
            </a:r>
            <a:r>
              <a:rPr lang="en-US" b="1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Dissipation  disks                    </a:t>
            </a:r>
          </a:p>
          <a:p>
            <a:pPr>
              <a:buNone/>
            </a:pPr>
            <a:r>
              <a:rPr lang="en-US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                               </a:t>
            </a:r>
            <a:r>
              <a:rPr lang="en-US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Most  </a:t>
            </a:r>
            <a:r>
              <a:rPr lang="en-US" b="1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galaxies form hierarchically   </a:t>
            </a:r>
            <a:endParaRPr lang="en-US" sz="800" b="1" dirty="0">
              <a:latin typeface="Agency FB" pitchFamily="34" charset="0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None/>
            </a:pPr>
            <a:r>
              <a:rPr lang="en-US" b="1" dirty="0"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Lots depends on history 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angular momentum evolution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108" y="185124"/>
            <a:ext cx="4673600" cy="6125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17164" y="6382327"/>
            <a:ext cx="4125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 Franck van den Bosch (lecture slides)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288" y="5475684"/>
            <a:ext cx="1989992" cy="1275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692" y="1609794"/>
            <a:ext cx="3863697" cy="10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0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262" y="146624"/>
            <a:ext cx="10624751" cy="709913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Reionization and Subsequent Cosmic Noon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511" y="1674833"/>
            <a:ext cx="5792270" cy="3518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751" y="856537"/>
            <a:ext cx="5078133" cy="5078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78636" y="5768591"/>
            <a:ext cx="50653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Evolution of integrated  star formation rate, </a:t>
            </a:r>
          </a:p>
          <a:p>
            <a:r>
              <a:rPr lang="en-US" b="1" dirty="0" smtClean="0"/>
              <a:t>as derived from UV luminosity</a:t>
            </a:r>
            <a:r>
              <a:rPr lang="en-US" dirty="0" smtClean="0"/>
              <a:t>. </a:t>
            </a:r>
            <a:r>
              <a:rPr lang="en-US" sz="1400" dirty="0" smtClean="0"/>
              <a:t>After </a:t>
            </a:r>
            <a:r>
              <a:rPr lang="en-US" sz="1400" dirty="0" err="1" smtClean="0"/>
              <a:t>Madau</a:t>
            </a:r>
            <a:r>
              <a:rPr lang="en-US" sz="1400" dirty="0" smtClean="0"/>
              <a:t> &amp; Dickinson </a:t>
            </a:r>
          </a:p>
          <a:p>
            <a:r>
              <a:rPr lang="en-US" sz="1400" dirty="0"/>
              <a:t>Annual Review of Astronomy and Astrophysics </a:t>
            </a:r>
            <a:r>
              <a:rPr lang="en-US" sz="1400" dirty="0" smtClean="0"/>
              <a:t> (2014)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41406" y="5026729"/>
            <a:ext cx="42136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Simulation of the reionization process. </a:t>
            </a:r>
          </a:p>
          <a:p>
            <a:r>
              <a:rPr lang="en-US" dirty="0" smtClean="0"/>
              <a:t>Emission from neutral hydrogen decreasing  as stars  and BH driven sources  </a:t>
            </a:r>
            <a:r>
              <a:rPr lang="en-US" dirty="0" err="1" smtClean="0"/>
              <a:t>reionize</a:t>
            </a:r>
            <a:r>
              <a:rPr lang="en-US" dirty="0" smtClean="0"/>
              <a:t> the  intergalactic medium</a:t>
            </a:r>
          </a:p>
          <a:p>
            <a:endParaRPr lang="en-US" sz="800" dirty="0" smtClean="0"/>
          </a:p>
          <a:p>
            <a:r>
              <a:rPr lang="en-US" sz="1600" dirty="0" smtClean="0"/>
              <a:t>From </a:t>
            </a:r>
            <a:r>
              <a:rPr lang="en-US" sz="1600" dirty="0" err="1" smtClean="0"/>
              <a:t>Zaroubi</a:t>
            </a:r>
            <a:r>
              <a:rPr lang="en-US" sz="1600" dirty="0" smtClean="0"/>
              <a:t> (2013), astrophysics </a:t>
            </a:r>
            <a:r>
              <a:rPr lang="en-US" sz="1600" dirty="0" err="1" smtClean="0"/>
              <a:t>Sci</a:t>
            </a:r>
            <a:r>
              <a:rPr lang="en-US" sz="1600" dirty="0" smtClean="0"/>
              <a:t> library</a:t>
            </a:r>
          </a:p>
          <a:p>
            <a:r>
              <a:rPr lang="en-US" sz="1600" dirty="0" smtClean="0"/>
              <a:t>After Thomas, </a:t>
            </a:r>
            <a:r>
              <a:rPr lang="en-US" sz="1600" dirty="0" err="1" smtClean="0"/>
              <a:t>Zaroubi</a:t>
            </a:r>
            <a:r>
              <a:rPr lang="en-US" sz="1600" dirty="0" smtClean="0"/>
              <a:t> et al (2009)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1709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ernard MT Condensed" pitchFamily="18" charset="0"/>
              </a:rPr>
              <a:t>The Galaxy Population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36" y="609600"/>
            <a:ext cx="11979564" cy="6019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400" dirty="0">
              <a:solidFill>
                <a:srgbClr val="00B0F0"/>
              </a:solidFill>
              <a:latin typeface="Arial Narrow" pitchFamily="34" charset="0"/>
            </a:endParaRPr>
          </a:p>
          <a:p>
            <a:r>
              <a:rPr lang="en-US" b="1" dirty="0">
                <a:solidFill>
                  <a:srgbClr val="00B0F0"/>
                </a:solidFill>
                <a:latin typeface="Arial Narrow" pitchFamily="34" charset="0"/>
              </a:rPr>
              <a:t>Determined by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mass</a:t>
            </a:r>
            <a:r>
              <a:rPr lang="en-US" b="1" dirty="0" smtClean="0">
                <a:solidFill>
                  <a:srgbClr val="00B0F0"/>
                </a:solidFill>
                <a:latin typeface="Arial Narrow" pitchFamily="34" charset="0"/>
              </a:rPr>
              <a:t>,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rotation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, history of star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formation </a:t>
            </a:r>
            <a:r>
              <a:rPr lang="en-US" sz="2680" dirty="0" smtClean="0">
                <a:solidFill>
                  <a:srgbClr val="FF0000"/>
                </a:solidFill>
                <a:latin typeface="Arial Narrow" pitchFamily="34" charset="0"/>
                <a:sym typeface="Wingdings" panose="05000000000000000000" pitchFamily="2" charset="2"/>
              </a:rPr>
              <a:t> </a:t>
            </a:r>
            <a:r>
              <a:rPr lang="en-US" sz="268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4000" u="sng" dirty="0">
                <a:solidFill>
                  <a:srgbClr val="FF0000"/>
                </a:solidFill>
                <a:latin typeface="Arial Narrow" pitchFamily="34" charset="0"/>
              </a:rPr>
              <a:t>feedback</a:t>
            </a:r>
          </a:p>
          <a:p>
            <a:pPr marL="0" indent="0">
              <a:buNone/>
            </a:pPr>
            <a:r>
              <a:rPr lang="en-US" sz="268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sym typeface="Wingdings" pitchFamily="2" charset="2"/>
              </a:rPr>
              <a:t>     </a:t>
            </a:r>
            <a:r>
              <a:rPr lang="en-US" sz="2680" dirty="0">
                <a:solidFill>
                  <a:srgbClr val="C00000"/>
                </a:solidFill>
                <a:latin typeface="Arial Narrow" pitchFamily="34" charset="0"/>
                <a:sym typeface="Wingdings" pitchFamily="2" charset="2"/>
              </a:rPr>
              <a:t>largely </a:t>
            </a:r>
            <a:r>
              <a:rPr lang="en-US" sz="2680" b="1" dirty="0">
                <a:solidFill>
                  <a:srgbClr val="C00000"/>
                </a:solidFill>
                <a:latin typeface="Arial Narrow" pitchFamily="34" charset="0"/>
              </a:rPr>
              <a:t>determined by the hierarchical DM halo </a:t>
            </a:r>
            <a:r>
              <a:rPr lang="en-US" sz="2680" b="1" dirty="0" smtClean="0">
                <a:solidFill>
                  <a:srgbClr val="C00000"/>
                </a:solidFill>
                <a:latin typeface="Arial Narrow" pitchFamily="34" charset="0"/>
              </a:rPr>
              <a:t>buildup   </a:t>
            </a:r>
            <a:endParaRPr lang="en-US" sz="2680" b="1" dirty="0">
              <a:solidFill>
                <a:srgbClr val="C00000"/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en-US" sz="2680" dirty="0">
                <a:latin typeface="Arial Narrow" pitchFamily="34" charset="0"/>
              </a:rPr>
              <a:t>In turn </a:t>
            </a:r>
          </a:p>
          <a:p>
            <a:pPr>
              <a:buNone/>
            </a:pPr>
            <a:r>
              <a:rPr lang="en-US" sz="2680" dirty="0">
                <a:solidFill>
                  <a:srgbClr val="C00000"/>
                </a:solidFill>
                <a:latin typeface="Arial Narrow" pitchFamily="34" charset="0"/>
              </a:rPr>
              <a:t>     </a:t>
            </a:r>
            <a:r>
              <a:rPr lang="en-US" sz="2680" dirty="0">
                <a:solidFill>
                  <a:srgbClr val="C00000"/>
                </a:solidFill>
                <a:latin typeface="Arial Narrow" pitchFamily="34" charset="0"/>
                <a:sym typeface="Wingdings" pitchFamily="2" charset="2"/>
              </a:rPr>
              <a:t> ~ Determined by the statistics of initial fluctuations</a:t>
            </a:r>
            <a:r>
              <a:rPr lang="en-US" sz="2680" dirty="0">
                <a:solidFill>
                  <a:srgbClr val="C00000"/>
                </a:solidFill>
                <a:latin typeface="Arial Narrow" pitchFamily="34" charset="0"/>
              </a:rPr>
              <a:t> </a:t>
            </a:r>
          </a:p>
          <a:p>
            <a:r>
              <a:rPr lang="en-US" dirty="0">
                <a:latin typeface="Agency FB" pitchFamily="34" charset="0"/>
                <a:sym typeface="Wingdings" pitchFamily="2" charset="2"/>
              </a:rPr>
              <a:t>Some predictions appear borne out:   </a:t>
            </a:r>
            <a:r>
              <a:rPr lang="en-US" dirty="0" err="1">
                <a:latin typeface="Agency FB" pitchFamily="34" charset="0"/>
                <a:sym typeface="Wingdings" pitchFamily="2" charset="2"/>
              </a:rPr>
              <a:t>e.g</a:t>
            </a:r>
            <a:r>
              <a:rPr lang="en-US" dirty="0">
                <a:latin typeface="Agency FB" pitchFamily="34" charset="0"/>
                <a:sym typeface="Wingdings" pitchFamily="2" charset="2"/>
              </a:rPr>
              <a:t>, fraction of large disk  galaxies increases with time </a:t>
            </a:r>
            <a:r>
              <a:rPr lang="en-US" dirty="0">
                <a:latin typeface="Agency FB" pitchFamily="34" charset="0"/>
              </a:rPr>
              <a:t> </a:t>
            </a:r>
          </a:p>
          <a:p>
            <a:pPr>
              <a:buNone/>
            </a:pPr>
            <a:endParaRPr lang="en-US" sz="2680" b="1" dirty="0"/>
          </a:p>
        </p:txBody>
      </p:sp>
      <p:pic>
        <p:nvPicPr>
          <p:cNvPr id="4" name="Picture 3" descr="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3886200"/>
            <a:ext cx="2590800" cy="2590800"/>
          </a:xfrm>
          <a:prstGeom prst="rect">
            <a:avLst/>
          </a:prstGeom>
        </p:spPr>
      </p:pic>
      <p:pic>
        <p:nvPicPr>
          <p:cNvPr id="5" name="Picture 4" descr="Barred-Spiral-Galaxy-M9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9472" y="4191000"/>
            <a:ext cx="2844800" cy="2133600"/>
          </a:xfrm>
          <a:prstGeom prst="rect">
            <a:avLst/>
          </a:prstGeom>
        </p:spPr>
      </p:pic>
      <p:pic>
        <p:nvPicPr>
          <p:cNvPr id="6" name="Picture 5" descr="merging-galaxies_1083_600x4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4495800"/>
            <a:ext cx="2438400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1400" y="5334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ym typeface="Wingdings" pitchFamily="2" charset="2"/>
              </a:rPr>
              <a:t></a:t>
            </a:r>
            <a:r>
              <a:rPr lang="en-US" dirty="0">
                <a:sym typeface="Wingdings" pitchFamily="2" charset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6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811" y="0"/>
            <a:ext cx="10515600" cy="1325563"/>
          </a:xfrm>
        </p:spPr>
        <p:txBody>
          <a:bodyPr/>
          <a:lstStyle/>
          <a:p>
            <a:r>
              <a:rPr lang="en-US" b="1" dirty="0" smtClean="0"/>
              <a:t>Hubble Sequence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0032" y="2555287"/>
            <a:ext cx="5082358" cy="3122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9283" y="6056801"/>
            <a:ext cx="524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Simulates sequence. After Eagle Simulation web page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79" y="1186965"/>
            <a:ext cx="6137609" cy="50545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39253" y="6426133"/>
            <a:ext cx="3321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SDSS, Sky Server web page.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035" y="0"/>
            <a:ext cx="12178747" cy="6315575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A relatively recent development: 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arly massive  galaxies -- even ‘Milky Way like’!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3" t="57076"/>
          <a:stretch/>
        </p:blipFill>
        <p:spPr>
          <a:xfrm>
            <a:off x="442564" y="1690688"/>
            <a:ext cx="4127507" cy="4077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6320" y="6078855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Credit: </a:t>
            </a:r>
            <a:r>
              <a:rPr lang="en-US" sz="1400" b="1" dirty="0" err="1"/>
              <a:t>Tommaso</a:t>
            </a:r>
            <a:r>
              <a:rPr lang="en-US" sz="1400" b="1" dirty="0"/>
              <a:t> </a:t>
            </a:r>
            <a:r>
              <a:rPr lang="en-US" sz="1400" b="1" dirty="0" err="1"/>
              <a:t>Treu</a:t>
            </a:r>
            <a:r>
              <a:rPr lang="en-US" sz="1400" b="1" dirty="0"/>
              <a:t> (UCLA); Image Processing: </a:t>
            </a:r>
            <a:r>
              <a:rPr lang="en-US" sz="1400" b="1" dirty="0" err="1"/>
              <a:t>Zolt</a:t>
            </a:r>
            <a:r>
              <a:rPr lang="en-US" sz="1400" b="1" dirty="0"/>
              <a:t> G. </a:t>
            </a:r>
            <a:r>
              <a:rPr lang="en-US" sz="1400" b="1" dirty="0" err="1"/>
              <a:t>Levay</a:t>
            </a:r>
            <a:r>
              <a:rPr lang="en-US" sz="1400" b="1" dirty="0"/>
              <a:t> (</a:t>
            </a:r>
            <a:r>
              <a:rPr lang="en-US" sz="1400" b="1" dirty="0" err="1"/>
              <a:t>STScI</a:t>
            </a:r>
            <a:r>
              <a:rPr lang="en-US" sz="1400" b="1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0252" t="-3297" r="-1" b="-2198"/>
          <a:stretch/>
        </p:blipFill>
        <p:spPr>
          <a:xfrm>
            <a:off x="6477000" y="3048000"/>
            <a:ext cx="2408238" cy="2819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996" y="1475389"/>
            <a:ext cx="6583017" cy="43886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0" y="6150567"/>
            <a:ext cx="2692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Finkelstein et. al. U. Texas, Austin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2561" y="60629"/>
            <a:ext cx="3432345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0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09725" y="170915"/>
                <a:ext cx="10515600" cy="132556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Halo Profiles: NFW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9725" y="170915"/>
                <a:ext cx="10515600" cy="1325563"/>
              </a:xfrm>
              <a:blipFill>
                <a:blip r:embed="rId2"/>
                <a:stretch>
                  <a:fillRect l="-2319" t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045" y="3740706"/>
            <a:ext cx="3511934" cy="2683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9390" y="6465384"/>
            <a:ext cx="523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Coe et. al. </a:t>
            </a:r>
            <a:r>
              <a:rPr lang="en-US" dirty="0"/>
              <a:t>(</a:t>
            </a:r>
            <a:r>
              <a:rPr lang="en-US" dirty="0" smtClean="0"/>
              <a:t>2012). Lensed profile of A2261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5" y="3398263"/>
            <a:ext cx="3253423" cy="319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9795" y="1557336"/>
                <a:ext cx="4820379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𝒗𝒊𝒓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en-US" sz="2000" b="1" dirty="0" smtClean="0"/>
                  <a:t>  correlates with M (</a:t>
                </a:r>
                <a:r>
                  <a:rPr lang="en-US" sz="2000" b="1" dirty="0" err="1" smtClean="0"/>
                  <a:t>vir</a:t>
                </a:r>
                <a:r>
                  <a:rPr lang="en-US" sz="2000" b="1" dirty="0" smtClean="0"/>
                  <a:t>)</a:t>
                </a:r>
              </a:p>
              <a:p>
                <a:endParaRPr lang="en-US" sz="2000" b="1" dirty="0"/>
              </a:p>
              <a:p>
                <a:r>
                  <a:rPr lang="en-US" sz="2000" b="1" dirty="0" smtClean="0">
                    <a:sym typeface="Wingdings" panose="05000000000000000000" pitchFamily="2" charset="2"/>
                  </a:rPr>
                  <a:t> </a:t>
                </a:r>
                <a:r>
                  <a:rPr lang="en-US" sz="2000" b="1" dirty="0" smtClean="0"/>
                  <a:t>statistically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sub>
                    </m:sSub>
                    <m:d>
                      <m:d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d>
                  </m:oMath>
                </a14:m>
                <a:r>
                  <a:rPr lang="en-US" sz="2000" b="1" dirty="0" smtClean="0"/>
                  <a:t> 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95" y="1557336"/>
                <a:ext cx="4820379" cy="923330"/>
              </a:xfrm>
              <a:prstGeom prst="rect">
                <a:avLst/>
              </a:prstGeom>
              <a:blipFill rotWithShape="0">
                <a:blip r:embed="rId5"/>
                <a:stretch>
                  <a:fillRect l="-3287" t="-8553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812" y="98808"/>
            <a:ext cx="3606490" cy="31821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71320" y="3248632"/>
            <a:ext cx="3669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Franck van den Bosch lectures( 2012)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2461" y="2955373"/>
            <a:ext cx="195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Prada et. al. (2012)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3288884" y="3495222"/>
            <a:ext cx="5417318" cy="291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15896" cy="762000"/>
          </a:xfrm>
        </p:spPr>
        <p:txBody>
          <a:bodyPr/>
          <a:lstStyle/>
          <a:p>
            <a:r>
              <a:rPr lang="en-US" b="1" u="sng" dirty="0">
                <a:solidFill>
                  <a:srgbClr val="002060"/>
                </a:solidFill>
              </a:rPr>
              <a:t>Small Scale </a:t>
            </a:r>
            <a:r>
              <a:rPr lang="en-US" b="1" u="sng" dirty="0" smtClean="0">
                <a:solidFill>
                  <a:srgbClr val="002060"/>
                </a:solidFill>
              </a:rPr>
              <a:t>Failures </a:t>
            </a:r>
            <a:r>
              <a:rPr lang="en-US" dirty="0" smtClean="0"/>
              <a:t>at </a:t>
            </a:r>
            <a:r>
              <a:rPr lang="en-US" dirty="0"/>
              <a:t>low 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791" y="980660"/>
            <a:ext cx="11729095" cy="5877339"/>
          </a:xfrm>
        </p:spPr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b="1" dirty="0"/>
              <a:t>entral parts </a:t>
            </a:r>
            <a:r>
              <a:rPr lang="en-US" b="1" dirty="0" smtClean="0"/>
              <a:t>of CDM haloes </a:t>
            </a:r>
            <a:r>
              <a:rPr lang="en-US" b="1" dirty="0"/>
              <a:t>too </a:t>
            </a:r>
            <a:r>
              <a:rPr lang="en-US" b="1" dirty="0" smtClean="0"/>
              <a:t>dense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                </a:t>
            </a:r>
            <a:endParaRPr lang="en-US" dirty="0"/>
          </a:p>
          <a:p>
            <a:endParaRPr lang="en-US" sz="800" dirty="0"/>
          </a:p>
          <a:p>
            <a:r>
              <a:rPr lang="en-US" b="1" dirty="0"/>
              <a:t>Too many small structures? </a:t>
            </a:r>
            <a:r>
              <a:rPr lang="en-US" sz="2000" b="1" dirty="0">
                <a:solidFill>
                  <a:srgbClr val="FF0000"/>
                </a:solidFill>
              </a:rPr>
              <a:t>(and  wrong mass distribution?)</a:t>
            </a:r>
          </a:p>
          <a:p>
            <a:endParaRPr lang="en-US" dirty="0"/>
          </a:p>
          <a:p>
            <a:pPr marL="0" lvl="0" indent="0">
              <a:buNone/>
            </a:pPr>
            <a:endParaRPr lang="en-US" sz="19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Simulation of M.Y. size halo    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endParaRPr lang="en-US" sz="24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  .vs.   Dwarf galaxy population</a:t>
            </a:r>
          </a:p>
          <a:p>
            <a:pPr marL="0" lvl="0" indent="0">
              <a:buNone/>
            </a:pPr>
            <a:r>
              <a:rPr lang="en-US" sz="1900" b="1" dirty="0">
                <a:solidFill>
                  <a:srgbClr val="FF0000"/>
                </a:solidFill>
                <a:latin typeface="Calibri" panose="020F0502020204030204" pitchFamily="34" charset="0"/>
              </a:rPr>
              <a:t>(being challenged! </a:t>
            </a: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</a:rPr>
              <a:t>Nadler et. Al. 2020</a:t>
            </a:r>
            <a:r>
              <a:rPr lang="en-US" sz="1900" b="1" dirty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Milky_Way_satellite_galax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29611" y="4620733"/>
            <a:ext cx="2141307" cy="1972966"/>
          </a:xfrm>
          <a:prstGeom prst="rect">
            <a:avLst/>
          </a:prstGeom>
        </p:spPr>
      </p:pic>
      <p:pic>
        <p:nvPicPr>
          <p:cNvPr id="11" name="Picture 10" descr="Barred-Spiral-Galaxy-M9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9445" y="1638053"/>
            <a:ext cx="2373651" cy="1780239"/>
          </a:xfrm>
          <a:prstGeom prst="rect">
            <a:avLst/>
          </a:prstGeom>
        </p:spPr>
      </p:pic>
      <p:sp>
        <p:nvSpPr>
          <p:cNvPr id="12" name="Curved Up Arrow 11"/>
          <p:cNvSpPr/>
          <p:nvPr/>
        </p:nvSpPr>
        <p:spPr>
          <a:xfrm>
            <a:off x="3979599" y="2360791"/>
            <a:ext cx="1524000" cy="61643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362" name="Picture 2" descr="Image result for small scale problems cdm rotation curve bullock boyl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622" y="176626"/>
            <a:ext cx="5043605" cy="374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milky way galaxy satellites and number of subhalo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43" y="4489883"/>
            <a:ext cx="2163400" cy="223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6116338" y="2528172"/>
            <a:ext cx="717010" cy="265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477040" y="2127119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1600" dirty="0" smtClean="0"/>
              <a:t>Bullock &amp; Boylan </a:t>
            </a:r>
            <a:r>
              <a:rPr lang="en-US" sz="1600" dirty="0" err="1" smtClean="0"/>
              <a:t>Kolchin</a:t>
            </a:r>
            <a:r>
              <a:rPr lang="en-US" sz="1600" dirty="0" smtClean="0"/>
              <a:t> (2017)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930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7165" y="-122661"/>
            <a:ext cx="3670851" cy="7199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5" y="388220"/>
            <a:ext cx="7952509" cy="1232762"/>
          </a:xfrm>
        </p:spPr>
        <p:txBody>
          <a:bodyPr>
            <a:normAutofit fontScale="90000"/>
          </a:bodyPr>
          <a:lstStyle/>
          <a:p>
            <a:r>
              <a:rPr lang="en-US" sz="4480" dirty="0" smtClean="0">
                <a:solidFill>
                  <a:srgbClr val="C00000"/>
                </a:solidFill>
                <a:latin typeface="Bauhaus 93" pitchFamily="82" charset="0"/>
              </a:rPr>
              <a:t/>
            </a:r>
            <a:br>
              <a:rPr lang="en-US" sz="4480" dirty="0" smtClean="0">
                <a:solidFill>
                  <a:srgbClr val="C00000"/>
                </a:solidFill>
                <a:latin typeface="Bauhaus 93" pitchFamily="82" charset="0"/>
              </a:rPr>
            </a:br>
            <a:r>
              <a:rPr lang="en-US" sz="6000" dirty="0" smtClean="0">
                <a:solidFill>
                  <a:srgbClr val="C00000"/>
                </a:solidFill>
                <a:latin typeface="Bauhaus 93" pitchFamily="82" charset="0"/>
              </a:rPr>
              <a:t>Some </a:t>
            </a:r>
            <a:r>
              <a:rPr lang="en-US" sz="6000" u="sng" dirty="0" smtClean="0">
                <a:solidFill>
                  <a:srgbClr val="C00000"/>
                </a:solidFill>
                <a:latin typeface="Bauhaus 93" pitchFamily="82" charset="0"/>
              </a:rPr>
              <a:t>Proposed Solutions </a:t>
            </a:r>
            <a:r>
              <a:rPr lang="en-US" sz="4480" u="sng" dirty="0" smtClean="0">
                <a:solidFill>
                  <a:srgbClr val="C00000"/>
                </a:solidFill>
                <a:latin typeface="Bauhaus 93" pitchFamily="82" charset="0"/>
              </a:rPr>
              <a:t/>
            </a:r>
            <a:br>
              <a:rPr lang="en-US" sz="4480" u="sng" dirty="0" smtClean="0">
                <a:solidFill>
                  <a:srgbClr val="C00000"/>
                </a:solidFill>
                <a:latin typeface="Bauhaus 93" pitchFamily="82" charset="0"/>
              </a:rPr>
            </a:br>
            <a:r>
              <a:rPr lang="en-US" sz="4480" u="sng" dirty="0" smtClean="0">
                <a:solidFill>
                  <a:srgbClr val="C00000"/>
                </a:solidFill>
                <a:latin typeface="Bauhaus 93" pitchFamily="82" charset="0"/>
              </a:rPr>
              <a:t/>
            </a:r>
            <a:br>
              <a:rPr lang="en-US" sz="4480" u="sng" dirty="0" smtClean="0">
                <a:solidFill>
                  <a:srgbClr val="C00000"/>
                </a:solidFill>
                <a:latin typeface="Bauhaus 93" pitchFamily="82" charset="0"/>
              </a:rPr>
            </a:br>
            <a:r>
              <a:rPr lang="en-US" sz="4000" b="1" u="sng" dirty="0" smtClean="0">
                <a:solidFill>
                  <a:srgbClr val="0070C0"/>
                </a:solidFill>
              </a:rPr>
              <a:t>Heat </a:t>
            </a:r>
            <a:r>
              <a:rPr lang="en-US" sz="4000" b="1" u="sng" dirty="0">
                <a:solidFill>
                  <a:srgbClr val="0070C0"/>
                </a:solidFill>
              </a:rPr>
              <a:t>DM  </a:t>
            </a:r>
            <a:r>
              <a:rPr lang="en-US" sz="4000" b="1" u="sng" dirty="0">
                <a:solidFill>
                  <a:srgbClr val="0070C0"/>
                </a:solidFill>
                <a:sym typeface="Wingdings" pitchFamily="2" charset="2"/>
              </a:rPr>
              <a:t> decrease</a:t>
            </a:r>
            <a:r>
              <a:rPr lang="en-US" sz="4000" b="1" u="sng" dirty="0">
                <a:solidFill>
                  <a:srgbClr val="0070C0"/>
                </a:solidFill>
              </a:rPr>
              <a:t>  DM density:</a:t>
            </a:r>
            <a:br>
              <a:rPr lang="en-US" sz="4000" b="1" u="sng" dirty="0">
                <a:solidFill>
                  <a:srgbClr val="0070C0"/>
                </a:solidFill>
              </a:rPr>
            </a:br>
            <a:r>
              <a:rPr lang="en-US" sz="4000" b="1" u="sng" dirty="0" smtClean="0">
                <a:solidFill>
                  <a:srgbClr val="0070C0"/>
                </a:solidFill>
              </a:rPr>
              <a:t>    </a:t>
            </a:r>
            <a:endParaRPr lang="en-US" sz="4000" b="1" u="sng" dirty="0">
              <a:solidFill>
                <a:srgbClr val="0070C0"/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8909"/>
            <a:ext cx="12192000" cy="52017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sz="800" dirty="0" smtClean="0"/>
          </a:p>
          <a:p>
            <a:pPr>
              <a:buNone/>
            </a:pPr>
            <a:r>
              <a:rPr lang="en-US" dirty="0" smtClean="0"/>
              <a:t>** </a:t>
            </a:r>
            <a:r>
              <a:rPr lang="en-US" b="1" dirty="0" smtClean="0">
                <a:solidFill>
                  <a:srgbClr val="00B050"/>
                </a:solidFill>
              </a:rPr>
              <a:t>Warm  DM 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preheat! </a:t>
            </a:r>
            <a:endParaRPr lang="en-US" sz="2000" dirty="0"/>
          </a:p>
          <a:p>
            <a:pPr>
              <a:buNone/>
            </a:pPr>
            <a:r>
              <a:rPr lang="en-US" dirty="0" smtClean="0"/>
              <a:t>** </a:t>
            </a:r>
            <a:r>
              <a:rPr lang="en-US" b="1" dirty="0" smtClean="0">
                <a:solidFill>
                  <a:srgbClr val="00B050"/>
                </a:solidFill>
              </a:rPr>
              <a:t>Self interacting  DM </a:t>
            </a:r>
            <a:r>
              <a:rPr lang="en-US" dirty="0" smtClean="0">
                <a:sym typeface="Wingdings" pitchFamily="2" charset="2"/>
              </a:rPr>
              <a:t> Conduction </a:t>
            </a:r>
            <a:endParaRPr lang="en-US" sz="1000" b="1" u="sng" dirty="0" smtClean="0">
              <a:solidFill>
                <a:srgbClr val="FF000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b="1" dirty="0" smtClean="0">
                <a:sym typeface="Wingdings" pitchFamily="2" charset="2"/>
              </a:rPr>
              <a:t>**</a:t>
            </a:r>
            <a:r>
              <a:rPr lang="en-US" b="1" dirty="0" smtClean="0">
                <a:solidFill>
                  <a:srgbClr val="00B050"/>
                </a:solidFill>
                <a:sym typeface="Wingdings" pitchFamily="2" charset="2"/>
              </a:rPr>
              <a:t> Quantum </a:t>
            </a:r>
            <a:r>
              <a:rPr lang="en-US" b="1" dirty="0">
                <a:solidFill>
                  <a:srgbClr val="00B050"/>
                </a:solidFill>
                <a:sym typeface="Wingdings" pitchFamily="2" charset="2"/>
              </a:rPr>
              <a:t>fluctuations</a:t>
            </a:r>
            <a:r>
              <a:rPr lang="en-US" sz="2000" b="1" dirty="0">
                <a:solidFill>
                  <a:srgbClr val="00B050"/>
                </a:solidFill>
                <a:sym typeface="Wingdings" pitchFamily="2" charset="2"/>
              </a:rPr>
              <a:t>  </a:t>
            </a:r>
            <a:r>
              <a:rPr lang="en-US" sz="2000" b="1" dirty="0">
                <a:sym typeface="Wingdings" pitchFamily="2" charset="2"/>
              </a:rPr>
              <a:t>(</a:t>
            </a:r>
            <a:r>
              <a:rPr lang="en-US" sz="2000" b="1" dirty="0" smtClean="0">
                <a:sym typeface="Wingdings" pitchFamily="2" charset="2"/>
              </a:rPr>
              <a:t>FDM)</a:t>
            </a:r>
          </a:p>
          <a:p>
            <a:pPr>
              <a:buNone/>
            </a:pPr>
            <a:r>
              <a:rPr lang="en-US" sz="2000" dirty="0" smtClean="0">
                <a:sym typeface="Wingdings" pitchFamily="2" charset="2"/>
              </a:rPr>
              <a:t>e.g., Hu et al. (2000), Peebles (2000), Hui et. al. (2017), El-</a:t>
            </a:r>
            <a:r>
              <a:rPr lang="en-US" sz="2000" dirty="0" err="1" smtClean="0">
                <a:sym typeface="Wingdings" pitchFamily="2" charset="2"/>
              </a:rPr>
              <a:t>Zant</a:t>
            </a:r>
            <a:r>
              <a:rPr lang="en-US" sz="2000" dirty="0" smtClean="0">
                <a:sym typeface="Wingdings" pitchFamily="2" charset="2"/>
              </a:rPr>
              <a:t> et. al. (2019, 2020)</a:t>
            </a:r>
          </a:p>
          <a:p>
            <a:pPr>
              <a:buNone/>
            </a:pPr>
            <a:endParaRPr lang="en-US" sz="800" dirty="0" smtClean="0">
              <a:sym typeface="Wingdings" pitchFamily="2" charset="2"/>
            </a:endParaRPr>
          </a:p>
          <a:p>
            <a:pPr>
              <a:buNone/>
            </a:pPr>
            <a:endParaRPr lang="en-US" sz="800" dirty="0" smtClean="0">
              <a:sym typeface="Wingdings" pitchFamily="2" charset="2"/>
            </a:endParaRPr>
          </a:p>
          <a:p>
            <a:pPr>
              <a:buNone/>
            </a:pPr>
            <a:endParaRPr lang="en-US" sz="800" dirty="0">
              <a:sym typeface="Wingdings" pitchFamily="2" charset="2"/>
            </a:endParaRPr>
          </a:p>
          <a:p>
            <a:pPr>
              <a:buNone/>
            </a:pPr>
            <a:r>
              <a:rPr lang="en-US" sz="4400" b="1" u="sng" dirty="0">
                <a:solidFill>
                  <a:srgbClr val="FF0000"/>
                </a:solidFill>
                <a:sym typeface="Wingdings" pitchFamily="2" charset="2"/>
              </a:rPr>
              <a:t>** Baryonic </a:t>
            </a:r>
            <a:r>
              <a:rPr lang="en-US" sz="4400" b="1" u="sng" dirty="0" smtClean="0">
                <a:solidFill>
                  <a:srgbClr val="FF0000"/>
                </a:solidFill>
                <a:sym typeface="Wingdings" pitchFamily="2" charset="2"/>
              </a:rPr>
              <a:t>‘</a:t>
            </a:r>
            <a:r>
              <a:rPr lang="en-US" sz="4400" b="1" u="sng" dirty="0" err="1" smtClean="0">
                <a:solidFill>
                  <a:srgbClr val="FF0000"/>
                </a:solidFill>
                <a:sym typeface="Wingdings" pitchFamily="2" charset="2"/>
              </a:rPr>
              <a:t>gastrophysics</a:t>
            </a:r>
            <a:r>
              <a:rPr lang="en-US" sz="4400" b="1" u="sng" dirty="0" smtClean="0">
                <a:solidFill>
                  <a:srgbClr val="FF0000"/>
                </a:solidFill>
                <a:sym typeface="Wingdings" pitchFamily="2" charset="2"/>
              </a:rPr>
              <a:t>’</a:t>
            </a:r>
            <a:r>
              <a:rPr lang="en-US" sz="4400" u="sng" dirty="0" smtClean="0">
                <a:solidFill>
                  <a:srgbClr val="FF0000"/>
                </a:solidFill>
                <a:sym typeface="Wingdings" pitchFamily="2" charset="2"/>
              </a:rPr>
              <a:t>:</a:t>
            </a:r>
            <a:r>
              <a:rPr lang="en-US" sz="4400" dirty="0" smtClean="0">
                <a:sym typeface="Wingdings" pitchFamily="2" charset="2"/>
              </a:rPr>
              <a:t>  </a:t>
            </a:r>
          </a:p>
          <a:p>
            <a:pPr>
              <a:buNone/>
            </a:pPr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                              </a:t>
            </a:r>
            <a:r>
              <a:rPr lang="en-US" b="1" dirty="0" smtClean="0">
                <a:solidFill>
                  <a:srgbClr val="0070C0"/>
                </a:solidFill>
                <a:sym typeface="Wingdings" pitchFamily="2" charset="2"/>
              </a:rPr>
              <a:t>Baryons pump energy to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DM   </a:t>
            </a:r>
            <a:endParaRPr lang="en-US" b="1" dirty="0" smtClean="0">
              <a:solidFill>
                <a:srgbClr val="00206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sym typeface="Wingdings" pitchFamily="2" charset="2"/>
              </a:rPr>
              <a:t>Through dynamical friction or feedback driven gas 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sym typeface="Wingdings" pitchFamily="2" charset="2"/>
              </a:rPr>
              <a:t>   </a:t>
            </a:r>
            <a:endParaRPr lang="en-US" b="1" dirty="0">
              <a:solidFill>
                <a:srgbClr val="00206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(e.g., El-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Zant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et. al 2001;2004;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Pontzen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Governato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2014;  El-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Zant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et. al. 2016,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Hashim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et. al. 2023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)</a:t>
            </a:r>
          </a:p>
          <a:p>
            <a:pPr>
              <a:buNone/>
            </a:pPr>
            <a:endParaRPr lang="en-US" sz="1200" b="1" u="sng" dirty="0">
              <a:solidFill>
                <a:srgbClr val="FF0000"/>
              </a:solidFill>
              <a:sym typeface="Wingdings" pitchFamily="2" charset="2"/>
            </a:endParaRP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733336" y="6191778"/>
            <a:ext cx="1860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El-</a:t>
            </a:r>
            <a:r>
              <a:rPr lang="en-US" sz="1600" dirty="0" err="1" smtClean="0"/>
              <a:t>Zant</a:t>
            </a:r>
            <a:r>
              <a:rPr lang="en-US" sz="1600" dirty="0" smtClean="0"/>
              <a:t> et. al. (2001)</a:t>
            </a:r>
            <a:endParaRPr lang="en-US" sz="1600" dirty="0"/>
          </a:p>
        </p:txBody>
      </p:sp>
      <p:pic>
        <p:nvPicPr>
          <p:cNvPr id="9" name="Galaxy_animation_2Gy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33336" y="1490928"/>
            <a:ext cx="2994775" cy="253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3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tp://ftp.ph.surrey.ac.uk/pub/astro/n300/M9c22_4e6/movie/M8c28_4e5_SI.27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143" y="1095439"/>
            <a:ext cx="5124322" cy="256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051" y="165112"/>
            <a:ext cx="8283354" cy="1650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sz="3600" b="1" dirty="0"/>
              <a:t>Example of  </a:t>
            </a:r>
            <a:r>
              <a:rPr lang="en-US" sz="3600" b="1" dirty="0">
                <a:solidFill>
                  <a:srgbClr val="FF0000"/>
                </a:solidFill>
              </a:rPr>
              <a:t>complex ‘</a:t>
            </a:r>
            <a:r>
              <a:rPr lang="en-US" sz="3600" b="1" dirty="0" err="1">
                <a:solidFill>
                  <a:srgbClr val="FF0000"/>
                </a:solidFill>
              </a:rPr>
              <a:t>gastrophysics</a:t>
            </a:r>
            <a:r>
              <a:rPr lang="en-US" sz="3600" b="1" dirty="0"/>
              <a:t>’:  </a:t>
            </a:r>
            <a:r>
              <a:rPr lang="en-US" sz="3600" b="1" dirty="0">
                <a:solidFill>
                  <a:srgbClr val="FF0000"/>
                </a:solidFill>
              </a:rPr>
              <a:t>Hydro Simulations </a:t>
            </a:r>
            <a:r>
              <a:rPr lang="en-US" sz="3600" b="1" dirty="0">
                <a:solidFill>
                  <a:srgbClr val="7030A0"/>
                </a:solidFill>
              </a:rPr>
              <a:t>of</a:t>
            </a:r>
            <a:r>
              <a:rPr lang="en-US" sz="3600" b="1" dirty="0"/>
              <a:t>  </a:t>
            </a:r>
            <a:r>
              <a:rPr lang="en-US" sz="3600" b="1" dirty="0">
                <a:solidFill>
                  <a:srgbClr val="FF0000"/>
                </a:solidFill>
              </a:rPr>
              <a:t>feedback</a:t>
            </a:r>
            <a:r>
              <a:rPr lang="en-US" sz="3600" b="1" dirty="0"/>
              <a:t>-driven </a:t>
            </a:r>
            <a:r>
              <a:rPr lang="en-US" sz="3600" b="1" dirty="0">
                <a:solidFill>
                  <a:srgbClr val="7030A0"/>
                </a:solidFill>
              </a:rPr>
              <a:t>gas in </a:t>
            </a:r>
            <a:r>
              <a:rPr lang="en-US" sz="3600" b="1" dirty="0" smtClean="0">
                <a:solidFill>
                  <a:srgbClr val="7030A0"/>
                </a:solidFill>
              </a:rPr>
              <a:t>galaxies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822494" y="1252406"/>
            <a:ext cx="4102100" cy="403204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63453" y="5441419"/>
            <a:ext cx="15602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Teyssier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et. al. 2013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1801" y="4690368"/>
            <a:ext cx="181940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Courtesy of Justin Read</a:t>
            </a:r>
          </a:p>
        </p:txBody>
      </p:sp>
      <p:sp>
        <p:nvSpPr>
          <p:cNvPr id="7" name="Oval 6"/>
          <p:cNvSpPr/>
          <p:nvPr/>
        </p:nvSpPr>
        <p:spPr>
          <a:xfrm>
            <a:off x="5148605" y="2255885"/>
            <a:ext cx="330200" cy="3271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932705" y="2046217"/>
            <a:ext cx="762000" cy="7465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4627905" y="1765417"/>
            <a:ext cx="1371600" cy="1308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460" y="5326163"/>
            <a:ext cx="2437611" cy="1734376"/>
          </a:xfrm>
          <a:prstGeom prst="rect">
            <a:avLst/>
          </a:prstGeom>
        </p:spPr>
      </p:pic>
      <p:pic>
        <p:nvPicPr>
          <p:cNvPr id="14" name="Galaxy_animation_2Gy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32894" y="3657600"/>
            <a:ext cx="4174914" cy="35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1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300" y="138547"/>
            <a:ext cx="4541136" cy="18657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7806" y="-170032"/>
            <a:ext cx="7942911" cy="83127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 ‘</a:t>
            </a:r>
            <a:r>
              <a:rPr lang="en-US" b="1" dirty="0" err="1">
                <a:solidFill>
                  <a:srgbClr val="7030A0"/>
                </a:solidFill>
              </a:rPr>
              <a:t>Gastrophysics</a:t>
            </a:r>
            <a:r>
              <a:rPr lang="en-US" b="1" dirty="0">
                <a:solidFill>
                  <a:srgbClr val="7030A0"/>
                </a:solidFill>
              </a:rPr>
              <a:t>’, </a:t>
            </a:r>
            <a:r>
              <a:rPr lang="en-US" b="1" dirty="0"/>
              <a:t>simple and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31273"/>
            <a:ext cx="11656291" cy="62782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0000"/>
                </a:solidFill>
                <a:latin typeface="Agency FB" pitchFamily="34" charset="0"/>
              </a:rPr>
              <a:t>                                                        Formally need to solve huge N-body problem    </a:t>
            </a:r>
            <a:r>
              <a:rPr lang="en-US" sz="3300" b="1" dirty="0" smtClean="0">
                <a:solidFill>
                  <a:srgbClr val="FF0000"/>
                </a:solidFill>
                <a:latin typeface="Agency FB" pitchFamily="34" charset="0"/>
              </a:rPr>
              <a:t>+ + </a:t>
            </a:r>
            <a:r>
              <a:rPr lang="en-US" sz="3300" b="1" dirty="0" smtClean="0">
                <a:solidFill>
                  <a:srgbClr val="FF0000"/>
                </a:solidFill>
                <a:latin typeface="Agency FB" pitchFamily="34" charset="0"/>
                <a:sym typeface="Wingdings" panose="05000000000000000000" pitchFamily="2" charset="2"/>
              </a:rPr>
              <a:t> </a:t>
            </a:r>
            <a:r>
              <a:rPr lang="en-US" sz="3300" b="1" dirty="0" smtClean="0">
                <a:solidFill>
                  <a:srgbClr val="FF0000"/>
                </a:solidFill>
                <a:latin typeface="Agency FB" pitchFamily="34" charset="0"/>
              </a:rPr>
              <a:t>  </a:t>
            </a:r>
            <a:endParaRPr lang="en-US" sz="3300" b="1" dirty="0">
              <a:solidFill>
                <a:srgbClr val="FF0000"/>
              </a:solidFill>
              <a:latin typeface="Agency FB" pitchFamily="34" charset="0"/>
            </a:endParaRPr>
          </a:p>
          <a:p>
            <a:pPr marL="0" indent="0">
              <a:buNone/>
            </a:pPr>
            <a:endParaRPr lang="en-US" sz="1300" dirty="0">
              <a:solidFill>
                <a:srgbClr val="FF0000"/>
              </a:solidFill>
              <a:latin typeface="Agency FB" pitchFamily="34" charset="0"/>
            </a:endParaRPr>
          </a:p>
          <a:p>
            <a:pPr marL="0" indent="0">
              <a:buNone/>
            </a:pPr>
            <a:r>
              <a:rPr lang="en-US" sz="4100" b="1" dirty="0">
                <a:solidFill>
                  <a:srgbClr val="0070C0"/>
                </a:solidFill>
                <a:latin typeface="Agency FB" pitchFamily="34" charset="0"/>
              </a:rPr>
              <a:t>Simple physical arguments go some way </a:t>
            </a:r>
            <a:r>
              <a:rPr lang="en-US" sz="4100" b="1" dirty="0">
                <a:solidFill>
                  <a:srgbClr val="FF0000"/>
                </a:solidFill>
                <a:latin typeface="Agency FB" pitchFamily="34" charset="0"/>
              </a:rPr>
              <a:t>BUT   </a:t>
            </a:r>
          </a:p>
          <a:p>
            <a:r>
              <a:rPr lang="en-US" sz="3300" b="1" dirty="0">
                <a:solidFill>
                  <a:srgbClr val="0070C0"/>
                </a:solidFill>
                <a:latin typeface="Agency FB" pitchFamily="34" charset="0"/>
              </a:rPr>
              <a:t>Cooling</a:t>
            </a:r>
            <a:r>
              <a:rPr lang="en-US" sz="3300" b="1" dirty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en-US" b="1" dirty="0">
                <a:latin typeface="Agency FB" pitchFamily="34" charset="0"/>
                <a:sym typeface="Wingdings" pitchFamily="2" charset="2"/>
              </a:rPr>
              <a:t> electromagnetic forces </a:t>
            </a:r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  <a:latin typeface="Agency FB" pitchFamily="34" charset="0"/>
                <a:sym typeface="Wingdings" pitchFamily="2" charset="2"/>
              </a:rPr>
              <a:t> </a:t>
            </a:r>
            <a:r>
              <a:rPr lang="en-US" b="1" dirty="0">
                <a:solidFill>
                  <a:srgbClr val="0070C0"/>
                </a:solidFill>
                <a:latin typeface="Agency FB" pitchFamily="34" charset="0"/>
              </a:rPr>
              <a:t> disks form at constant L ~ r V with r shrinking  </a:t>
            </a:r>
            <a:r>
              <a:rPr lang="en-US" b="1" dirty="0">
                <a:solidFill>
                  <a:srgbClr val="FF0000"/>
                </a:solidFill>
                <a:latin typeface="Agency FB" pitchFamily="34" charset="0"/>
              </a:rPr>
              <a:t>-- </a:t>
            </a:r>
            <a:r>
              <a:rPr lang="en-US" b="1" dirty="0" smtClean="0">
                <a:solidFill>
                  <a:srgbClr val="FF0000"/>
                </a:solidFill>
                <a:latin typeface="Agency FB" pitchFamily="34" charset="0"/>
                <a:sym typeface="Wingdings" pitchFamily="2" charset="2"/>
              </a:rPr>
              <a:t>but needs feedback to avoid cooling and L catastrophes</a:t>
            </a:r>
            <a:endParaRPr lang="en-US" b="1" dirty="0">
              <a:solidFill>
                <a:srgbClr val="FF0000"/>
              </a:solidFill>
              <a:latin typeface="Agency FB" pitchFamily="34" charset="0"/>
            </a:endParaRPr>
          </a:p>
          <a:p>
            <a:pPr>
              <a:buNone/>
            </a:pPr>
            <a:endParaRPr lang="en-US" b="1" dirty="0">
              <a:latin typeface="Agency FB" pitchFamily="34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Agency FB" pitchFamily="34" charset="0"/>
              </a:rPr>
              <a:t>Cooling </a:t>
            </a:r>
            <a:r>
              <a:rPr lang="en-US" b="1" dirty="0">
                <a:solidFill>
                  <a:srgbClr val="FF0000"/>
                </a:solidFill>
                <a:latin typeface="Agency FB" pitchFamily="34" charset="0"/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  <a:latin typeface="Agency FB" pitchFamily="34" charset="0"/>
              </a:rPr>
              <a:t> fragmentation</a:t>
            </a:r>
            <a:r>
              <a:rPr lang="en-US" b="1" dirty="0">
                <a:solidFill>
                  <a:srgbClr val="0070C0"/>
                </a:solidFill>
                <a:latin typeface="Agency FB" pitchFamily="34" charset="0"/>
              </a:rPr>
              <a:t> and star formation </a:t>
            </a:r>
            <a:r>
              <a:rPr lang="en-US" b="1" dirty="0">
                <a:latin typeface="Agency FB" pitchFamily="34" charset="0"/>
                <a:sym typeface="Wingdings" pitchFamily="2" charset="2"/>
              </a:rPr>
              <a:t> nuclear forces </a:t>
            </a:r>
            <a:endParaRPr lang="en-US" b="1" dirty="0">
              <a:solidFill>
                <a:srgbClr val="FF0000"/>
              </a:solidFill>
              <a:latin typeface="Agency FB" pitchFamily="34" charset="0"/>
            </a:endParaRPr>
          </a:p>
          <a:p>
            <a:pPr marL="0" indent="0">
              <a:buNone/>
            </a:pPr>
            <a:endParaRPr lang="en-US" b="1" dirty="0">
              <a:latin typeface="Agency FB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gency FB" pitchFamily="34" charset="0"/>
                <a:sym typeface="Wingdings" pitchFamily="2" charset="2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Agency FB" pitchFamily="34" charset="0"/>
                <a:sym typeface="Wingdings" pitchFamily="2" charset="2"/>
              </a:rPr>
              <a:t>Galaxies with mass less ~          </a:t>
            </a:r>
            <a:r>
              <a:rPr lang="en-US" b="1" dirty="0" smtClean="0">
                <a:solidFill>
                  <a:srgbClr val="0070C0"/>
                </a:solidFill>
                <a:latin typeface="Agency FB" pitchFamily="34" charset="0"/>
                <a:sym typeface="Wingdings" pitchFamily="2" charset="2"/>
              </a:rPr>
              <a:t>    </a:t>
            </a:r>
            <a:r>
              <a:rPr lang="en-US" b="1" dirty="0">
                <a:solidFill>
                  <a:srgbClr val="0070C0"/>
                </a:solidFill>
                <a:latin typeface="Agency FB" pitchFamily="34" charset="0"/>
                <a:sym typeface="Wingdings" pitchFamily="2" charset="2"/>
              </a:rPr>
              <a:t>solar masses may ‘fail” </a:t>
            </a:r>
            <a:endParaRPr lang="en-US" b="1" dirty="0">
              <a:solidFill>
                <a:srgbClr val="0070C0"/>
              </a:solidFill>
              <a:latin typeface="Agency FB" pitchFamily="34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Agency FB" pitchFamily="34" charset="0"/>
              </a:rPr>
              <a:t>Cooling time larger than age of universe for masses  &gt;&gt;                   </a:t>
            </a:r>
          </a:p>
          <a:p>
            <a:pPr>
              <a:buNone/>
            </a:pPr>
            <a:r>
              <a:rPr lang="en-US" sz="2900" b="1" dirty="0">
                <a:solidFill>
                  <a:srgbClr val="FF0000"/>
                </a:solidFill>
                <a:latin typeface="Agency FB" pitchFamily="34" charset="0"/>
                <a:sym typeface="Wingdings" pitchFamily="2" charset="2"/>
              </a:rPr>
              <a:t>But how does old argument work in hierarchical context</a:t>
            </a:r>
          </a:p>
          <a:p>
            <a:pPr>
              <a:buNone/>
            </a:pPr>
            <a:r>
              <a:rPr lang="en-US" sz="2900" b="1" dirty="0">
                <a:solidFill>
                  <a:srgbClr val="FF0000"/>
                </a:solidFill>
                <a:latin typeface="Agency FB" pitchFamily="34" charset="0"/>
                <a:sym typeface="Wingdings" pitchFamily="2" charset="2"/>
              </a:rPr>
              <a:t>How does clumping, </a:t>
            </a:r>
            <a:r>
              <a:rPr lang="en-US" sz="2900" b="1" dirty="0">
                <a:solidFill>
                  <a:srgbClr val="0070C0"/>
                </a:solidFill>
                <a:latin typeface="Agency FB" pitchFamily="34" charset="0"/>
                <a:sym typeface="Wingdings" pitchFamily="2" charset="2"/>
              </a:rPr>
              <a:t>thermal instabilities, radiation transfer affect?</a:t>
            </a:r>
          </a:p>
          <a:p>
            <a:pPr>
              <a:buNone/>
            </a:pPr>
            <a:endParaRPr lang="en-US" sz="1400" b="1" dirty="0">
              <a:solidFill>
                <a:srgbClr val="FF0000"/>
              </a:solidFill>
              <a:latin typeface="Agency FB" pitchFamily="34" charset="0"/>
              <a:sym typeface="Wingdings" pitchFamily="2" charset="2"/>
            </a:endParaRPr>
          </a:p>
          <a:p>
            <a:r>
              <a:rPr lang="en-US" b="1" dirty="0">
                <a:solidFill>
                  <a:srgbClr val="0070C0"/>
                </a:solidFill>
                <a:latin typeface="Agency FB" pitchFamily="34" charset="0"/>
              </a:rPr>
              <a:t>Cooling processes Atomic, free, molecular, inverse Compton</a:t>
            </a:r>
          </a:p>
          <a:p>
            <a:pPr lvl="0"/>
            <a:r>
              <a:rPr lang="en-US" sz="2900" b="1" dirty="0">
                <a:solidFill>
                  <a:srgbClr val="FF0000"/>
                </a:solidFill>
                <a:latin typeface="Agency FB" pitchFamily="34" charset="0"/>
              </a:rPr>
              <a:t>Details of thermal state, fragmentation complex</a:t>
            </a:r>
            <a:endParaRPr lang="en-US" b="1" dirty="0">
              <a:latin typeface="Agency FB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Agency FB" pitchFamily="34" charset="0"/>
              </a:rPr>
              <a:t>Heating: Stellar, SN, AGN, gravitational </a:t>
            </a:r>
          </a:p>
          <a:p>
            <a:r>
              <a:rPr lang="en-US" b="1" dirty="0">
                <a:solidFill>
                  <a:srgbClr val="FF0000"/>
                </a:solidFill>
                <a:latin typeface="Agency FB" pitchFamily="34" charset="0"/>
              </a:rPr>
              <a:t>Transfer of input energy  --- heat, dynamical, escape? </a:t>
            </a:r>
          </a:p>
          <a:p>
            <a:r>
              <a:rPr lang="en-US" b="1" dirty="0">
                <a:latin typeface="Agency FB" pitchFamily="34" charset="0"/>
              </a:rPr>
              <a:t>More like ecology than fundamental physics!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968186"/>
              </p:ext>
            </p:extLst>
          </p:nvPr>
        </p:nvGraphicFramePr>
        <p:xfrm>
          <a:off x="2485971" y="3419896"/>
          <a:ext cx="541421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6" name="Equation" r:id="rId4" imgW="228600" imgH="203040" progId="Equation.DSMT4">
                  <p:embed/>
                </p:oleObj>
              </mc:Choice>
              <mc:Fallback>
                <p:oleObj name="Equation" r:id="rId4" imgW="228600" imgH="20304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5971" y="3419896"/>
                        <a:ext cx="541421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5237113" y="3797534"/>
          <a:ext cx="948909" cy="580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7" name="Equation" r:id="rId6" imgW="495000" imgH="241200" progId="Equation.DSMT4">
                  <p:embed/>
                </p:oleObj>
              </mc:Choice>
              <mc:Fallback>
                <p:oleObj name="Equation" r:id="rId6" imgW="495000" imgH="241200" progId="Equation.DSMT4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7113" y="3797534"/>
                        <a:ext cx="948909" cy="5800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484" y="3630352"/>
            <a:ext cx="5735446" cy="286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7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206" y="0"/>
            <a:ext cx="10515600" cy="1325563"/>
          </a:xfrm>
        </p:spPr>
        <p:txBody>
          <a:bodyPr/>
          <a:lstStyle/>
          <a:p>
            <a:r>
              <a:rPr lang="en-US" b="1" dirty="0" smtClean="0"/>
              <a:t>‘Conspiratorial’ Puzzles</a:t>
            </a:r>
            <a:r>
              <a:rPr lang="en-US" dirty="0" smtClean="0"/>
              <a:t> </a:t>
            </a:r>
            <a:r>
              <a:rPr lang="en-US" sz="2400" dirty="0" smtClean="0"/>
              <a:t>(</a:t>
            </a:r>
            <a:r>
              <a:rPr lang="en-US" sz="2800" dirty="0" smtClean="0"/>
              <a:t>e.g., Baryonic Tully Fisher relation)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8581" b="50530"/>
          <a:stretch/>
        </p:blipFill>
        <p:spPr>
          <a:xfrm>
            <a:off x="2250346" y="1690688"/>
            <a:ext cx="4835634" cy="42676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3514" y="5657671"/>
            <a:ext cx="4229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Baryonic Tully Fischer relation. </a:t>
            </a:r>
          </a:p>
          <a:p>
            <a:r>
              <a:rPr lang="en-US" dirty="0" smtClean="0"/>
              <a:t>Why does the final rotation speed scale </a:t>
            </a:r>
          </a:p>
          <a:p>
            <a:r>
              <a:rPr lang="en-US" dirty="0" smtClean="0"/>
              <a:t>with baryon mass?  Despite dominant DM?</a:t>
            </a:r>
          </a:p>
          <a:p>
            <a:r>
              <a:rPr lang="en-US" dirty="0" err="1" smtClean="0"/>
              <a:t>Trachternach</a:t>
            </a:r>
            <a:r>
              <a:rPr lang="en-US" dirty="0" smtClean="0"/>
              <a:t>  et. al. (200(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752" y="2116183"/>
            <a:ext cx="4378054" cy="290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3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51" y="-27983"/>
            <a:ext cx="10908390" cy="815263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CDM </a:t>
            </a:r>
            <a:r>
              <a:rPr lang="en-US" b="1" dirty="0">
                <a:solidFill>
                  <a:srgbClr val="00B0F0"/>
                </a:solidFill>
              </a:rPr>
              <a:t>Seeding </a:t>
            </a:r>
            <a:r>
              <a:rPr lang="en-US" dirty="0"/>
              <a:t>of </a:t>
            </a:r>
            <a:r>
              <a:rPr lang="en-US" b="1" dirty="0" smtClean="0">
                <a:solidFill>
                  <a:srgbClr val="FF0000"/>
                </a:solidFill>
              </a:rPr>
              <a:t>Structure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277" y="1609378"/>
            <a:ext cx="6535578" cy="5441387"/>
          </a:xfrm>
          <a:prstGeom prst="rect">
            <a:avLst/>
          </a:prstGeom>
        </p:spPr>
      </p:pic>
      <p:pic>
        <p:nvPicPr>
          <p:cNvPr id="9220" name="Picture 4" descr="http://astronomy.swin.edu.au/cms/cpg15x/albums/userpics/dwarfgalaxy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98" y="2236952"/>
            <a:ext cx="735153" cy="74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www.spaceanswers.com/wp-content/uploads/2013/06/Galaxies-coll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709" y="2390619"/>
            <a:ext cx="750445" cy="4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51" y="2808178"/>
            <a:ext cx="5275626" cy="4061879"/>
          </a:xfrm>
          <a:prstGeom prst="rect">
            <a:avLst/>
          </a:prstGeom>
        </p:spPr>
      </p:pic>
      <p:sp>
        <p:nvSpPr>
          <p:cNvPr id="20" name="Freeform 19"/>
          <p:cNvSpPr/>
          <p:nvPr/>
        </p:nvSpPr>
        <p:spPr>
          <a:xfrm>
            <a:off x="7434129" y="2662014"/>
            <a:ext cx="3720662" cy="3058510"/>
          </a:xfrm>
          <a:custGeom>
            <a:avLst/>
            <a:gdLst>
              <a:gd name="connsiteX0" fmla="*/ 0 w 3720662"/>
              <a:gd name="connsiteY0" fmla="*/ 3058510 h 3058510"/>
              <a:gd name="connsiteX1" fmla="*/ 84082 w 3720662"/>
              <a:gd name="connsiteY1" fmla="*/ 3048000 h 3058510"/>
              <a:gd name="connsiteX2" fmla="*/ 126124 w 3720662"/>
              <a:gd name="connsiteY2" fmla="*/ 2974427 h 3058510"/>
              <a:gd name="connsiteX3" fmla="*/ 157655 w 3720662"/>
              <a:gd name="connsiteY3" fmla="*/ 2953406 h 3058510"/>
              <a:gd name="connsiteX4" fmla="*/ 168165 w 3720662"/>
              <a:gd name="connsiteY4" fmla="*/ 2921875 h 3058510"/>
              <a:gd name="connsiteX5" fmla="*/ 210207 w 3720662"/>
              <a:gd name="connsiteY5" fmla="*/ 2858813 h 3058510"/>
              <a:gd name="connsiteX6" fmla="*/ 231227 w 3720662"/>
              <a:gd name="connsiteY6" fmla="*/ 2795751 h 3058510"/>
              <a:gd name="connsiteX7" fmla="*/ 241738 w 3720662"/>
              <a:gd name="connsiteY7" fmla="*/ 2764220 h 3058510"/>
              <a:gd name="connsiteX8" fmla="*/ 304800 w 3720662"/>
              <a:gd name="connsiteY8" fmla="*/ 2659117 h 3058510"/>
              <a:gd name="connsiteX9" fmla="*/ 357351 w 3720662"/>
              <a:gd name="connsiteY9" fmla="*/ 2585544 h 3058510"/>
              <a:gd name="connsiteX10" fmla="*/ 378372 w 3720662"/>
              <a:gd name="connsiteY10" fmla="*/ 2554013 h 3058510"/>
              <a:gd name="connsiteX11" fmla="*/ 409903 w 3720662"/>
              <a:gd name="connsiteY11" fmla="*/ 2501462 h 3058510"/>
              <a:gd name="connsiteX12" fmla="*/ 462455 w 3720662"/>
              <a:gd name="connsiteY12" fmla="*/ 2438400 h 3058510"/>
              <a:gd name="connsiteX13" fmla="*/ 525517 w 3720662"/>
              <a:gd name="connsiteY13" fmla="*/ 2301765 h 3058510"/>
              <a:gd name="connsiteX14" fmla="*/ 567558 w 3720662"/>
              <a:gd name="connsiteY14" fmla="*/ 2238703 h 3058510"/>
              <a:gd name="connsiteX15" fmla="*/ 599089 w 3720662"/>
              <a:gd name="connsiteY15" fmla="*/ 2186151 h 3058510"/>
              <a:gd name="connsiteX16" fmla="*/ 609600 w 3720662"/>
              <a:gd name="connsiteY16" fmla="*/ 2154620 h 3058510"/>
              <a:gd name="connsiteX17" fmla="*/ 651641 w 3720662"/>
              <a:gd name="connsiteY17" fmla="*/ 2112579 h 3058510"/>
              <a:gd name="connsiteX18" fmla="*/ 725214 w 3720662"/>
              <a:gd name="connsiteY18" fmla="*/ 1965434 h 3058510"/>
              <a:gd name="connsiteX19" fmla="*/ 735724 w 3720662"/>
              <a:gd name="connsiteY19" fmla="*/ 1912882 h 3058510"/>
              <a:gd name="connsiteX20" fmla="*/ 777765 w 3720662"/>
              <a:gd name="connsiteY20" fmla="*/ 1849820 h 3058510"/>
              <a:gd name="connsiteX21" fmla="*/ 809296 w 3720662"/>
              <a:gd name="connsiteY21" fmla="*/ 1786758 h 3058510"/>
              <a:gd name="connsiteX22" fmla="*/ 861848 w 3720662"/>
              <a:gd name="connsiteY22" fmla="*/ 1660634 h 3058510"/>
              <a:gd name="connsiteX23" fmla="*/ 872358 w 3720662"/>
              <a:gd name="connsiteY23" fmla="*/ 1618593 h 3058510"/>
              <a:gd name="connsiteX24" fmla="*/ 935420 w 3720662"/>
              <a:gd name="connsiteY24" fmla="*/ 1524000 h 3058510"/>
              <a:gd name="connsiteX25" fmla="*/ 956441 w 3720662"/>
              <a:gd name="connsiteY25" fmla="*/ 1471448 h 3058510"/>
              <a:gd name="connsiteX26" fmla="*/ 1061545 w 3720662"/>
              <a:gd name="connsiteY26" fmla="*/ 1334813 h 3058510"/>
              <a:gd name="connsiteX27" fmla="*/ 1135117 w 3720662"/>
              <a:gd name="connsiteY27" fmla="*/ 1219200 h 3058510"/>
              <a:gd name="connsiteX28" fmla="*/ 1166648 w 3720662"/>
              <a:gd name="connsiteY28" fmla="*/ 1156138 h 3058510"/>
              <a:gd name="connsiteX29" fmla="*/ 1229710 w 3720662"/>
              <a:gd name="connsiteY29" fmla="*/ 1072055 h 3058510"/>
              <a:gd name="connsiteX30" fmla="*/ 1271751 w 3720662"/>
              <a:gd name="connsiteY30" fmla="*/ 998482 h 3058510"/>
              <a:gd name="connsiteX31" fmla="*/ 1334814 w 3720662"/>
              <a:gd name="connsiteY31" fmla="*/ 935420 h 3058510"/>
              <a:gd name="connsiteX32" fmla="*/ 1376855 w 3720662"/>
              <a:gd name="connsiteY32" fmla="*/ 861848 h 3058510"/>
              <a:gd name="connsiteX33" fmla="*/ 1418896 w 3720662"/>
              <a:gd name="connsiteY33" fmla="*/ 809296 h 3058510"/>
              <a:gd name="connsiteX34" fmla="*/ 1471448 w 3720662"/>
              <a:gd name="connsiteY34" fmla="*/ 725213 h 3058510"/>
              <a:gd name="connsiteX35" fmla="*/ 1587062 w 3720662"/>
              <a:gd name="connsiteY35" fmla="*/ 609600 h 3058510"/>
              <a:gd name="connsiteX36" fmla="*/ 1744717 w 3720662"/>
              <a:gd name="connsiteY36" fmla="*/ 462455 h 3058510"/>
              <a:gd name="connsiteX37" fmla="*/ 1818289 w 3720662"/>
              <a:gd name="connsiteY37" fmla="*/ 388882 h 3058510"/>
              <a:gd name="connsiteX38" fmla="*/ 1881351 w 3720662"/>
              <a:gd name="connsiteY38" fmla="*/ 346841 h 3058510"/>
              <a:gd name="connsiteX39" fmla="*/ 2112579 w 3720662"/>
              <a:gd name="connsiteY39" fmla="*/ 178675 h 3058510"/>
              <a:gd name="connsiteX40" fmla="*/ 2207172 w 3720662"/>
              <a:gd name="connsiteY40" fmla="*/ 136634 h 3058510"/>
              <a:gd name="connsiteX41" fmla="*/ 2280745 w 3720662"/>
              <a:gd name="connsiteY41" fmla="*/ 115613 h 3058510"/>
              <a:gd name="connsiteX42" fmla="*/ 2312276 w 3720662"/>
              <a:gd name="connsiteY42" fmla="*/ 105103 h 3058510"/>
              <a:gd name="connsiteX43" fmla="*/ 2480441 w 3720662"/>
              <a:gd name="connsiteY43" fmla="*/ 84082 h 3058510"/>
              <a:gd name="connsiteX44" fmla="*/ 2596055 w 3720662"/>
              <a:gd name="connsiteY44" fmla="*/ 63062 h 3058510"/>
              <a:gd name="connsiteX45" fmla="*/ 2785241 w 3720662"/>
              <a:gd name="connsiteY45" fmla="*/ 31531 h 3058510"/>
              <a:gd name="connsiteX46" fmla="*/ 2942896 w 3720662"/>
              <a:gd name="connsiteY46" fmla="*/ 0 h 3058510"/>
              <a:gd name="connsiteX47" fmla="*/ 3363310 w 3720662"/>
              <a:gd name="connsiteY47" fmla="*/ 10510 h 3058510"/>
              <a:gd name="connsiteX48" fmla="*/ 3626069 w 3720662"/>
              <a:gd name="connsiteY48" fmla="*/ 31531 h 3058510"/>
              <a:gd name="connsiteX49" fmla="*/ 3720662 w 3720662"/>
              <a:gd name="connsiteY49" fmla="*/ 42041 h 305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720662" h="3058510">
                <a:moveTo>
                  <a:pt x="0" y="3058510"/>
                </a:moveTo>
                <a:cubicBezTo>
                  <a:pt x="28027" y="3055007"/>
                  <a:pt x="57857" y="3058490"/>
                  <a:pt x="84082" y="3048000"/>
                </a:cubicBezTo>
                <a:cubicBezTo>
                  <a:pt x="94443" y="3043856"/>
                  <a:pt x="123457" y="2977628"/>
                  <a:pt x="126124" y="2974427"/>
                </a:cubicBezTo>
                <a:cubicBezTo>
                  <a:pt x="134211" y="2964723"/>
                  <a:pt x="147145" y="2960413"/>
                  <a:pt x="157655" y="2953406"/>
                </a:cubicBezTo>
                <a:cubicBezTo>
                  <a:pt x="161158" y="2942896"/>
                  <a:pt x="162785" y="2931560"/>
                  <a:pt x="168165" y="2921875"/>
                </a:cubicBezTo>
                <a:cubicBezTo>
                  <a:pt x="180434" y="2899790"/>
                  <a:pt x="210207" y="2858813"/>
                  <a:pt x="210207" y="2858813"/>
                </a:cubicBezTo>
                <a:lnTo>
                  <a:pt x="231227" y="2795751"/>
                </a:lnTo>
                <a:cubicBezTo>
                  <a:pt x="234730" y="2785241"/>
                  <a:pt x="235593" y="2773438"/>
                  <a:pt x="241738" y="2764220"/>
                </a:cubicBezTo>
                <a:cubicBezTo>
                  <a:pt x="344574" y="2609965"/>
                  <a:pt x="240167" y="2772225"/>
                  <a:pt x="304800" y="2659117"/>
                </a:cubicBezTo>
                <a:cubicBezTo>
                  <a:pt x="318956" y="2634344"/>
                  <a:pt x="341235" y="2608107"/>
                  <a:pt x="357351" y="2585544"/>
                </a:cubicBezTo>
                <a:cubicBezTo>
                  <a:pt x="364693" y="2575265"/>
                  <a:pt x="371677" y="2564725"/>
                  <a:pt x="378372" y="2554013"/>
                </a:cubicBezTo>
                <a:cubicBezTo>
                  <a:pt x="389199" y="2536690"/>
                  <a:pt x="397888" y="2517983"/>
                  <a:pt x="409903" y="2501462"/>
                </a:cubicBezTo>
                <a:cubicBezTo>
                  <a:pt x="425997" y="2479333"/>
                  <a:pt x="447277" y="2461167"/>
                  <a:pt x="462455" y="2438400"/>
                </a:cubicBezTo>
                <a:cubicBezTo>
                  <a:pt x="492974" y="2392622"/>
                  <a:pt x="499424" y="2350223"/>
                  <a:pt x="525517" y="2301765"/>
                </a:cubicBezTo>
                <a:cubicBezTo>
                  <a:pt x="537494" y="2279521"/>
                  <a:pt x="553995" y="2260017"/>
                  <a:pt x="567558" y="2238703"/>
                </a:cubicBezTo>
                <a:cubicBezTo>
                  <a:pt x="578526" y="2221468"/>
                  <a:pt x="589953" y="2204423"/>
                  <a:pt x="599089" y="2186151"/>
                </a:cubicBezTo>
                <a:cubicBezTo>
                  <a:pt x="604044" y="2176242"/>
                  <a:pt x="603160" y="2163635"/>
                  <a:pt x="609600" y="2154620"/>
                </a:cubicBezTo>
                <a:cubicBezTo>
                  <a:pt x="621119" y="2138493"/>
                  <a:pt x="637627" y="2126593"/>
                  <a:pt x="651641" y="2112579"/>
                </a:cubicBezTo>
                <a:cubicBezTo>
                  <a:pt x="703751" y="1930195"/>
                  <a:pt x="630885" y="2154092"/>
                  <a:pt x="725214" y="1965434"/>
                </a:cubicBezTo>
                <a:cubicBezTo>
                  <a:pt x="733203" y="1949456"/>
                  <a:pt x="728332" y="1929145"/>
                  <a:pt x="735724" y="1912882"/>
                </a:cubicBezTo>
                <a:cubicBezTo>
                  <a:pt x="746178" y="1889883"/>
                  <a:pt x="765035" y="1871642"/>
                  <a:pt x="777765" y="1849820"/>
                </a:cubicBezTo>
                <a:cubicBezTo>
                  <a:pt x="789607" y="1829520"/>
                  <a:pt x="799751" y="1808234"/>
                  <a:pt x="809296" y="1786758"/>
                </a:cubicBezTo>
                <a:cubicBezTo>
                  <a:pt x="827794" y="1745139"/>
                  <a:pt x="850802" y="1704819"/>
                  <a:pt x="861848" y="1660634"/>
                </a:cubicBezTo>
                <a:cubicBezTo>
                  <a:pt x="865351" y="1646620"/>
                  <a:pt x="865510" y="1631311"/>
                  <a:pt x="872358" y="1618593"/>
                </a:cubicBezTo>
                <a:cubicBezTo>
                  <a:pt x="890324" y="1585227"/>
                  <a:pt x="921346" y="1559185"/>
                  <a:pt x="935420" y="1524000"/>
                </a:cubicBezTo>
                <a:cubicBezTo>
                  <a:pt x="942427" y="1506483"/>
                  <a:pt x="946935" y="1487745"/>
                  <a:pt x="956441" y="1471448"/>
                </a:cubicBezTo>
                <a:cubicBezTo>
                  <a:pt x="983064" y="1425808"/>
                  <a:pt x="1027680" y="1375451"/>
                  <a:pt x="1061545" y="1334813"/>
                </a:cubicBezTo>
                <a:cubicBezTo>
                  <a:pt x="1106095" y="1223436"/>
                  <a:pt x="1051099" y="1345227"/>
                  <a:pt x="1135117" y="1219200"/>
                </a:cubicBezTo>
                <a:cubicBezTo>
                  <a:pt x="1148153" y="1199645"/>
                  <a:pt x="1153939" y="1175907"/>
                  <a:pt x="1166648" y="1156138"/>
                </a:cubicBezTo>
                <a:cubicBezTo>
                  <a:pt x="1185593" y="1126668"/>
                  <a:pt x="1210276" y="1101206"/>
                  <a:pt x="1229710" y="1072055"/>
                </a:cubicBezTo>
                <a:cubicBezTo>
                  <a:pt x="1245378" y="1048553"/>
                  <a:pt x="1254529" y="1020870"/>
                  <a:pt x="1271751" y="998482"/>
                </a:cubicBezTo>
                <a:cubicBezTo>
                  <a:pt x="1289876" y="974919"/>
                  <a:pt x="1316688" y="958983"/>
                  <a:pt x="1334814" y="935420"/>
                </a:cubicBezTo>
                <a:cubicBezTo>
                  <a:pt x="1352036" y="913032"/>
                  <a:pt x="1361187" y="885350"/>
                  <a:pt x="1376855" y="861848"/>
                </a:cubicBezTo>
                <a:cubicBezTo>
                  <a:pt x="1389299" y="843183"/>
                  <a:pt x="1406127" y="827740"/>
                  <a:pt x="1418896" y="809296"/>
                </a:cubicBezTo>
                <a:cubicBezTo>
                  <a:pt x="1437709" y="782121"/>
                  <a:pt x="1452237" y="752108"/>
                  <a:pt x="1471448" y="725213"/>
                </a:cubicBezTo>
                <a:cubicBezTo>
                  <a:pt x="1525349" y="649752"/>
                  <a:pt x="1519148" y="671046"/>
                  <a:pt x="1587062" y="609600"/>
                </a:cubicBezTo>
                <a:cubicBezTo>
                  <a:pt x="1640367" y="561372"/>
                  <a:pt x="1693887" y="513286"/>
                  <a:pt x="1744717" y="462455"/>
                </a:cubicBezTo>
                <a:cubicBezTo>
                  <a:pt x="1769241" y="437931"/>
                  <a:pt x="1789431" y="408120"/>
                  <a:pt x="1818289" y="388882"/>
                </a:cubicBezTo>
                <a:lnTo>
                  <a:pt x="1881351" y="346841"/>
                </a:lnTo>
                <a:cubicBezTo>
                  <a:pt x="1948548" y="234846"/>
                  <a:pt x="1909914" y="280005"/>
                  <a:pt x="2112579" y="178675"/>
                </a:cubicBezTo>
                <a:cubicBezTo>
                  <a:pt x="2149204" y="160363"/>
                  <a:pt x="2166915" y="150053"/>
                  <a:pt x="2207172" y="136634"/>
                </a:cubicBezTo>
                <a:cubicBezTo>
                  <a:pt x="2231369" y="128568"/>
                  <a:pt x="2256315" y="122942"/>
                  <a:pt x="2280745" y="115613"/>
                </a:cubicBezTo>
                <a:cubicBezTo>
                  <a:pt x="2291357" y="112430"/>
                  <a:pt x="2301528" y="107790"/>
                  <a:pt x="2312276" y="105103"/>
                </a:cubicBezTo>
                <a:cubicBezTo>
                  <a:pt x="2381025" y="87916"/>
                  <a:pt x="2394147" y="94234"/>
                  <a:pt x="2480441" y="84082"/>
                </a:cubicBezTo>
                <a:cubicBezTo>
                  <a:pt x="2531454" y="78080"/>
                  <a:pt x="2547478" y="71510"/>
                  <a:pt x="2596055" y="63062"/>
                </a:cubicBezTo>
                <a:cubicBezTo>
                  <a:pt x="2659041" y="52108"/>
                  <a:pt x="2722460" y="43604"/>
                  <a:pt x="2785241" y="31531"/>
                </a:cubicBezTo>
                <a:cubicBezTo>
                  <a:pt x="3019485" y="-13516"/>
                  <a:pt x="2732572" y="30046"/>
                  <a:pt x="2942896" y="0"/>
                </a:cubicBezTo>
                <a:cubicBezTo>
                  <a:pt x="3083034" y="3503"/>
                  <a:pt x="3223277" y="4047"/>
                  <a:pt x="3363310" y="10510"/>
                </a:cubicBezTo>
                <a:cubicBezTo>
                  <a:pt x="3451083" y="14561"/>
                  <a:pt x="3538611" y="23067"/>
                  <a:pt x="3626069" y="31531"/>
                </a:cubicBezTo>
                <a:cubicBezTo>
                  <a:pt x="3752527" y="43769"/>
                  <a:pt x="3641667" y="42041"/>
                  <a:pt x="3720662" y="4204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>
            <a:off x="7434129" y="3957709"/>
            <a:ext cx="115613" cy="176281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flipH="1">
            <a:off x="7491935" y="4330071"/>
            <a:ext cx="79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</a:t>
            </a:r>
            <a:r>
              <a:rPr lang="en-US" dirty="0"/>
              <a:t>me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5599" y="56774"/>
            <a:ext cx="417244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Linear regime scales grow independently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Small scales are </a:t>
            </a:r>
            <a:r>
              <a:rPr lang="en-US" b="1" dirty="0" err="1">
                <a:sym typeface="Wingdings" panose="05000000000000000000" pitchFamily="2" charset="2"/>
              </a:rPr>
              <a:t>favoured</a:t>
            </a:r>
            <a:r>
              <a:rPr lang="en-US" b="1" dirty="0">
                <a:sym typeface="Wingdings" panose="05000000000000000000" pitchFamily="2" charset="2"/>
              </a:rPr>
              <a:t> 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When linear </a:t>
            </a:r>
            <a:r>
              <a:rPr lang="en-US" b="1" dirty="0" err="1">
                <a:sym typeface="Wingdings" panose="05000000000000000000" pitchFamily="2" charset="2"/>
              </a:rPr>
              <a:t>overdensity</a:t>
            </a:r>
            <a:r>
              <a:rPr lang="en-US" b="1" dirty="0">
                <a:sym typeface="Wingdings" panose="05000000000000000000" pitchFamily="2" charset="2"/>
              </a:rPr>
              <a:t> reaches ~1.7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Collapse into </a:t>
            </a:r>
            <a:r>
              <a:rPr lang="en-US" b="1" dirty="0" smtClean="0">
                <a:sym typeface="Wingdings" panose="05000000000000000000" pitchFamily="2" charset="2"/>
              </a:rPr>
              <a:t>structures</a:t>
            </a:r>
            <a:endParaRPr lang="en-US" b="1" dirty="0">
              <a:sym typeface="Wingdings" panose="05000000000000000000" pitchFamily="2" charset="2"/>
            </a:endParaRPr>
          </a:p>
        </p:txBody>
      </p:sp>
      <p:pic>
        <p:nvPicPr>
          <p:cNvPr id="9236" name="Picture 20" descr="http://en.es-static.us/upl/2016/01/galaxy-cluster-Abell1689-Sloan-sq-e14537999411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885" y="2169002"/>
            <a:ext cx="1075654" cy="108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4577" y="4645938"/>
            <a:ext cx="2158750" cy="665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03200" y="6488668"/>
            <a:ext cx="214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Percival et. al. (2001)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1656523" y="3128393"/>
            <a:ext cx="191492" cy="8415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424" y="1341743"/>
            <a:ext cx="2722972" cy="16740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2441" y="663036"/>
            <a:ext cx="3608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Largest scales still linear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They probe primordial spectrum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>
            <a:off x="8251221" y="1338261"/>
            <a:ext cx="188365" cy="770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6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92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Bernard MT Condensed" pitchFamily="18" charset="0"/>
              </a:rPr>
              <a:t>Modelling Structure Formation with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CDM simulation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8362" y="1219200"/>
            <a:ext cx="7462983" cy="52508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>
                <a:solidFill>
                  <a:schemeClr val="accent2"/>
                </a:solidFill>
                <a:latin typeface="Stencil" pitchFamily="82" charset="0"/>
              </a:rPr>
              <a:t>** Cosmic Microwave Background 400 000 yrs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 **Present Galaxy Distribution (~14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Stencil" pitchFamily="82" charset="0"/>
              </a:rPr>
              <a:t>Gyr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  <p:pic>
        <p:nvPicPr>
          <p:cNvPr id="2050" name="Picture 2" descr="C:\Documents and Settings\amr.elzant\My Documents\My Pictures\planc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0368" y="1756687"/>
            <a:ext cx="3962400" cy="1981200"/>
          </a:xfrm>
          <a:prstGeom prst="rect">
            <a:avLst/>
          </a:prstGeom>
          <a:noFill/>
        </p:spPr>
      </p:pic>
      <p:pic>
        <p:nvPicPr>
          <p:cNvPr id="2051" name="Picture 3" descr="C:\Documents and Settings\amr.elzant\My Documents\My Pictures\2mas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74853" y="4123334"/>
            <a:ext cx="3810000" cy="2346739"/>
          </a:xfrm>
          <a:prstGeom prst="rect">
            <a:avLst/>
          </a:prstGeom>
          <a:noFill/>
        </p:spPr>
      </p:pic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9726613" y="2790825"/>
          <a:ext cx="153511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0" name="Packager Shell Object" showAsIcon="1" r:id="rId7" imgW="1535040" imgH="437400" progId="Package">
                  <p:embed/>
                </p:oleObj>
              </mc:Choice>
              <mc:Fallback>
                <p:oleObj name="Packager Shell Object" showAsIcon="1" r:id="rId7" imgW="1535040" imgH="43740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6613" y="2790825"/>
                        <a:ext cx="1535112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>
            <p:extLst/>
          </p:nvPr>
        </p:nvGraphicFramePr>
        <p:xfrm>
          <a:off x="9218107" y="4909874"/>
          <a:ext cx="237331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1" name="Packager Shell Object" showAsIcon="1" r:id="rId9" imgW="2373840" imgH="685800" progId="Package">
                  <p:embed/>
                </p:oleObj>
              </mc:Choice>
              <mc:Fallback>
                <p:oleObj name="Packager Shell Object" showAsIcon="1" r:id="rId9" imgW="2373840" imgH="68580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8107" y="4909874"/>
                        <a:ext cx="2373312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04592" y="5624082"/>
            <a:ext cx="8754653" cy="1357828"/>
          </a:xfrm>
          <a:prstGeom prst="rect">
            <a:avLst/>
          </a:prstGeom>
        </p:spPr>
      </p:pic>
      <p:pic>
        <p:nvPicPr>
          <p:cNvPr id="4" name="z12to0_smallfr_highq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5876" y="2278641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58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59" y="-59534"/>
            <a:ext cx="10515600" cy="1325563"/>
          </a:xfrm>
        </p:spPr>
        <p:txBody>
          <a:bodyPr/>
          <a:lstStyle/>
          <a:p>
            <a:r>
              <a:rPr lang="en-US" b="1" u="sng" dirty="0" smtClean="0">
                <a:solidFill>
                  <a:srgbClr val="0070C0"/>
                </a:solidFill>
              </a:rPr>
              <a:t>Full Matter Power Spectrum</a:t>
            </a:r>
            <a:endParaRPr lang="en-US" b="1" u="sng" dirty="0">
              <a:solidFill>
                <a:srgbClr val="0070C0"/>
              </a:solidFill>
            </a:endParaRPr>
          </a:p>
        </p:txBody>
      </p:sp>
      <p:pic>
        <p:nvPicPr>
          <p:cNvPr id="22530" name="Picture 2" descr="https://cds.cern.ch/record/2636310/files/mpk_compilation_croppe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9687"/>
            <a:ext cx="6627983" cy="491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286" y="2396950"/>
            <a:ext cx="5080676" cy="2441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62341" y="5091814"/>
            <a:ext cx="44560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Projected lensing map, left, and actual image </a:t>
            </a:r>
          </a:p>
          <a:p>
            <a:r>
              <a:rPr lang="en-US" dirty="0" smtClean="0"/>
              <a:t>of galaxies, right. </a:t>
            </a:r>
          </a:p>
          <a:p>
            <a:endParaRPr lang="en-US" dirty="0" smtClean="0"/>
          </a:p>
          <a:p>
            <a:r>
              <a:rPr lang="en-US" dirty="0" smtClean="0"/>
              <a:t>Massey et. al. (2007) COSMOS </a:t>
            </a:r>
          </a:p>
          <a:p>
            <a:r>
              <a:rPr lang="en-US" dirty="0"/>
              <a:t>C</a:t>
            </a:r>
            <a:r>
              <a:rPr lang="en-US" dirty="0" smtClean="0"/>
              <a:t>ollaboration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6859" y="6441110"/>
            <a:ext cx="2737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Planck Collaboration 2018.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47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ernard MT Condensed" pitchFamily="18" charset="0"/>
              </a:rPr>
              <a:t>The Galaxy Population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36" y="609600"/>
            <a:ext cx="11979564" cy="6019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400" dirty="0">
              <a:solidFill>
                <a:srgbClr val="00B0F0"/>
              </a:solidFill>
              <a:latin typeface="Arial Narrow" pitchFamily="34" charset="0"/>
            </a:endParaRPr>
          </a:p>
          <a:p>
            <a:r>
              <a:rPr lang="en-US" b="1" dirty="0">
                <a:solidFill>
                  <a:srgbClr val="00B0F0"/>
                </a:solidFill>
                <a:latin typeface="Arial Narrow" pitchFamily="34" charset="0"/>
              </a:rPr>
              <a:t>Determined by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mass</a:t>
            </a:r>
            <a:r>
              <a:rPr lang="en-US" b="1" dirty="0" smtClean="0">
                <a:solidFill>
                  <a:srgbClr val="00B0F0"/>
                </a:solidFill>
                <a:latin typeface="Arial Narrow" pitchFamily="34" charset="0"/>
              </a:rPr>
              <a:t>,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rotation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, history of star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formation </a:t>
            </a:r>
            <a:r>
              <a:rPr lang="en-US" sz="2680" dirty="0" smtClean="0">
                <a:solidFill>
                  <a:srgbClr val="FF0000"/>
                </a:solidFill>
                <a:latin typeface="Arial Narrow" pitchFamily="34" charset="0"/>
                <a:sym typeface="Wingdings" panose="05000000000000000000" pitchFamily="2" charset="2"/>
              </a:rPr>
              <a:t> </a:t>
            </a:r>
            <a:r>
              <a:rPr lang="en-US" sz="268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4000" u="sng" dirty="0">
                <a:solidFill>
                  <a:srgbClr val="FF0000"/>
                </a:solidFill>
                <a:latin typeface="Arial Narrow" pitchFamily="34" charset="0"/>
              </a:rPr>
              <a:t>feedback</a:t>
            </a:r>
          </a:p>
          <a:p>
            <a:pPr marL="0" indent="0">
              <a:buNone/>
            </a:pPr>
            <a:r>
              <a:rPr lang="en-US" sz="268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sym typeface="Wingdings" pitchFamily="2" charset="2"/>
              </a:rPr>
              <a:t>     </a:t>
            </a:r>
            <a:r>
              <a:rPr lang="en-US" sz="2680" dirty="0">
                <a:solidFill>
                  <a:srgbClr val="C00000"/>
                </a:solidFill>
                <a:latin typeface="Arial Narrow" pitchFamily="34" charset="0"/>
                <a:sym typeface="Wingdings" pitchFamily="2" charset="2"/>
              </a:rPr>
              <a:t>largely </a:t>
            </a:r>
            <a:r>
              <a:rPr lang="en-US" sz="2680" b="1" dirty="0">
                <a:solidFill>
                  <a:srgbClr val="C00000"/>
                </a:solidFill>
                <a:latin typeface="Arial Narrow" pitchFamily="34" charset="0"/>
              </a:rPr>
              <a:t>determined by the hierarchical DM halo </a:t>
            </a:r>
            <a:r>
              <a:rPr lang="en-US" sz="2680" b="1" dirty="0" smtClean="0">
                <a:solidFill>
                  <a:srgbClr val="C00000"/>
                </a:solidFill>
                <a:latin typeface="Arial Narrow" pitchFamily="34" charset="0"/>
              </a:rPr>
              <a:t>buildup   </a:t>
            </a:r>
            <a:endParaRPr lang="en-US" sz="2680" b="1" dirty="0">
              <a:solidFill>
                <a:srgbClr val="C00000"/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en-US" sz="2680" dirty="0">
                <a:latin typeface="Arial Narrow" pitchFamily="34" charset="0"/>
              </a:rPr>
              <a:t>In turn </a:t>
            </a:r>
          </a:p>
          <a:p>
            <a:pPr>
              <a:buNone/>
            </a:pPr>
            <a:r>
              <a:rPr lang="en-US" sz="2680" dirty="0">
                <a:solidFill>
                  <a:srgbClr val="C00000"/>
                </a:solidFill>
                <a:latin typeface="Arial Narrow" pitchFamily="34" charset="0"/>
              </a:rPr>
              <a:t>     </a:t>
            </a:r>
            <a:r>
              <a:rPr lang="en-US" sz="2680" dirty="0">
                <a:solidFill>
                  <a:srgbClr val="C00000"/>
                </a:solidFill>
                <a:latin typeface="Arial Narrow" pitchFamily="34" charset="0"/>
                <a:sym typeface="Wingdings" pitchFamily="2" charset="2"/>
              </a:rPr>
              <a:t> ~ Determined by the statistics of initial fluctuations</a:t>
            </a:r>
            <a:r>
              <a:rPr lang="en-US" sz="2680" dirty="0">
                <a:solidFill>
                  <a:srgbClr val="C00000"/>
                </a:solidFill>
                <a:latin typeface="Arial Narrow" pitchFamily="34" charset="0"/>
              </a:rPr>
              <a:t> </a:t>
            </a:r>
          </a:p>
          <a:p>
            <a:r>
              <a:rPr lang="en-US" dirty="0">
                <a:latin typeface="Agency FB" pitchFamily="34" charset="0"/>
                <a:sym typeface="Wingdings" pitchFamily="2" charset="2"/>
              </a:rPr>
              <a:t>Some predictions appear borne out:   </a:t>
            </a:r>
            <a:r>
              <a:rPr lang="en-US" dirty="0" err="1">
                <a:latin typeface="Agency FB" pitchFamily="34" charset="0"/>
                <a:sym typeface="Wingdings" pitchFamily="2" charset="2"/>
              </a:rPr>
              <a:t>e.g</a:t>
            </a:r>
            <a:r>
              <a:rPr lang="en-US" dirty="0">
                <a:latin typeface="Agency FB" pitchFamily="34" charset="0"/>
                <a:sym typeface="Wingdings" pitchFamily="2" charset="2"/>
              </a:rPr>
              <a:t>, fraction of large disk  galaxies increases with time </a:t>
            </a:r>
            <a:r>
              <a:rPr lang="en-US" dirty="0">
                <a:latin typeface="Agency FB" pitchFamily="34" charset="0"/>
              </a:rPr>
              <a:t> </a:t>
            </a:r>
          </a:p>
          <a:p>
            <a:pPr>
              <a:buNone/>
            </a:pPr>
            <a:endParaRPr lang="en-US" sz="2680" b="1" dirty="0"/>
          </a:p>
        </p:txBody>
      </p:sp>
      <p:pic>
        <p:nvPicPr>
          <p:cNvPr id="4" name="Picture 3" descr="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3886200"/>
            <a:ext cx="2590800" cy="2590800"/>
          </a:xfrm>
          <a:prstGeom prst="rect">
            <a:avLst/>
          </a:prstGeom>
        </p:spPr>
      </p:pic>
      <p:pic>
        <p:nvPicPr>
          <p:cNvPr id="5" name="Picture 4" descr="Barred-Spiral-Galaxy-M9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9472" y="4191000"/>
            <a:ext cx="2844800" cy="2133600"/>
          </a:xfrm>
          <a:prstGeom prst="rect">
            <a:avLst/>
          </a:prstGeom>
        </p:spPr>
      </p:pic>
      <p:pic>
        <p:nvPicPr>
          <p:cNvPr id="6" name="Picture 5" descr="merging-galaxies_1083_600x4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4495800"/>
            <a:ext cx="2438400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1400" y="5334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ym typeface="Wingdings" pitchFamily="2" charset="2"/>
              </a:rPr>
              <a:t></a:t>
            </a:r>
            <a:r>
              <a:rPr lang="en-US" dirty="0">
                <a:sym typeface="Wingdings" pitchFamily="2" charset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99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85530"/>
            <a:ext cx="12085983" cy="6546574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‘</a:t>
            </a:r>
            <a:r>
              <a:rPr lang="en-US" b="1" u="sng" dirty="0" err="1" smtClean="0"/>
              <a:t>Subgrid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gastrophysics</a:t>
            </a:r>
            <a:r>
              <a:rPr lang="en-US" b="1" u="sng" dirty="0" smtClean="0"/>
              <a:t>’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 smtClean="0"/>
              <a:t>May now be ‘</a:t>
            </a:r>
            <a:r>
              <a:rPr lang="en-US" sz="2400" b="1" dirty="0" smtClean="0">
                <a:solidFill>
                  <a:srgbClr val="FF0000"/>
                </a:solidFill>
              </a:rPr>
              <a:t>calibrated’ in cosmological simulations </a:t>
            </a:r>
            <a:r>
              <a:rPr lang="en-US" sz="2400" dirty="0" smtClean="0"/>
              <a:t>to produce a realistic galaxy population at low and intermediate redshift.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Impressive </a:t>
            </a:r>
            <a:r>
              <a:rPr lang="en-US" sz="2400" dirty="0" smtClean="0"/>
              <a:t>but</a:t>
            </a:r>
            <a:r>
              <a:rPr lang="en-US" sz="2400" b="1" dirty="0" smtClean="0"/>
              <a:t> expensive ++ </a:t>
            </a:r>
            <a:r>
              <a:rPr lang="en-US" sz="2400" dirty="0" smtClean="0"/>
              <a:t>needs</a:t>
            </a:r>
            <a:r>
              <a:rPr lang="en-US" sz="2400" b="1" dirty="0" smtClean="0"/>
              <a:t> periodic recalibration</a:t>
            </a:r>
          </a:p>
          <a:p>
            <a:endParaRPr lang="en-US" sz="2400" b="1" dirty="0" smtClean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 smtClean="0">
                <a:solidFill>
                  <a:srgbClr val="FF0000"/>
                </a:solidFill>
              </a:rPr>
              <a:t>Semi-analytic models</a:t>
            </a:r>
            <a:r>
              <a:rPr lang="en-US" sz="2400" dirty="0" smtClean="0"/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 inexpensive. </a:t>
            </a:r>
          </a:p>
          <a:p>
            <a:pPr marL="0" indent="0">
              <a:buNone/>
            </a:pP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endParaRPr lang="en-U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 smtClean="0">
                <a:sym typeface="Wingdings" panose="05000000000000000000" pitchFamily="2" charset="2"/>
              </a:rPr>
              <a:t>~ </a:t>
            </a:r>
            <a:r>
              <a:rPr lang="en-US" sz="2400" b="1" dirty="0" err="1" smtClean="0">
                <a:sym typeface="Wingdings" panose="05000000000000000000" pitchFamily="2" charset="2"/>
              </a:rPr>
              <a:t>subgrid</a:t>
            </a:r>
            <a:r>
              <a:rPr lang="en-US" sz="2400" b="1" dirty="0" smtClean="0">
                <a:sym typeface="Wingdings" panose="05000000000000000000" pitchFamily="2" charset="2"/>
              </a:rPr>
              <a:t> ‘</a:t>
            </a:r>
            <a:r>
              <a:rPr lang="en-US" sz="2400" b="1" dirty="0" err="1" smtClean="0">
                <a:sym typeface="Wingdings" panose="05000000000000000000" pitchFamily="2" charset="2"/>
              </a:rPr>
              <a:t>gastrophysical</a:t>
            </a:r>
            <a:r>
              <a:rPr lang="en-US" sz="2400" b="1" dirty="0" smtClean="0">
                <a:sym typeface="Wingdings" panose="05000000000000000000" pitchFamily="2" charset="2"/>
              </a:rPr>
              <a:t>’ input </a:t>
            </a:r>
            <a:r>
              <a:rPr lang="en-US" sz="2400" dirty="0" smtClean="0">
                <a:sym typeface="Wingdings" panose="05000000000000000000" pitchFamily="2" charset="2"/>
              </a:rPr>
              <a:t>is effectively </a:t>
            </a:r>
            <a:r>
              <a:rPr lang="en-US" sz="2400" b="1" dirty="0" smtClean="0">
                <a:sym typeface="Wingdings" panose="05000000000000000000" pitchFamily="2" charset="2"/>
              </a:rPr>
              <a:t>averaged </a:t>
            </a:r>
            <a:r>
              <a:rPr lang="en-US" sz="2400" dirty="0" smtClean="0">
                <a:sym typeface="Wingdings" panose="05000000000000000000" pitchFamily="2" charset="2"/>
              </a:rPr>
              <a:t>over each galaxy</a:t>
            </a:r>
          </a:p>
          <a:p>
            <a:endParaRPr lang="en-US" sz="2400" dirty="0" smtClean="0">
              <a:sym typeface="Wingdings" panose="05000000000000000000" pitchFamily="2" charset="2"/>
            </a:endParaRPr>
          </a:p>
          <a:p>
            <a:endParaRPr lang="en-US" sz="2400" dirty="0">
              <a:sym typeface="Wingdings" panose="05000000000000000000" pitchFamily="2" charset="2"/>
            </a:endParaRPr>
          </a:p>
          <a:p>
            <a:r>
              <a:rPr lang="en-US" sz="32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‘Empirical’ models:  make few (or no) </a:t>
            </a:r>
            <a:r>
              <a:rPr lang="en-US" sz="3200" b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gastrophysical</a:t>
            </a:r>
            <a:r>
              <a:rPr lang="en-US" sz="32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 assumptions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6835" y="678200"/>
            <a:ext cx="854765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Including star formation recipe (e.g., </a:t>
            </a:r>
            <a:r>
              <a:rPr lang="en-US" dirty="0" err="1" smtClean="0"/>
              <a:t>Kennicut</a:t>
            </a:r>
            <a:r>
              <a:rPr lang="en-US" dirty="0" smtClean="0"/>
              <a:t>, or Jeans scale); initial mass function and stellar synthesis; stellar + AGN  feedback; feedback energy transfer efficiency and route (e.g., dynamical-kinetic vs  thermal); thermal and radiative physics, even </a:t>
            </a:r>
            <a:r>
              <a:rPr lang="en-US" dirty="0" err="1" smtClean="0"/>
              <a:t>magfields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208" y="2422875"/>
            <a:ext cx="5786666" cy="2385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53670" y="4282181"/>
            <a:ext cx="2331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Illustris</a:t>
            </a:r>
            <a:r>
              <a:rPr lang="en-US" dirty="0" smtClean="0">
                <a:solidFill>
                  <a:schemeClr val="bg1"/>
                </a:solidFill>
              </a:rPr>
              <a:t> TNG project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620" y="-568688"/>
            <a:ext cx="2401228" cy="24429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135025" y="1227909"/>
            <a:ext cx="1950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(Freundlich et al. 2019).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0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48242"/>
            <a:ext cx="10515600" cy="1325563"/>
          </a:xfrm>
        </p:spPr>
        <p:txBody>
          <a:bodyPr/>
          <a:lstStyle/>
          <a:p>
            <a:r>
              <a:rPr lang="en-US" b="1" u="sng" dirty="0" smtClean="0">
                <a:solidFill>
                  <a:srgbClr val="C00000"/>
                </a:solidFill>
              </a:rPr>
              <a:t>Halo Model</a:t>
            </a:r>
            <a:endParaRPr lang="en-US" b="1" u="sng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-1" y="1998799"/>
                <a:ext cx="11839833" cy="5217547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Basic ingredients: Halo Mass function </a:t>
                </a:r>
                <a:r>
                  <a:rPr lang="en-US" i="1" dirty="0" smtClean="0"/>
                  <a:t>n(M</a:t>
                </a:r>
                <a:r>
                  <a:rPr lang="en-US" dirty="0" smtClean="0"/>
                  <a:t>) , profile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 smtClean="0"/>
                  <a:t>, statistics of halo spatial distribution (linear regime + bias </a:t>
                </a:r>
                <a:r>
                  <a:rPr lang="en-US" i="1" dirty="0" smtClean="0"/>
                  <a:t>b</a:t>
                </a:r>
                <a:r>
                  <a:rPr lang="en-US" dirty="0" smtClean="0"/>
                  <a:t>)</a:t>
                </a:r>
              </a:p>
              <a:p>
                <a:endParaRPr lang="en-US" dirty="0"/>
              </a:p>
              <a:p>
                <a:r>
                  <a:rPr lang="en-US" dirty="0" smtClean="0"/>
                  <a:t>Assumes all dark matter in haloes 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dirty="0" smtClean="0">
                    <a:sym typeface="Wingdings" panose="05000000000000000000" pitchFamily="2" charset="2"/>
                  </a:rPr>
                  <a:t>DM density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)=</m:t>
                          </m:r>
                        </m:e>
                      </m:nary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r>
                  <a:rPr lang="en-US" sz="1600" b="1" dirty="0" smtClean="0">
                    <a:solidFill>
                      <a:srgbClr val="FF0000"/>
                    </a:solidFill>
                  </a:rPr>
                  <a:t>                                                                                                                                        </a:t>
                </a:r>
                <a:r>
                  <a:rPr lang="en-US" sz="1600" b="1" dirty="0" smtClean="0">
                    <a:solidFill>
                      <a:srgbClr val="002060"/>
                    </a:solidFill>
                  </a:rPr>
                  <a:t>Contribution from  </a:t>
                </a:r>
                <a:r>
                  <a:rPr lang="en-US" sz="1600" b="1" dirty="0">
                    <a:solidFill>
                      <a:srgbClr val="002060"/>
                    </a:solidFill>
                  </a:rPr>
                  <a:t>density of </a:t>
                </a:r>
                <a:r>
                  <a:rPr lang="en-US" sz="1600" b="1" dirty="0" smtClean="0">
                    <a:solidFill>
                      <a:srgbClr val="002060"/>
                    </a:solidFill>
                  </a:rPr>
                  <a:t>haloes at mass </a:t>
                </a:r>
                <a:r>
                  <a:rPr lang="en-US" sz="1600" b="1" i="1" dirty="0" smtClean="0">
                    <a:solidFill>
                      <a:srgbClr val="002060"/>
                    </a:solidFill>
                  </a:rPr>
                  <a:t>M</a:t>
                </a:r>
                <a:r>
                  <a:rPr lang="en-US" sz="1600" b="1" dirty="0" smtClean="0">
                    <a:solidFill>
                      <a:srgbClr val="002060"/>
                    </a:solidFill>
                  </a:rPr>
                  <a:t> point </a:t>
                </a:r>
                <a:r>
                  <a:rPr lang="en-US" sz="1600" b="1" i="1" dirty="0" smtClean="0">
                    <a:solidFill>
                      <a:srgbClr val="002060"/>
                    </a:solidFill>
                  </a:rPr>
                  <a:t>t </a:t>
                </a:r>
                <a:endParaRPr lang="en-US" i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" y="1998799"/>
                <a:ext cx="11839833" cy="5217547"/>
              </a:xfrm>
              <a:blipFill>
                <a:blip r:embed="rId2"/>
                <a:stretch>
                  <a:fillRect l="-927" t="-1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454" y="2414689"/>
            <a:ext cx="4890655" cy="253521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8316098" y="5879236"/>
            <a:ext cx="123567" cy="407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0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374" y="113335"/>
            <a:ext cx="10515600" cy="787814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The Press Schechter </a:t>
            </a:r>
            <a:r>
              <a:rPr lang="en-US" b="1" dirty="0" smtClean="0">
                <a:solidFill>
                  <a:srgbClr val="002060"/>
                </a:solidFill>
              </a:rPr>
              <a:t>Formalism, for </a:t>
            </a:r>
            <a:r>
              <a:rPr lang="en-US" b="1" i="1" dirty="0" smtClean="0">
                <a:solidFill>
                  <a:srgbClr val="C00000"/>
                </a:solidFill>
              </a:rPr>
              <a:t>n (M)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2994" y="1371600"/>
                <a:ext cx="11897931" cy="54864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  </a:t>
                </a:r>
                <a:r>
                  <a:rPr lang="en-US" b="1" dirty="0">
                    <a:solidFill>
                      <a:srgbClr val="0070C0"/>
                    </a:solidFill>
                  </a:rPr>
                  <a:t>Gaussian random field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𝒓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𝜋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 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exp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 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𝛿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   </m:t>
                    </m:r>
                  </m:oMath>
                </a14:m>
                <a:endParaRPr lang="en-US" b="0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  </a:t>
                </a: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   </a:t>
                </a:r>
                <a:r>
                  <a:rPr lang="en-US" b="1" dirty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Smoothed field </a:t>
                </a:r>
                <a:r>
                  <a:rPr lang="en-US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𝒓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nary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W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r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𝐫</m:t>
                            </m:r>
                          </m:e>
                          <m:sup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′</m:t>
                            </m:r>
                          </m:sup>
                        </m:s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R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d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𝐫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′</m:t>
                        </m:r>
                      </m:sup>
                    </m:sSup>
                  </m:oMath>
                </a14:m>
                <a:endParaRPr lang="en-US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   </a:t>
                </a:r>
              </a:p>
              <a:p>
                <a:pPr marL="0" indent="0">
                  <a:buNone/>
                </a:pPr>
                <a:r>
                  <a:rPr lang="en-US" b="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Also Gaussian, so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</a:p>
              <a:p>
                <a:pPr marL="0" indent="0">
                  <a:buNone/>
                </a:pPr>
                <a:endParaRPr lang="en-US" b="0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   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endParaRPr lang="en-US" b="1" i="1" dirty="0" smtClean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𝑷</m:t>
                    </m:r>
                    <m:d>
                      <m:dPr>
                        <m:ctrlPr>
                          <a:rPr lang="en-US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&gt;</m:t>
                        </m:r>
                        <m:sSub>
                          <m:sSubPr>
                            <m:ctrlPr>
                              <a:rPr lang="en-US" sz="32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𝜹</m:t>
                            </m:r>
                          </m:e>
                          <m:sub>
                            <m:r>
                              <a:rPr lang="en-US" sz="32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𝒄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200" b="1" dirty="0">
                    <a:solidFill>
                      <a:srgbClr val="C0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=  </a:t>
                </a:r>
                <a:endParaRPr lang="en-US" sz="3200" b="1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b="1" dirty="0" smtClean="0">
                  <a:solidFill>
                    <a:srgbClr val="0070C0"/>
                  </a:solidFill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Press-Schechter </a:t>
                </a:r>
                <a:r>
                  <a:rPr lang="en-US" b="1" dirty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postulated</a:t>
                </a:r>
                <a:r>
                  <a:rPr lang="en-US" b="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𝑭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&gt;</m:t>
                        </m:r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𝑴</m:t>
                        </m:r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(</m:t>
                        </m:r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𝑹</m:t>
                        </m:r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e>
                    </m:d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𝟐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×  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𝑷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&gt;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𝜹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𝒄</m:t>
                            </m:r>
                            <m:r>
                              <a:rPr lang="en-U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 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1" dirty="0">
                    <a:solidFill>
                      <a:srgbClr val="C0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2994" y="1371600"/>
                <a:ext cx="11897931" cy="5486400"/>
              </a:xfrm>
              <a:blipFill>
                <a:blip r:embed="rId2"/>
                <a:stretch>
                  <a:fillRect l="-922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955773" y="4771785"/>
            <a:ext cx="463826" cy="5128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77790" y="4843545"/>
            <a:ext cx="410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aa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9786551" y="1534565"/>
                <a:ext cx="194824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6551" y="1534565"/>
                <a:ext cx="1948249" cy="369332"/>
              </a:xfrm>
              <a:prstGeom prst="rect">
                <a:avLst/>
              </a:prstGeom>
              <a:blipFill>
                <a:blip r:embed="rId3"/>
                <a:stretch>
                  <a:fillRect t="-166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057322" y="4673859"/>
            <a:ext cx="265043" cy="3543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9315" t="7515" b="10711"/>
          <a:stretch/>
        </p:blipFill>
        <p:spPr>
          <a:xfrm>
            <a:off x="1854397" y="4493930"/>
            <a:ext cx="8556172" cy="106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6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441" y="-27983"/>
            <a:ext cx="10515600" cy="815263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CDM Seeding </a:t>
            </a:r>
            <a:r>
              <a:rPr lang="en-US" dirty="0" smtClean="0"/>
              <a:t>of </a:t>
            </a:r>
            <a:r>
              <a:rPr lang="en-US" b="1" dirty="0" smtClean="0">
                <a:solidFill>
                  <a:srgbClr val="FF0000"/>
                </a:solidFill>
              </a:rPr>
              <a:t>Hierarchical Formation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078" y="1764261"/>
            <a:ext cx="6523015" cy="5430927"/>
          </a:xfrm>
          <a:prstGeom prst="rect">
            <a:avLst/>
          </a:prstGeom>
        </p:spPr>
      </p:pic>
      <p:pic>
        <p:nvPicPr>
          <p:cNvPr id="9220" name="Picture 4" descr="http://astronomy.swin.edu.au/cms/cpg15x/albums/userpics/dwarfgalaxy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8" y="2012258"/>
            <a:ext cx="735153" cy="74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www.spaceanswers.com/wp-content/uploads/2013/06/Galaxies-coll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253" y="2275962"/>
            <a:ext cx="1161378" cy="67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3200" y="3131127"/>
            <a:ext cx="4529155" cy="3694923"/>
          </a:xfrm>
          <a:prstGeom prst="rect">
            <a:avLst/>
          </a:prstGeom>
        </p:spPr>
      </p:pic>
      <p:sp>
        <p:nvSpPr>
          <p:cNvPr id="20" name="Freeform 19"/>
          <p:cNvSpPr/>
          <p:nvPr/>
        </p:nvSpPr>
        <p:spPr>
          <a:xfrm>
            <a:off x="7367752" y="3279228"/>
            <a:ext cx="3720662" cy="3058510"/>
          </a:xfrm>
          <a:custGeom>
            <a:avLst/>
            <a:gdLst>
              <a:gd name="connsiteX0" fmla="*/ 0 w 3720662"/>
              <a:gd name="connsiteY0" fmla="*/ 3058510 h 3058510"/>
              <a:gd name="connsiteX1" fmla="*/ 84082 w 3720662"/>
              <a:gd name="connsiteY1" fmla="*/ 3048000 h 3058510"/>
              <a:gd name="connsiteX2" fmla="*/ 126124 w 3720662"/>
              <a:gd name="connsiteY2" fmla="*/ 2974427 h 3058510"/>
              <a:gd name="connsiteX3" fmla="*/ 157655 w 3720662"/>
              <a:gd name="connsiteY3" fmla="*/ 2953406 h 3058510"/>
              <a:gd name="connsiteX4" fmla="*/ 168165 w 3720662"/>
              <a:gd name="connsiteY4" fmla="*/ 2921875 h 3058510"/>
              <a:gd name="connsiteX5" fmla="*/ 210207 w 3720662"/>
              <a:gd name="connsiteY5" fmla="*/ 2858813 h 3058510"/>
              <a:gd name="connsiteX6" fmla="*/ 231227 w 3720662"/>
              <a:gd name="connsiteY6" fmla="*/ 2795751 h 3058510"/>
              <a:gd name="connsiteX7" fmla="*/ 241738 w 3720662"/>
              <a:gd name="connsiteY7" fmla="*/ 2764220 h 3058510"/>
              <a:gd name="connsiteX8" fmla="*/ 304800 w 3720662"/>
              <a:gd name="connsiteY8" fmla="*/ 2659117 h 3058510"/>
              <a:gd name="connsiteX9" fmla="*/ 357351 w 3720662"/>
              <a:gd name="connsiteY9" fmla="*/ 2585544 h 3058510"/>
              <a:gd name="connsiteX10" fmla="*/ 378372 w 3720662"/>
              <a:gd name="connsiteY10" fmla="*/ 2554013 h 3058510"/>
              <a:gd name="connsiteX11" fmla="*/ 409903 w 3720662"/>
              <a:gd name="connsiteY11" fmla="*/ 2501462 h 3058510"/>
              <a:gd name="connsiteX12" fmla="*/ 462455 w 3720662"/>
              <a:gd name="connsiteY12" fmla="*/ 2438400 h 3058510"/>
              <a:gd name="connsiteX13" fmla="*/ 525517 w 3720662"/>
              <a:gd name="connsiteY13" fmla="*/ 2301765 h 3058510"/>
              <a:gd name="connsiteX14" fmla="*/ 567558 w 3720662"/>
              <a:gd name="connsiteY14" fmla="*/ 2238703 h 3058510"/>
              <a:gd name="connsiteX15" fmla="*/ 599089 w 3720662"/>
              <a:gd name="connsiteY15" fmla="*/ 2186151 h 3058510"/>
              <a:gd name="connsiteX16" fmla="*/ 609600 w 3720662"/>
              <a:gd name="connsiteY16" fmla="*/ 2154620 h 3058510"/>
              <a:gd name="connsiteX17" fmla="*/ 651641 w 3720662"/>
              <a:gd name="connsiteY17" fmla="*/ 2112579 h 3058510"/>
              <a:gd name="connsiteX18" fmla="*/ 725214 w 3720662"/>
              <a:gd name="connsiteY18" fmla="*/ 1965434 h 3058510"/>
              <a:gd name="connsiteX19" fmla="*/ 735724 w 3720662"/>
              <a:gd name="connsiteY19" fmla="*/ 1912882 h 3058510"/>
              <a:gd name="connsiteX20" fmla="*/ 777765 w 3720662"/>
              <a:gd name="connsiteY20" fmla="*/ 1849820 h 3058510"/>
              <a:gd name="connsiteX21" fmla="*/ 809296 w 3720662"/>
              <a:gd name="connsiteY21" fmla="*/ 1786758 h 3058510"/>
              <a:gd name="connsiteX22" fmla="*/ 861848 w 3720662"/>
              <a:gd name="connsiteY22" fmla="*/ 1660634 h 3058510"/>
              <a:gd name="connsiteX23" fmla="*/ 872358 w 3720662"/>
              <a:gd name="connsiteY23" fmla="*/ 1618593 h 3058510"/>
              <a:gd name="connsiteX24" fmla="*/ 935420 w 3720662"/>
              <a:gd name="connsiteY24" fmla="*/ 1524000 h 3058510"/>
              <a:gd name="connsiteX25" fmla="*/ 956441 w 3720662"/>
              <a:gd name="connsiteY25" fmla="*/ 1471448 h 3058510"/>
              <a:gd name="connsiteX26" fmla="*/ 1061545 w 3720662"/>
              <a:gd name="connsiteY26" fmla="*/ 1334813 h 3058510"/>
              <a:gd name="connsiteX27" fmla="*/ 1135117 w 3720662"/>
              <a:gd name="connsiteY27" fmla="*/ 1219200 h 3058510"/>
              <a:gd name="connsiteX28" fmla="*/ 1166648 w 3720662"/>
              <a:gd name="connsiteY28" fmla="*/ 1156138 h 3058510"/>
              <a:gd name="connsiteX29" fmla="*/ 1229710 w 3720662"/>
              <a:gd name="connsiteY29" fmla="*/ 1072055 h 3058510"/>
              <a:gd name="connsiteX30" fmla="*/ 1271751 w 3720662"/>
              <a:gd name="connsiteY30" fmla="*/ 998482 h 3058510"/>
              <a:gd name="connsiteX31" fmla="*/ 1334814 w 3720662"/>
              <a:gd name="connsiteY31" fmla="*/ 935420 h 3058510"/>
              <a:gd name="connsiteX32" fmla="*/ 1376855 w 3720662"/>
              <a:gd name="connsiteY32" fmla="*/ 861848 h 3058510"/>
              <a:gd name="connsiteX33" fmla="*/ 1418896 w 3720662"/>
              <a:gd name="connsiteY33" fmla="*/ 809296 h 3058510"/>
              <a:gd name="connsiteX34" fmla="*/ 1471448 w 3720662"/>
              <a:gd name="connsiteY34" fmla="*/ 725213 h 3058510"/>
              <a:gd name="connsiteX35" fmla="*/ 1587062 w 3720662"/>
              <a:gd name="connsiteY35" fmla="*/ 609600 h 3058510"/>
              <a:gd name="connsiteX36" fmla="*/ 1744717 w 3720662"/>
              <a:gd name="connsiteY36" fmla="*/ 462455 h 3058510"/>
              <a:gd name="connsiteX37" fmla="*/ 1818289 w 3720662"/>
              <a:gd name="connsiteY37" fmla="*/ 388882 h 3058510"/>
              <a:gd name="connsiteX38" fmla="*/ 1881351 w 3720662"/>
              <a:gd name="connsiteY38" fmla="*/ 346841 h 3058510"/>
              <a:gd name="connsiteX39" fmla="*/ 2112579 w 3720662"/>
              <a:gd name="connsiteY39" fmla="*/ 178675 h 3058510"/>
              <a:gd name="connsiteX40" fmla="*/ 2207172 w 3720662"/>
              <a:gd name="connsiteY40" fmla="*/ 136634 h 3058510"/>
              <a:gd name="connsiteX41" fmla="*/ 2280745 w 3720662"/>
              <a:gd name="connsiteY41" fmla="*/ 115613 h 3058510"/>
              <a:gd name="connsiteX42" fmla="*/ 2312276 w 3720662"/>
              <a:gd name="connsiteY42" fmla="*/ 105103 h 3058510"/>
              <a:gd name="connsiteX43" fmla="*/ 2480441 w 3720662"/>
              <a:gd name="connsiteY43" fmla="*/ 84082 h 3058510"/>
              <a:gd name="connsiteX44" fmla="*/ 2596055 w 3720662"/>
              <a:gd name="connsiteY44" fmla="*/ 63062 h 3058510"/>
              <a:gd name="connsiteX45" fmla="*/ 2785241 w 3720662"/>
              <a:gd name="connsiteY45" fmla="*/ 31531 h 3058510"/>
              <a:gd name="connsiteX46" fmla="*/ 2942896 w 3720662"/>
              <a:gd name="connsiteY46" fmla="*/ 0 h 3058510"/>
              <a:gd name="connsiteX47" fmla="*/ 3363310 w 3720662"/>
              <a:gd name="connsiteY47" fmla="*/ 10510 h 3058510"/>
              <a:gd name="connsiteX48" fmla="*/ 3626069 w 3720662"/>
              <a:gd name="connsiteY48" fmla="*/ 31531 h 3058510"/>
              <a:gd name="connsiteX49" fmla="*/ 3720662 w 3720662"/>
              <a:gd name="connsiteY49" fmla="*/ 42041 h 305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720662" h="3058510">
                <a:moveTo>
                  <a:pt x="0" y="3058510"/>
                </a:moveTo>
                <a:cubicBezTo>
                  <a:pt x="28027" y="3055007"/>
                  <a:pt x="57857" y="3058490"/>
                  <a:pt x="84082" y="3048000"/>
                </a:cubicBezTo>
                <a:cubicBezTo>
                  <a:pt x="94443" y="3043856"/>
                  <a:pt x="123457" y="2977628"/>
                  <a:pt x="126124" y="2974427"/>
                </a:cubicBezTo>
                <a:cubicBezTo>
                  <a:pt x="134211" y="2964723"/>
                  <a:pt x="147145" y="2960413"/>
                  <a:pt x="157655" y="2953406"/>
                </a:cubicBezTo>
                <a:cubicBezTo>
                  <a:pt x="161158" y="2942896"/>
                  <a:pt x="162785" y="2931560"/>
                  <a:pt x="168165" y="2921875"/>
                </a:cubicBezTo>
                <a:cubicBezTo>
                  <a:pt x="180434" y="2899790"/>
                  <a:pt x="210207" y="2858813"/>
                  <a:pt x="210207" y="2858813"/>
                </a:cubicBezTo>
                <a:lnTo>
                  <a:pt x="231227" y="2795751"/>
                </a:lnTo>
                <a:cubicBezTo>
                  <a:pt x="234730" y="2785241"/>
                  <a:pt x="235593" y="2773438"/>
                  <a:pt x="241738" y="2764220"/>
                </a:cubicBezTo>
                <a:cubicBezTo>
                  <a:pt x="344574" y="2609965"/>
                  <a:pt x="240167" y="2772225"/>
                  <a:pt x="304800" y="2659117"/>
                </a:cubicBezTo>
                <a:cubicBezTo>
                  <a:pt x="318956" y="2634344"/>
                  <a:pt x="341235" y="2608107"/>
                  <a:pt x="357351" y="2585544"/>
                </a:cubicBezTo>
                <a:cubicBezTo>
                  <a:pt x="364693" y="2575265"/>
                  <a:pt x="371677" y="2564725"/>
                  <a:pt x="378372" y="2554013"/>
                </a:cubicBezTo>
                <a:cubicBezTo>
                  <a:pt x="389199" y="2536690"/>
                  <a:pt x="397888" y="2517983"/>
                  <a:pt x="409903" y="2501462"/>
                </a:cubicBezTo>
                <a:cubicBezTo>
                  <a:pt x="425997" y="2479333"/>
                  <a:pt x="447277" y="2461167"/>
                  <a:pt x="462455" y="2438400"/>
                </a:cubicBezTo>
                <a:cubicBezTo>
                  <a:pt x="492974" y="2392622"/>
                  <a:pt x="499424" y="2350223"/>
                  <a:pt x="525517" y="2301765"/>
                </a:cubicBezTo>
                <a:cubicBezTo>
                  <a:pt x="537494" y="2279521"/>
                  <a:pt x="553995" y="2260017"/>
                  <a:pt x="567558" y="2238703"/>
                </a:cubicBezTo>
                <a:cubicBezTo>
                  <a:pt x="578526" y="2221468"/>
                  <a:pt x="589953" y="2204423"/>
                  <a:pt x="599089" y="2186151"/>
                </a:cubicBezTo>
                <a:cubicBezTo>
                  <a:pt x="604044" y="2176242"/>
                  <a:pt x="603160" y="2163635"/>
                  <a:pt x="609600" y="2154620"/>
                </a:cubicBezTo>
                <a:cubicBezTo>
                  <a:pt x="621119" y="2138493"/>
                  <a:pt x="637627" y="2126593"/>
                  <a:pt x="651641" y="2112579"/>
                </a:cubicBezTo>
                <a:cubicBezTo>
                  <a:pt x="703751" y="1930195"/>
                  <a:pt x="630885" y="2154092"/>
                  <a:pt x="725214" y="1965434"/>
                </a:cubicBezTo>
                <a:cubicBezTo>
                  <a:pt x="733203" y="1949456"/>
                  <a:pt x="728332" y="1929145"/>
                  <a:pt x="735724" y="1912882"/>
                </a:cubicBezTo>
                <a:cubicBezTo>
                  <a:pt x="746178" y="1889883"/>
                  <a:pt x="765035" y="1871642"/>
                  <a:pt x="777765" y="1849820"/>
                </a:cubicBezTo>
                <a:cubicBezTo>
                  <a:pt x="789607" y="1829520"/>
                  <a:pt x="799751" y="1808234"/>
                  <a:pt x="809296" y="1786758"/>
                </a:cubicBezTo>
                <a:cubicBezTo>
                  <a:pt x="827794" y="1745139"/>
                  <a:pt x="850802" y="1704819"/>
                  <a:pt x="861848" y="1660634"/>
                </a:cubicBezTo>
                <a:cubicBezTo>
                  <a:pt x="865351" y="1646620"/>
                  <a:pt x="865510" y="1631311"/>
                  <a:pt x="872358" y="1618593"/>
                </a:cubicBezTo>
                <a:cubicBezTo>
                  <a:pt x="890324" y="1585227"/>
                  <a:pt x="921346" y="1559185"/>
                  <a:pt x="935420" y="1524000"/>
                </a:cubicBezTo>
                <a:cubicBezTo>
                  <a:pt x="942427" y="1506483"/>
                  <a:pt x="946935" y="1487745"/>
                  <a:pt x="956441" y="1471448"/>
                </a:cubicBezTo>
                <a:cubicBezTo>
                  <a:pt x="983064" y="1425808"/>
                  <a:pt x="1027680" y="1375451"/>
                  <a:pt x="1061545" y="1334813"/>
                </a:cubicBezTo>
                <a:cubicBezTo>
                  <a:pt x="1106095" y="1223436"/>
                  <a:pt x="1051099" y="1345227"/>
                  <a:pt x="1135117" y="1219200"/>
                </a:cubicBezTo>
                <a:cubicBezTo>
                  <a:pt x="1148153" y="1199645"/>
                  <a:pt x="1153939" y="1175907"/>
                  <a:pt x="1166648" y="1156138"/>
                </a:cubicBezTo>
                <a:cubicBezTo>
                  <a:pt x="1185593" y="1126668"/>
                  <a:pt x="1210276" y="1101206"/>
                  <a:pt x="1229710" y="1072055"/>
                </a:cubicBezTo>
                <a:cubicBezTo>
                  <a:pt x="1245378" y="1048553"/>
                  <a:pt x="1254529" y="1020870"/>
                  <a:pt x="1271751" y="998482"/>
                </a:cubicBezTo>
                <a:cubicBezTo>
                  <a:pt x="1289876" y="974919"/>
                  <a:pt x="1316688" y="958983"/>
                  <a:pt x="1334814" y="935420"/>
                </a:cubicBezTo>
                <a:cubicBezTo>
                  <a:pt x="1352036" y="913032"/>
                  <a:pt x="1361187" y="885350"/>
                  <a:pt x="1376855" y="861848"/>
                </a:cubicBezTo>
                <a:cubicBezTo>
                  <a:pt x="1389299" y="843183"/>
                  <a:pt x="1406127" y="827740"/>
                  <a:pt x="1418896" y="809296"/>
                </a:cubicBezTo>
                <a:cubicBezTo>
                  <a:pt x="1437709" y="782121"/>
                  <a:pt x="1452237" y="752108"/>
                  <a:pt x="1471448" y="725213"/>
                </a:cubicBezTo>
                <a:cubicBezTo>
                  <a:pt x="1525349" y="649752"/>
                  <a:pt x="1519148" y="671046"/>
                  <a:pt x="1587062" y="609600"/>
                </a:cubicBezTo>
                <a:cubicBezTo>
                  <a:pt x="1640367" y="561372"/>
                  <a:pt x="1693887" y="513286"/>
                  <a:pt x="1744717" y="462455"/>
                </a:cubicBezTo>
                <a:cubicBezTo>
                  <a:pt x="1769241" y="437931"/>
                  <a:pt x="1789431" y="408120"/>
                  <a:pt x="1818289" y="388882"/>
                </a:cubicBezTo>
                <a:lnTo>
                  <a:pt x="1881351" y="346841"/>
                </a:lnTo>
                <a:cubicBezTo>
                  <a:pt x="1948548" y="234846"/>
                  <a:pt x="1909914" y="280005"/>
                  <a:pt x="2112579" y="178675"/>
                </a:cubicBezTo>
                <a:cubicBezTo>
                  <a:pt x="2149204" y="160363"/>
                  <a:pt x="2166915" y="150053"/>
                  <a:pt x="2207172" y="136634"/>
                </a:cubicBezTo>
                <a:cubicBezTo>
                  <a:pt x="2231369" y="128568"/>
                  <a:pt x="2256315" y="122942"/>
                  <a:pt x="2280745" y="115613"/>
                </a:cubicBezTo>
                <a:cubicBezTo>
                  <a:pt x="2291357" y="112430"/>
                  <a:pt x="2301528" y="107790"/>
                  <a:pt x="2312276" y="105103"/>
                </a:cubicBezTo>
                <a:cubicBezTo>
                  <a:pt x="2381025" y="87916"/>
                  <a:pt x="2394147" y="94234"/>
                  <a:pt x="2480441" y="84082"/>
                </a:cubicBezTo>
                <a:cubicBezTo>
                  <a:pt x="2531454" y="78080"/>
                  <a:pt x="2547478" y="71510"/>
                  <a:pt x="2596055" y="63062"/>
                </a:cubicBezTo>
                <a:cubicBezTo>
                  <a:pt x="2659041" y="52108"/>
                  <a:pt x="2722460" y="43604"/>
                  <a:pt x="2785241" y="31531"/>
                </a:cubicBezTo>
                <a:cubicBezTo>
                  <a:pt x="3019485" y="-13516"/>
                  <a:pt x="2732572" y="30046"/>
                  <a:pt x="2942896" y="0"/>
                </a:cubicBezTo>
                <a:cubicBezTo>
                  <a:pt x="3083034" y="3503"/>
                  <a:pt x="3223277" y="4047"/>
                  <a:pt x="3363310" y="10510"/>
                </a:cubicBezTo>
                <a:cubicBezTo>
                  <a:pt x="3451083" y="14561"/>
                  <a:pt x="3538611" y="23067"/>
                  <a:pt x="3626069" y="31531"/>
                </a:cubicBezTo>
                <a:cubicBezTo>
                  <a:pt x="3752527" y="43769"/>
                  <a:pt x="3641667" y="42041"/>
                  <a:pt x="3720662" y="4204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>
            <a:off x="7338848" y="4339809"/>
            <a:ext cx="115613" cy="17628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flipH="1">
            <a:off x="7541171" y="4479724"/>
            <a:ext cx="79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</a:t>
            </a:r>
            <a:r>
              <a:rPr lang="en-US" dirty="0" smtClean="0"/>
              <a:t>me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22441" y="998966"/>
            <a:ext cx="44821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</a:t>
            </a:r>
            <a:r>
              <a:rPr lang="en-US" dirty="0" smtClean="0"/>
              <a:t>inear regime scales grow independently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Small scales are </a:t>
            </a:r>
            <a:r>
              <a:rPr lang="en-US" dirty="0" err="1" smtClean="0">
                <a:sym typeface="Wingdings" panose="05000000000000000000" pitchFamily="2" charset="2"/>
              </a:rPr>
              <a:t>favoured</a:t>
            </a:r>
            <a:r>
              <a:rPr lang="en-US" dirty="0" smtClean="0">
                <a:sym typeface="Wingdings" panose="05000000000000000000" pitchFamily="2" charset="2"/>
              </a:rPr>
              <a:t> 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When linear </a:t>
            </a:r>
            <a:r>
              <a:rPr lang="en-US" dirty="0" smtClean="0">
                <a:sym typeface="Wingdings" panose="05000000000000000000" pitchFamily="2" charset="2"/>
              </a:rPr>
              <a:t>RMS fluctuation </a:t>
            </a:r>
            <a:r>
              <a:rPr lang="en-US" dirty="0" smtClean="0">
                <a:sym typeface="Wingdings" panose="05000000000000000000" pitchFamily="2" charset="2"/>
              </a:rPr>
              <a:t>reaches ~1.7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Collapse into structures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Largest scales still linear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They probe primordial spectrum </a:t>
            </a:r>
            <a:endParaRPr lang="en-US" dirty="0"/>
          </a:p>
        </p:txBody>
      </p:sp>
      <p:pic>
        <p:nvPicPr>
          <p:cNvPr id="31" name="Picture 3" descr="C:\Documents and Settings\amr.elzant\My Documents\My Pictures\2mas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261302" y="4127937"/>
            <a:ext cx="2209771" cy="1361091"/>
          </a:xfrm>
          <a:prstGeom prst="rect">
            <a:avLst/>
          </a:prstGeom>
          <a:noFill/>
        </p:spPr>
      </p:pic>
      <p:pic>
        <p:nvPicPr>
          <p:cNvPr id="9236" name="Picture 20" descr="http://en.es-static.us/upl/2016/01/galaxy-cluster-Abell1689-Sloan-sq-e14537999411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031" y="2482895"/>
            <a:ext cx="1075654" cy="108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2421" y="4664390"/>
            <a:ext cx="2158750" cy="6652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598508" y="733519"/>
                <a:ext cx="4929142" cy="7696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C0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&gt;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𝑴</m:t>
                        </m:r>
                      </m:e>
                    </m:d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𝐞𝐫𝐟𝐜</m:t>
                    </m:r>
                    <m:d>
                      <m:dPr>
                        <m:begChr m:val="["/>
                        <m:endChr m:val="]"/>
                        <m:ctrlPr>
                          <a:rPr lang="en-US" sz="28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𝛅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𝒄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𝟐</m:t>
                                </m:r>
                              </m:e>
                            </m:rad>
                            <m:r>
                              <a:rPr lang="en-US" sz="2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𝝈</m:t>
                            </m:r>
                            <m:d>
                              <m:dPr>
                                <m:ctrlP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𝑴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US" sz="2800" b="1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508" y="733519"/>
                <a:ext cx="4929142" cy="769698"/>
              </a:xfrm>
              <a:prstGeom prst="rect">
                <a:avLst/>
              </a:prstGeom>
              <a:blipFill>
                <a:blip r:embed="rId9"/>
                <a:stretch>
                  <a:fillRect l="-2472" b="-3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12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-57818"/>
                <a:ext cx="11383617" cy="70717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To 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 Back to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Tophat</a:t>
                </a:r>
                <a:endParaRPr 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-57818"/>
                <a:ext cx="11383617" cy="707175"/>
              </a:xfrm>
              <a:blipFill rotWithShape="0">
                <a:blip r:embed="rId2"/>
                <a:stretch>
                  <a:fillRect l="-2142" t="-26724" b="-40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11979966" cy="620201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Recall heuristic derivation of </a:t>
                </a:r>
                <a:r>
                  <a:rPr lang="en-US" dirty="0" err="1"/>
                  <a:t>Friedmann</a:t>
                </a:r>
                <a:r>
                  <a:rPr lang="en-US" dirty="0"/>
                  <a:t> Eq., as </a:t>
                </a:r>
                <a:r>
                  <a:rPr lang="en-US" b="1" dirty="0">
                    <a:solidFill>
                      <a:srgbClr val="FF0000"/>
                    </a:solidFill>
                  </a:rPr>
                  <a:t>energy integral of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  </a:t>
                </a:r>
                <a:r>
                  <a:rPr lang="en-US" sz="3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(&lt;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)/</m:t>
                    </m:r>
                    <m:sSup>
                      <m:sSup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/>
                  <a:t>   </a:t>
                </a:r>
                <a:r>
                  <a:rPr lang="en-US" b="1" dirty="0" smtClean="0"/>
                  <a:t>  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</a:t>
                </a: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𝑴</m:t>
                    </m:r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&lt;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𝑹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𝒓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𝟑</m:t>
                        </m:r>
                      </m:sup>
                    </m:sSup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𝝆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𝜹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𝒓</m:t>
                            </m:r>
                          </m:e>
                        </m:d>
                      </m:e>
                    </m:d>
                  </m:oMath>
                </a14:m>
                <a:r>
                  <a:rPr lang="en-US" b="1" dirty="0">
                    <a:sym typeface="Wingdings" panose="05000000000000000000" pitchFamily="2" charset="2"/>
                  </a:rPr>
                  <a:t> </a:t>
                </a:r>
                <a:r>
                  <a:rPr lang="en-US" b="1" dirty="0" smtClean="0">
                    <a:sym typeface="Wingdings" panose="05000000000000000000" pitchFamily="2" charset="2"/>
                  </a:rPr>
                  <a:t>  in </a:t>
                </a:r>
                <a:r>
                  <a:rPr lang="en-US" b="1" dirty="0">
                    <a:sym typeface="Wingdings" panose="05000000000000000000" pitchFamily="2" charset="2"/>
                  </a:rPr>
                  <a:t>flat universe E &lt; 0  collapse </a:t>
                </a:r>
              </a:p>
              <a:p>
                <a:pPr marL="0" indent="0">
                  <a:buNone/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/>
                  <a:t>With parametric ‘’cycloid’’ soln.    </a:t>
                </a:r>
              </a:p>
              <a:p>
                <a:pPr marL="0" indent="0">
                  <a:buNone/>
                </a:pPr>
                <a:r>
                  <a:rPr lang="en-US" b="1" dirty="0"/>
                  <a:t> 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b="1" dirty="0" smtClean="0"/>
                  <a:t>                                                                                                         </a:t>
                </a:r>
                <a:r>
                  <a:rPr lang="en-US" dirty="0" smtClean="0"/>
                  <a:t>with</a:t>
                </a:r>
                <a:r>
                  <a:rPr lang="en-US" b="1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𝑮𝑴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700" b="1" u="sng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u="sng" dirty="0" smtClean="0">
                    <a:solidFill>
                      <a:srgbClr val="FF0000"/>
                    </a:solidFill>
                  </a:rPr>
                  <a:t>Important </a:t>
                </a:r>
                <a:r>
                  <a:rPr lang="en-US" b="1" u="sng" dirty="0">
                    <a:solidFill>
                      <a:srgbClr val="FF0000"/>
                    </a:solidFill>
                  </a:rPr>
                  <a:t>dates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!</a:t>
                </a:r>
                <a:endParaRPr lang="en-US" b="1" u="sng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00B0F0"/>
                    </a:solidFill>
                  </a:rPr>
                  <a:t>1) Turnaround  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;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𝛑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b="1" dirty="0">
                    <a:solidFill>
                      <a:srgbClr val="00B0F0"/>
                    </a:solidFill>
                  </a:rPr>
                  <a:t>        </a:t>
                </a:r>
                <a:r>
                  <a:rPr lang="en-US" b="1" dirty="0" smtClean="0">
                    <a:solidFill>
                      <a:srgbClr val="00B0F0"/>
                    </a:solidFill>
                  </a:rPr>
                  <a:t>            </a:t>
                </a:r>
                <a:r>
                  <a:rPr lang="en-US" b="1" dirty="0">
                    <a:solidFill>
                      <a:srgbClr val="00B0F0"/>
                    </a:solidFill>
                  </a:rPr>
                  <a:t>2) Collapse    </a:t>
                </a:r>
                <a:r>
                  <a:rPr lang="en-US" b="1" dirty="0">
                    <a:solidFill>
                      <a:srgbClr val="0070C0"/>
                    </a:solidFill>
                  </a:rPr>
                  <a:t>𝜽= 2 𝝅 ;𝒕= 2 𝛑 𝑩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11979966" cy="6202017"/>
              </a:xfrm>
              <a:blipFill>
                <a:blip r:embed="rId3"/>
                <a:stretch>
                  <a:fillRect l="-1018" t="-1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1655978"/>
            <a:ext cx="3945410" cy="11856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" r="1761"/>
          <a:stretch/>
        </p:blipFill>
        <p:spPr>
          <a:xfrm>
            <a:off x="5741446" y="4656250"/>
            <a:ext cx="2660432" cy="9689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8800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5447" y="334982"/>
            <a:ext cx="1447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3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225922"/>
            <a:ext cx="11264347" cy="960214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Growth in linear regime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2522" y="901149"/>
                <a:ext cx="11913876" cy="5832162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US" sz="3800" b="1" dirty="0" smtClean="0">
                    <a:solidFill>
                      <a:srgbClr val="FF0000"/>
                    </a:solidFill>
                  </a:rPr>
                  <a:t>Expand sinusoidal functions</a:t>
                </a:r>
                <a:r>
                  <a:rPr lang="en-US" sz="2900" b="1" dirty="0" smtClean="0">
                    <a:solidFill>
                      <a:srgbClr val="FF0000"/>
                    </a:solidFill>
                  </a:rPr>
                  <a:t>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3200" b="1" i="0" smtClean="0">
                                <a:latin typeface="Cambria Math" panose="02040503050406030204" pitchFamily="18" charset="0"/>
                              </a:rPr>
                              <m:t>𝐬𝐢𝐧</m:t>
                            </m:r>
                          </m:fName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 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−</m:t>
                            </m:r>
                            <m:f>
                              <m:f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p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!</m:t>
                                </m:r>
                              </m:den>
                            </m:f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p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!</m:t>
                                </m:r>
                              </m:den>
                            </m:f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−…; </m:t>
                            </m:r>
                            <m:func>
                              <m:func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en-US" sz="3200" b="1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𝐜𝐨𝐬</m:t>
                                </m:r>
                              </m:fName>
                              <m:e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𝜽</m:t>
                                        </m:r>
                                      </m:e>
                                      <m:sup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𝜽</m:t>
                                        </m:r>
                                      </m:e>
                                      <m:sup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𝟒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𝟒</m:t>
                                    </m:r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−… </m:t>
                                </m:r>
                              </m:e>
                            </m:func>
                          </m:e>
                        </m:func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endParaRPr lang="en-US" sz="3200" b="1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Radius initially grows as in scale factor in E-</a:t>
                </a:r>
                <a:r>
                  <a:rPr lang="en-US" dirty="0" err="1"/>
                  <a:t>dS</a:t>
                </a:r>
                <a:r>
                  <a:rPr lang="en-US" dirty="0"/>
                  <a:t> universe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sz="41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41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1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4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41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4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4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100" b="0" i="1" smtClean="0">
                                    <a:latin typeface="Cambria Math" panose="02040503050406030204" pitchFamily="18" charset="0"/>
                                  </a:rPr>
                                  <m:t>6 </m:t>
                                </m:r>
                                <m:r>
                                  <a:rPr lang="en-US" sz="41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41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41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1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41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4100" dirty="0"/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>
                    <a:sym typeface="Wingdings" panose="05000000000000000000" pitchFamily="2" charset="2"/>
                  </a:rPr>
                  <a:t>In such (E-</a:t>
                </a:r>
                <a:r>
                  <a:rPr lang="en-US" dirty="0" err="1">
                    <a:sym typeface="Wingdings" panose="05000000000000000000" pitchFamily="2" charset="2"/>
                  </a:rPr>
                  <a:t>dS</a:t>
                </a:r>
                <a:r>
                  <a:rPr lang="en-US" dirty="0">
                    <a:sym typeface="Wingdings" panose="05000000000000000000" pitchFamily="2" charset="2"/>
                  </a:rPr>
                  <a:t>) universe (to lowest order</a:t>
                </a:r>
                <a:r>
                  <a:rPr lang="en-US" dirty="0" smtClean="0">
                    <a:sym typeface="Wingdings" panose="05000000000000000000" pitchFamily="2" charset="2"/>
                  </a:rPr>
                  <a:t>)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sz="3400" b="1" dirty="0"/>
              </a:p>
              <a:p>
                <a:pPr marL="0" indent="0">
                  <a:buNone/>
                </a:pPr>
                <a:endParaRPr lang="en-US" sz="3400" b="1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3400" b="1" dirty="0" smtClean="0">
                    <a:sym typeface="Wingdings" panose="05000000000000000000" pitchFamily="2" charset="2"/>
                  </a:rPr>
                  <a:t>                                                                                       </a:t>
                </a:r>
                <a:r>
                  <a:rPr lang="en-US" sz="3400" b="1" dirty="0" smtClean="0">
                    <a:sym typeface="Wingdings" panose="05000000000000000000" pitchFamily="2" charset="2"/>
                  </a:rPr>
                  <a:t>   </a:t>
                </a:r>
                <a:r>
                  <a:rPr lang="en-US" sz="29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3400" b="1" dirty="0">
                    <a:solidFill>
                      <a:prstClr val="black"/>
                    </a:solidFill>
                  </a:rPr>
                  <a:t>++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sz="34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𝐥𝐢𝐧</m:t>
                        </m:r>
                      </m:sub>
                    </m:sSub>
                    <m:d>
                      <m:dPr>
                        <m:ctrlPr>
                          <a:rPr lang="en-US" sz="3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4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𝐜𝐨𝐥𝐥</m:t>
                        </m:r>
                      </m:e>
                    </m:d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 </m:t>
                    </m:r>
                    <m:sSub>
                      <m:sSubPr>
                        <m:ctrlPr>
                          <a:rPr lang="en-US" sz="3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sz="34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𝐥𝐢𝐧</m:t>
                        </m:r>
                      </m:sub>
                    </m:sSub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n-US" sz="3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a:rPr lang="en-US" sz="3400" b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4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𝟐𝟎</m:t>
                        </m:r>
                      </m:den>
                    </m:f>
                    <m:sSup>
                      <m:sSupPr>
                        <m:ctrlPr>
                          <a:rPr lang="en-US" sz="3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4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𝟏𝟐</m:t>
                            </m:r>
                            <m:r>
                              <a:rPr lang="en-US" sz="34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𝛑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3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sz="3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sup>
                    </m:sSup>
                  </m:oMath>
                </a14:m>
                <a:endParaRPr lang="en-US" sz="3400" b="1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3400" b="1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3400" b="1" dirty="0" smtClean="0">
                    <a:sym typeface="Wingdings" panose="05000000000000000000" pitchFamily="2" charset="2"/>
                  </a:rPr>
                  <a:t> </a:t>
                </a:r>
                <a:endParaRPr lang="en-US" sz="3400" b="1" dirty="0"/>
              </a:p>
              <a:p>
                <a:pPr marL="0" lvl="0" indent="0">
                  <a:buNone/>
                </a:pPr>
                <a:r>
                  <a:rPr lang="en-US" sz="3400" b="1" dirty="0"/>
                  <a:t>Max. expansion  at </a:t>
                </a:r>
                <a:r>
                  <a:rPr lang="en-US" sz="3400" b="1" dirty="0">
                    <a:solidFill>
                      <a:srgbClr val="FF0000"/>
                    </a:solidFill>
                  </a:rPr>
                  <a:t>linear</a:t>
                </a:r>
                <a:r>
                  <a:rPr lang="en-US" sz="3400" b="1" dirty="0"/>
                  <a:t> </a:t>
                </a:r>
                <a14:m>
                  <m:oMath xmlns:m="http://schemas.openxmlformats.org/officeDocument/2006/math">
                    <m:r>
                      <a:rPr lang="en-US" sz="3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𝛅</m:t>
                    </m:r>
                    <m:r>
                      <a:rPr lang="en-US" sz="3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>
                      <a:rPr lang="en-US" sz="3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</m:t>
                    </m:r>
                    <m:r>
                      <a:rPr lang="en-US" sz="3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06</m:t>
                    </m:r>
                    <m:r>
                      <a:rPr lang="en-US" sz="3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400" b="1" dirty="0">
                    <a:sym typeface="Wingdings" panose="05000000000000000000" pitchFamily="2" charset="2"/>
                  </a:rPr>
                  <a:t>  turnaround    full collapse at </a:t>
                </a:r>
                <a:r>
                  <a:rPr lang="en-US" sz="34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linear</a:t>
                </a:r>
                <a:r>
                  <a:rPr lang="en-US" sz="3400" b="1" dirty="0"/>
                  <a:t>  </a:t>
                </a:r>
                <a14:m>
                  <m:oMath xmlns:m="http://schemas.openxmlformats.org/officeDocument/2006/math">
                    <m:r>
                      <a:rPr lang="en-US" sz="3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𝛅</m:t>
                    </m:r>
                    <m:r>
                      <a:rPr lang="en-US" sz="3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>
                      <a:rPr lang="en-US" sz="3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1.7</m:t>
                    </m:r>
                  </m:oMath>
                </a14:m>
                <a:endParaRPr lang="en-US" sz="3400" dirty="0"/>
              </a:p>
              <a:p>
                <a:pPr marL="0" indent="0">
                  <a:buNone/>
                </a:pPr>
                <a:endParaRPr lang="en-US" sz="3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2522" y="901149"/>
                <a:ext cx="11913876" cy="5832162"/>
              </a:xfrm>
              <a:blipFill>
                <a:blip r:embed="rId2"/>
                <a:stretch>
                  <a:fillRect l="-819" t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1821"/>
          <a:stretch/>
        </p:blipFill>
        <p:spPr>
          <a:xfrm>
            <a:off x="6908169" y="1630780"/>
            <a:ext cx="4714160" cy="963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-2899" t="2600" r="2302" b="-2600"/>
          <a:stretch/>
        </p:blipFill>
        <p:spPr>
          <a:xfrm>
            <a:off x="2670257" y="4612418"/>
            <a:ext cx="2621863" cy="96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4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087" y="237030"/>
            <a:ext cx="10515600" cy="102635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Variance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5294" y="1395463"/>
            <a:ext cx="5688061" cy="987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701" y="2719395"/>
            <a:ext cx="3492960" cy="8684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5294" y="4396574"/>
            <a:ext cx="153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Top hat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138999" y="4290238"/>
                <a:ext cx="5194852" cy="4686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|</a:t>
                </a:r>
                <a:r>
                  <a:rPr lang="en-US" b="1" dirty="0"/>
                  <a:t>r</a:t>
                </a:r>
                <a:r>
                  <a:rPr lang="en-US" dirty="0"/>
                  <a:t>| &lt; R and 0 for |</a:t>
                </a:r>
                <a:r>
                  <a:rPr lang="en-US" b="1" dirty="0"/>
                  <a:t>r</a:t>
                </a:r>
                <a:r>
                  <a:rPr lang="en-US" dirty="0"/>
                  <a:t>| &gt; R }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999" y="4290238"/>
                <a:ext cx="5194852" cy="468654"/>
              </a:xfrm>
              <a:prstGeom prst="rect">
                <a:avLst/>
              </a:prstGeom>
              <a:blipFill>
                <a:blip r:embed="rId4"/>
                <a:stretch>
                  <a:fillRect b="-15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27321" b="1116"/>
          <a:stretch/>
        </p:blipFill>
        <p:spPr>
          <a:xfrm>
            <a:off x="4504930" y="5262069"/>
            <a:ext cx="2678557" cy="7451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51925" y="5496155"/>
                <a:ext cx="8480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1925" y="5496155"/>
                <a:ext cx="848053" cy="276999"/>
              </a:xfrm>
              <a:prstGeom prst="rect">
                <a:avLst/>
              </a:prstGeom>
              <a:blipFill>
                <a:blip r:embed="rId6"/>
                <a:stretch>
                  <a:fillRect l="-5755" t="-4444" r="-9353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9376" y="6313298"/>
            <a:ext cx="870325" cy="3980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8417" y="6277968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Gaussian</a:t>
            </a:r>
            <a:r>
              <a:rPr lang="en-US" dirty="0"/>
              <a:t> </a:t>
            </a:r>
            <a:r>
              <a:rPr lang="en-US" i="1" dirty="0"/>
              <a:t>W</a:t>
            </a:r>
            <a:r>
              <a:rPr lang="en-US" dirty="0"/>
              <a:t> 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9701" y="6277968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also used </a:t>
            </a:r>
          </a:p>
        </p:txBody>
      </p:sp>
    </p:spTree>
    <p:extLst>
      <p:ext uri="{BB962C8B-B14F-4D97-AF65-F5344CB8AC3E}">
        <p14:creationId xmlns:p14="http://schemas.microsoft.com/office/powerpoint/2010/main" val="34098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27571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002060"/>
                </a:solidFill>
              </a:rPr>
              <a:t>Press Schechter </a:t>
            </a:r>
            <a:r>
              <a:rPr lang="en-US" b="1" dirty="0">
                <a:solidFill>
                  <a:srgbClr val="FF0000"/>
                </a:solidFill>
              </a:rPr>
              <a:t>Mass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27572"/>
                <a:ext cx="11353801" cy="603042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The number density of haloes of mass </a:t>
                </a:r>
                <a:r>
                  <a:rPr lang="en-US" i="1" dirty="0"/>
                  <a:t>M</a:t>
                </a:r>
                <a:r>
                  <a:rPr lang="en-US" dirty="0"/>
                  <a:t> </a:t>
                </a:r>
                <a:r>
                  <a:rPr lang="en-US" dirty="0" smtClean="0"/>
                  <a:t>is their total </a:t>
                </a:r>
                <a:r>
                  <a:rPr lang="en-US" i="1" dirty="0" smtClean="0"/>
                  <a:t>(mass per unit V) / M </a:t>
                </a:r>
                <a:r>
                  <a:rPr lang="en-US" dirty="0" smtClean="0"/>
                  <a:t>:</a:t>
                </a:r>
                <a:r>
                  <a:rPr lang="en-US" i="1" dirty="0" smtClean="0"/>
                  <a:t> </a:t>
                </a:r>
                <a:endParaRPr lang="en-US" i="1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900" b="0" dirty="0"/>
                  <a:t>              </a:t>
                </a:r>
                <a:r>
                  <a:rPr lang="en-US" sz="39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39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sz="39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39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9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9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9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39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den>
                    </m:f>
                    <m:r>
                      <a:rPr lang="en-US" sz="39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9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ð</m:t>
                        </m:r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39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9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39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num>
                      <m:den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ð</m:t>
                        </m:r>
                        <m:r>
                          <a:rPr lang="en-US" sz="3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den>
                    </m:f>
                    <m:r>
                      <a:rPr lang="en-US" sz="39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</m:oMath>
                </a14:m>
                <a:endParaRPr lang="en-US" sz="39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lvl="0">
                  <a:buFont typeface="Wingdings" panose="05000000000000000000" pitchFamily="2" charset="2"/>
                  <a:buChar char="à"/>
                </a:pPr>
                <a:r>
                  <a:rPr lang="en-US" sz="1900" i="1" dirty="0">
                    <a:latin typeface="Cambria Math" panose="02040503050406030204" pitchFamily="18" charset="0"/>
                  </a:rPr>
                  <a:t>As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ð</m:t>
                        </m:r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19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num>
                      <m:den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ð</m:t>
                        </m:r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r>
                      <a:rPr lang="en-US" sz="19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ð</m:t>
                        </m:r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19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num>
                      <m:den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ð</m:t>
                        </m:r>
                        <m:r>
                          <a:rPr lang="en-US" sz="19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a:rPr lang="en-US" sz="1900" b="0" i="0" smtClean="0">
                        <a:latin typeface="Cambria Math" panose="02040503050406030204" pitchFamily="18" charset="0"/>
                      </a:rPr>
                      <m:t>|</m:t>
                    </m:r>
                    <m:f>
                      <m:fPr>
                        <m:ctrlPr>
                          <a:rPr lang="en-US" sz="19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𝑑𝑀</m:t>
                        </m:r>
                      </m:den>
                    </m:f>
                    <m:r>
                      <a:rPr lang="en-US" sz="1900" b="0" i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900" dirty="0"/>
                  <a:t>      </a:t>
                </a:r>
                <a:r>
                  <a:rPr lang="en-US" sz="2200" dirty="0">
                    <a:sym typeface="Wingdings" panose="05000000000000000000" pitchFamily="2" charset="2"/>
                  </a:rPr>
                  <a:t>     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  <m:d>
                      <m:d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 </m:t>
                        </m:r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𝜋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den>
                        </m:f>
                      </m:sup>
                    </m:sSup>
                    <m:f>
                      <m:f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𝑀</m:t>
                            </m:r>
                          </m:e>
                          <m:sup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𝜎</m:t>
                        </m:r>
                      </m:den>
                    </m:f>
                    <m:func>
                      <m:func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sz="22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2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𝑐</m:t>
                                    </m:r>
                                  </m:sub>
                                  <m:sup>
                                    <m:r>
                                      <a:rPr lang="en-US" sz="22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p>
                                  <m:sSupPr>
                                    <m:ctrlPr>
                                      <a:rPr lang="en-US" sz="22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2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|</m:t>
                    </m:r>
                    <m:f>
                      <m:f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  <m:func>
                          <m:func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ln</m:t>
                            </m:r>
                          </m:fName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𝜎</m:t>
                            </m:r>
                          </m:e>
                        </m:func>
                      </m:num>
                      <m:den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  <m:func>
                          <m:func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ln</m:t>
                            </m:r>
                          </m:fName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𝑀</m:t>
                            </m:r>
                          </m:e>
                        </m:func>
                      </m:den>
                    </m:f>
                    <m:r>
                      <a:rPr lang="en-US" sz="22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|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</a:rPr>
                  <a:t>   </a:t>
                </a:r>
              </a:p>
              <a:p>
                <a:pPr marL="0" indent="0">
                  <a:buNone/>
                </a:pPr>
                <a:endParaRPr lang="en-US" sz="1900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sz="900" dirty="0"/>
              </a:p>
              <a:p>
                <a:pPr marL="0" indent="0">
                  <a:buNone/>
                </a:pPr>
                <a:r>
                  <a:rPr lang="en-US" dirty="0"/>
                  <a:t>Define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 and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dirty="0">
                    <a:sym typeface="Wingdings" panose="05000000000000000000" pitchFamily="2" charset="2"/>
                  </a:rPr>
                  <a:t>        </a:t>
                </a:r>
                <a14:m>
                  <m:oMath xmlns:m="http://schemas.openxmlformats.org/officeDocument/2006/math">
                    <m:r>
                      <a:rPr lang="en-US" sz="43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  <m:d>
                      <m:dPr>
                        <m:ctrlP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  <m: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 </m:t>
                        </m:r>
                        <m: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43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3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43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𝜌</m:t>
                            </m:r>
                          </m:e>
                          <m:sub>
                            <m:r>
                              <a:rPr lang="en-US" sz="43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43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43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𝑀</m:t>
                            </m:r>
                          </m:e>
                          <m:sup>
                            <m:r>
                              <a:rPr lang="en-US" sz="43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3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b>
                      <m:sSubPr>
                        <m:ctrlP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  </m:t>
                        </m:r>
                        <m: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𝑃𝑆</m:t>
                        </m:r>
                      </m:sub>
                    </m:sSub>
                    <m:d>
                      <m:dPr>
                        <m:ctrlP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43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𝜈</m:t>
                        </m:r>
                      </m:e>
                    </m:d>
                  </m:oMath>
                </a14:m>
                <a:r>
                  <a:rPr lang="en-US" sz="4300" dirty="0">
                    <a:solidFill>
                      <a:srgbClr val="0070C0"/>
                    </a:solidFill>
                  </a:rPr>
                  <a:t>    |𝑑 ln⁡𝜎/𝑑 ln⁡𝑀| </a:t>
                </a:r>
                <a:endParaRPr lang="en-US" sz="4300" dirty="0"/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27572"/>
                <a:ext cx="11353801" cy="6030428"/>
              </a:xfrm>
              <a:blipFill rotWithShape="0">
                <a:blip r:embed="rId2"/>
                <a:stretch>
                  <a:fillRect l="-966" t="-2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400"/>
          <a:stretch/>
        </p:blipFill>
        <p:spPr>
          <a:xfrm>
            <a:off x="4479235" y="4293704"/>
            <a:ext cx="3633245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7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640" y="100083"/>
            <a:ext cx="10664687" cy="1066110"/>
          </a:xfrm>
        </p:spPr>
        <p:txBody>
          <a:bodyPr/>
          <a:lstStyle/>
          <a:p>
            <a:r>
              <a:rPr lang="en-US" dirty="0"/>
              <a:t>Extensions and Comparison with Simulation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40" y="1194574"/>
            <a:ext cx="4354995" cy="43549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E5B18C-E5B1-4DFF-8946-EE93E16183F8}"/>
              </a:ext>
            </a:extLst>
          </p:cNvPr>
          <p:cNvSpPr txBox="1"/>
          <p:nvPr/>
        </p:nvSpPr>
        <p:spPr>
          <a:xfrm>
            <a:off x="892060" y="6339167"/>
            <a:ext cx="5682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Springel</a:t>
            </a:r>
            <a:r>
              <a:rPr lang="en-US" dirty="0"/>
              <a:t> et. al. </a:t>
            </a:r>
            <a:r>
              <a:rPr lang="en-US" dirty="0" smtClean="0"/>
              <a:t>Nature (2005)  and MPA press release, 2004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28882" y="981527"/>
            <a:ext cx="6252408" cy="515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4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3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Halo Bias: More </a:t>
            </a:r>
            <a:r>
              <a:rPr lang="en-US" dirty="0"/>
              <a:t>M</a:t>
            </a:r>
            <a:r>
              <a:rPr lang="en-US" dirty="0" smtClean="0"/>
              <a:t>assive Haloes Rarer</a:t>
            </a:r>
            <a:br>
              <a:rPr lang="en-US" dirty="0" smtClean="0"/>
            </a:br>
            <a:r>
              <a:rPr lang="en-US" dirty="0" smtClean="0">
                <a:sym typeface="Wingdings" panose="05000000000000000000" pitchFamily="2" charset="2"/>
              </a:rPr>
              <a:t> More clustered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8393" y="662781"/>
            <a:ext cx="5628343" cy="2633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6835" y="2014330"/>
            <a:ext cx="3726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large scales a linear relation holds </a:t>
            </a:r>
          </a:p>
          <a:p>
            <a:r>
              <a:rPr lang="en-US" dirty="0" smtClean="0"/>
              <a:t>such that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6834" y="3468697"/>
                <a:ext cx="4465983" cy="4406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𝓟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𝒉𝒎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𝑴</m:t>
                          </m:r>
                        </m:e>
                      </m:d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𝓟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𝒎𝒎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34" y="3468697"/>
                <a:ext cx="4465983" cy="4406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565913" y="2882348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0483" b="39099"/>
          <a:stretch/>
        </p:blipFill>
        <p:spPr>
          <a:xfrm>
            <a:off x="5843498" y="2358237"/>
            <a:ext cx="5073304" cy="32020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16757" y="5775655"/>
            <a:ext cx="4015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Halo bias from ~  0.3 to 3 sigma halos</a:t>
            </a:r>
          </a:p>
          <a:p>
            <a:r>
              <a:rPr lang="en-US" b="1" dirty="0" smtClean="0"/>
              <a:t>Identified in simulations at various z</a:t>
            </a:r>
          </a:p>
          <a:p>
            <a:r>
              <a:rPr lang="en-US" dirty="0" smtClean="0"/>
              <a:t> Tinker et. al. (2009)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3347" y="5052280"/>
            <a:ext cx="5206682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++ Formation redshift dependence 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 assembly bias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24930" y="2027798"/>
            <a:ext cx="1653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J. Peacock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3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454" y="71903"/>
            <a:ext cx="11187545" cy="70167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Nonlinear </a:t>
            </a:r>
            <a:r>
              <a:rPr lang="en-US" b="1" dirty="0">
                <a:solidFill>
                  <a:srgbClr val="002060"/>
                </a:solidFill>
              </a:rPr>
              <a:t>M</a:t>
            </a:r>
            <a:r>
              <a:rPr lang="en-US" b="1" dirty="0" smtClean="0">
                <a:solidFill>
                  <a:srgbClr val="002060"/>
                </a:solidFill>
              </a:rPr>
              <a:t>atter Spectrum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9340" y="253017"/>
            <a:ext cx="5137503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5861" y="1562828"/>
            <a:ext cx="47442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Recall</a:t>
            </a:r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 with DM density distribution made of haloes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 power spectrum that is a sum of two terms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895062" y="1562828"/>
                <a:ext cx="1643269" cy="4479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𝒫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062" y="1562828"/>
                <a:ext cx="1643269" cy="4479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9632" y="4164590"/>
                <a:ext cx="6106602" cy="5787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𝒫</m:t>
                      </m:r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36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>
                              <a:latin typeface="Cambria Math" panose="02040503050406030204" pitchFamily="18" charset="0"/>
                            </a:rPr>
                            <m:t>𝒫</m:t>
                          </m:r>
                        </m:e>
                        <m:sup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p>
                      <m:r>
                        <a:rPr lang="en-US" sz="36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</m:d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3600">
                              <a:latin typeface="Cambria Math" panose="02040503050406030204" pitchFamily="18" charset="0"/>
                            </a:rPr>
                            <m:t>𝒫</m:t>
                          </m:r>
                        </m:e>
                        <m:sup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p>
                      <m:r>
                        <a:rPr lang="en-US" sz="360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360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32" y="4164590"/>
                <a:ext cx="6106602" cy="5787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own Arrow 8"/>
          <p:cNvSpPr/>
          <p:nvPr/>
        </p:nvSpPr>
        <p:spPr>
          <a:xfrm>
            <a:off x="1895062" y="5064608"/>
            <a:ext cx="172277" cy="11639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6379" y="6357762"/>
            <a:ext cx="3769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sum over product of  </a:t>
            </a:r>
            <a:r>
              <a:rPr lang="en-US" i="1" dirty="0" smtClean="0"/>
              <a:t>n(M)</a:t>
            </a:r>
            <a:r>
              <a:rPr lang="en-US" dirty="0" smtClean="0"/>
              <a:t> and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2448" y="5071907"/>
            <a:ext cx="207282" cy="11827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70305" y="6398446"/>
            <a:ext cx="5855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Involves </a:t>
            </a:r>
            <a:r>
              <a:rPr lang="en-US" i="1" dirty="0" smtClean="0"/>
              <a:t>n(M) b(M</a:t>
            </a:r>
            <a:r>
              <a:rPr lang="en-US" dirty="0" smtClean="0"/>
              <a:t>) and the linear matter  power spectrum 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38331" y="6398446"/>
                <a:ext cx="303032" cy="287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8331" y="6398446"/>
                <a:ext cx="303032" cy="287964"/>
              </a:xfrm>
              <a:prstGeom prst="rect">
                <a:avLst/>
              </a:prstGeom>
              <a:blipFill>
                <a:blip r:embed="rId6"/>
                <a:stretch>
                  <a:fillRect l="-12000" t="-2128" r="-6000" b="-19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955390" y="4784773"/>
                <a:ext cx="4418609" cy="10278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𝒫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390" y="4784773"/>
                <a:ext cx="4418609" cy="102784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09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22" y="-185530"/>
            <a:ext cx="10515600" cy="920336"/>
          </a:xfrm>
        </p:spPr>
        <p:txBody>
          <a:bodyPr/>
          <a:lstStyle/>
          <a:p>
            <a:r>
              <a:rPr lang="en-US" dirty="0" smtClean="0"/>
              <a:t>Galaxy Spectra and Correlation Functions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27" y="3660890"/>
            <a:ext cx="6798365" cy="3072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792" y="3714659"/>
            <a:ext cx="3800061" cy="296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079" t="5748" r="-1079" b="376"/>
          <a:stretch/>
        </p:blipFill>
        <p:spPr>
          <a:xfrm>
            <a:off x="6649279" y="499045"/>
            <a:ext cx="4913244" cy="33062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4427" y="1139686"/>
            <a:ext cx="6059869" cy="2031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Raw galaxy power spectrum, matched at linear scales,</a:t>
            </a:r>
          </a:p>
          <a:p>
            <a:pPr algn="just"/>
            <a:r>
              <a:rPr lang="en-US" b="1" dirty="0" smtClean="0"/>
              <a:t>shows discrepancy at smaller ones, reflecting  </a:t>
            </a:r>
          </a:p>
          <a:p>
            <a:pPr algn="just"/>
            <a:r>
              <a:rPr lang="en-US" b="1" dirty="0" smtClean="0"/>
              <a:t>(galaxy type scale-dependent) </a:t>
            </a:r>
            <a:r>
              <a:rPr lang="en-US" b="1" dirty="0" smtClean="0">
                <a:solidFill>
                  <a:srgbClr val="FF0000"/>
                </a:solidFill>
              </a:rPr>
              <a:t>bias in the galaxy distribution  </a:t>
            </a:r>
          </a:p>
          <a:p>
            <a:pPr algn="just"/>
            <a:r>
              <a:rPr lang="en-US" b="1" dirty="0" err="1">
                <a:solidFill>
                  <a:srgbClr val="FF0000"/>
                </a:solidFill>
              </a:rPr>
              <a:t>w</a:t>
            </a:r>
            <a:r>
              <a:rPr lang="en-US" b="1" dirty="0" err="1" smtClean="0">
                <a:solidFill>
                  <a:srgbClr val="FF0000"/>
                </a:solidFill>
              </a:rPr>
              <a:t>rt</a:t>
            </a:r>
            <a:r>
              <a:rPr lang="en-US" b="1" dirty="0" smtClean="0">
                <a:solidFill>
                  <a:srgbClr val="FF0000"/>
                </a:solidFill>
              </a:rPr>
              <a:t> to the halo distribution</a:t>
            </a:r>
            <a:r>
              <a:rPr lang="en-US" b="1" dirty="0" smtClean="0"/>
              <a:t>. 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This may be accounted for by </a:t>
            </a:r>
            <a:r>
              <a:rPr lang="en-US" b="1" dirty="0" smtClean="0">
                <a:solidFill>
                  <a:srgbClr val="FF0000"/>
                </a:solidFill>
              </a:rPr>
              <a:t>halo occupation distributions (HOD)</a:t>
            </a:r>
            <a:r>
              <a:rPr lang="en-US" b="1" dirty="0" smtClean="0"/>
              <a:t> of centrals and satellites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99050" y="6415850"/>
            <a:ext cx="2027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Zehavi</a:t>
            </a:r>
            <a:r>
              <a:rPr lang="en-US" dirty="0" smtClean="0"/>
              <a:t> et. al. (2011)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5936974" y="1577009"/>
            <a:ext cx="874643" cy="145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863021" y="2981734"/>
            <a:ext cx="128883" cy="7329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2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0853-8A27-488D-833A-9981EC1A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8783"/>
            <a:ext cx="12059477" cy="1151165"/>
          </a:xfrm>
        </p:spPr>
        <p:txBody>
          <a:bodyPr>
            <a:normAutofit/>
          </a:bodyPr>
          <a:lstStyle/>
          <a:p>
            <a:r>
              <a:rPr lang="en-US" dirty="0" smtClean="0"/>
              <a:t>From</a:t>
            </a:r>
            <a:r>
              <a:rPr lang="en-US" b="1" i="1" dirty="0" smtClean="0"/>
              <a:t> </a:t>
            </a:r>
            <a:r>
              <a:rPr lang="en-US" dirty="0" smtClean="0"/>
              <a:t>Halo </a:t>
            </a:r>
            <a:r>
              <a:rPr lang="en-US" dirty="0"/>
              <a:t>Mass Function </a:t>
            </a:r>
            <a:r>
              <a:rPr lang="en-US" dirty="0" smtClean="0"/>
              <a:t>to </a:t>
            </a:r>
            <a:r>
              <a:rPr lang="en-US" dirty="0"/>
              <a:t>Stellar Mass function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65BB97-111F-47C7-ACA7-7C2979235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67" y="1044843"/>
            <a:ext cx="5745962" cy="37427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768" y="4931412"/>
            <a:ext cx="11765189" cy="461665"/>
          </a:xfrm>
          <a:prstGeom prst="rect">
            <a:avLst/>
          </a:prstGeom>
          <a:solidFill>
            <a:srgbClr val="FFFF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O</a:t>
            </a:r>
            <a:r>
              <a:rPr lang="en-US" sz="2400" b="1" dirty="0" smtClean="0">
                <a:solidFill>
                  <a:srgbClr val="FF0000"/>
                </a:solidFill>
              </a:rPr>
              <a:t>ne to one </a:t>
            </a:r>
            <a:r>
              <a:rPr lang="en-US" sz="2400" b="1" dirty="0" smtClean="0"/>
              <a:t>association of galaxies and haloes (incl. sub haloes) </a:t>
            </a:r>
            <a:r>
              <a:rPr lang="en-US" sz="2400" b="1" dirty="0" smtClean="0">
                <a:sym typeface="Wingdings" panose="05000000000000000000" pitchFamily="2" charset="2"/>
              </a:rPr>
              <a:t> via </a:t>
            </a:r>
            <a:r>
              <a:rPr lang="en-US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abundance matching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70" y="5794845"/>
            <a:ext cx="4344624" cy="8739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042991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Also with </a:t>
            </a:r>
            <a:r>
              <a:rPr lang="en-US" b="1" dirty="0" err="1" smtClean="0"/>
              <a:t>Lum</a:t>
            </a:r>
            <a:r>
              <a:rPr lang="en-US" b="1" dirty="0" smtClean="0"/>
              <a:t>. Fun. 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80582" y="6042991"/>
            <a:ext cx="5145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Main assumption: LF monotonically increasing in </a:t>
            </a:r>
            <a:r>
              <a:rPr lang="en-US" b="1" i="1" dirty="0" smtClean="0"/>
              <a:t>M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343" t="5668" r="-1343" b="-5668"/>
          <a:stretch/>
        </p:blipFill>
        <p:spPr>
          <a:xfrm>
            <a:off x="6413157" y="1110518"/>
            <a:ext cx="4602181" cy="37060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10117" y="1108062"/>
            <a:ext cx="288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Lapi</a:t>
            </a:r>
            <a:r>
              <a:rPr lang="en-US" sz="1600" dirty="0" smtClean="0"/>
              <a:t>, </a:t>
            </a:r>
            <a:r>
              <a:rPr lang="en-US" sz="1600" dirty="0" err="1" smtClean="0"/>
              <a:t>Salucci</a:t>
            </a:r>
            <a:r>
              <a:rPr lang="en-US" sz="1600" dirty="0" smtClean="0"/>
              <a:t>, </a:t>
            </a:r>
            <a:r>
              <a:rPr lang="en-US" sz="1600" dirty="0" err="1" smtClean="0"/>
              <a:t>Danese</a:t>
            </a:r>
            <a:r>
              <a:rPr lang="en-US" sz="1600" dirty="0" smtClean="0"/>
              <a:t>  (2013)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5746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58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100" b="1" dirty="0" smtClean="0">
                <a:solidFill>
                  <a:srgbClr val="0070C0"/>
                </a:solidFill>
              </a:rPr>
              <a:t>Constraints on the Halo-Galaxy Correspondence: 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>
                <a:solidFill>
                  <a:srgbClr val="C00000"/>
                </a:solidFill>
              </a:rPr>
              <a:t>Abundances, correlation fun</a:t>
            </a:r>
            <a:r>
              <a:rPr lang="en-US" sz="3100" b="1" dirty="0" smtClean="0">
                <a:solidFill>
                  <a:srgbClr val="C00000"/>
                </a:solidFill>
              </a:rPr>
              <a:t>,</a:t>
            </a: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4000" b="1" u="sng" dirty="0" smtClean="0">
                <a:solidFill>
                  <a:srgbClr val="00B0F0"/>
                </a:solidFill>
              </a:rPr>
              <a:t>St</a:t>
            </a:r>
            <a:r>
              <a:rPr lang="en-US" sz="4000" b="1" u="sng" dirty="0" smtClean="0">
                <a:solidFill>
                  <a:srgbClr val="00B0F0"/>
                </a:solidFill>
              </a:rPr>
              <a:t>ar </a:t>
            </a:r>
            <a:r>
              <a:rPr lang="en-US" sz="4000" b="1" u="sng" dirty="0">
                <a:solidFill>
                  <a:srgbClr val="00B0F0"/>
                </a:solidFill>
              </a:rPr>
              <a:t>F</a:t>
            </a:r>
            <a:r>
              <a:rPr lang="en-US" sz="4000" b="1" u="sng" dirty="0" smtClean="0">
                <a:solidFill>
                  <a:srgbClr val="00B0F0"/>
                </a:solidFill>
              </a:rPr>
              <a:t>ormation </a:t>
            </a:r>
            <a:r>
              <a:rPr lang="en-US" sz="4000" b="1" u="sng" dirty="0">
                <a:solidFill>
                  <a:srgbClr val="00B0F0"/>
                </a:solidFill>
              </a:rPr>
              <a:t>H</a:t>
            </a:r>
            <a:r>
              <a:rPr lang="en-US" sz="4000" b="1" u="sng" dirty="0" smtClean="0">
                <a:solidFill>
                  <a:srgbClr val="00B0F0"/>
                </a:solidFill>
              </a:rPr>
              <a:t>istory</a:t>
            </a:r>
            <a:r>
              <a:rPr lang="en-US" sz="4000" b="1" dirty="0" smtClean="0">
                <a:solidFill>
                  <a:srgbClr val="00B0F0"/>
                </a:solidFill>
              </a:rPr>
              <a:t>… </a:t>
            </a:r>
            <a:endParaRPr lang="en-US" sz="4000" b="1" dirty="0">
              <a:solidFill>
                <a:srgbClr val="00B0F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215" y="1161535"/>
            <a:ext cx="3471495" cy="27530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90" y="1161535"/>
            <a:ext cx="5469831" cy="52124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1318" y="6211669"/>
            <a:ext cx="3742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SFR as function of mass and redshift  </a:t>
            </a:r>
          </a:p>
          <a:p>
            <a:r>
              <a:rPr lang="en-US" dirty="0" smtClean="0"/>
              <a:t>Whittaker et. al. (2014)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5021" y="3793525"/>
            <a:ext cx="5110943" cy="31509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852391" y="5634388"/>
            <a:ext cx="130837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Specific SFR</a:t>
            </a:r>
          </a:p>
          <a:p>
            <a:r>
              <a:rPr lang="en-US" sz="1400" dirty="0" err="1" smtClean="0"/>
              <a:t>Agello</a:t>
            </a:r>
            <a:r>
              <a:rPr lang="en-US" sz="1400" dirty="0" smtClean="0"/>
              <a:t> et al</a:t>
            </a:r>
          </a:p>
          <a:p>
            <a:r>
              <a:rPr lang="en-US" sz="1400" dirty="0" smtClean="0"/>
              <a:t> FERMILAT)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6864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3B7B12-EB34-4E94-A35C-DB39B823B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-145772"/>
            <a:ext cx="3810472" cy="2213111"/>
          </a:xfrm>
        </p:spPr>
        <p:txBody>
          <a:bodyPr>
            <a:normAutofit/>
          </a:bodyPr>
          <a:lstStyle/>
          <a:p>
            <a:r>
              <a:rPr lang="en-US" sz="3200" b="1" dirty="0"/>
              <a:t>Empiricism</a:t>
            </a:r>
            <a:r>
              <a:rPr lang="en-US" sz="3200" dirty="0"/>
              <a:t> </a:t>
            </a:r>
            <a:r>
              <a:rPr lang="en-US" sz="3200" dirty="0" smtClean="0"/>
              <a:t>in </a:t>
            </a:r>
            <a:r>
              <a:rPr lang="en-US" sz="3200" dirty="0"/>
              <a:t>a </a:t>
            </a:r>
            <a:r>
              <a:rPr lang="en-US" sz="3200" b="1" dirty="0"/>
              <a:t>Universe Machine</a:t>
            </a:r>
            <a:br>
              <a:rPr lang="en-US" sz="3200" b="1" dirty="0"/>
            </a:br>
            <a:r>
              <a:rPr lang="en-US" sz="2800" dirty="0" err="1"/>
              <a:t>Behroozi</a:t>
            </a:r>
            <a:r>
              <a:rPr lang="en-US" sz="2800" dirty="0"/>
              <a:t> et. al. (2019)</a:t>
            </a:r>
            <a:br>
              <a:rPr lang="en-US" sz="2800" dirty="0"/>
            </a:br>
            <a:r>
              <a:rPr lang="en-US" sz="1600" dirty="0"/>
              <a:t>The correlation between galaxy growth and dark matter halo assembly from z = 0-10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5EFD0C-1B5F-4E0A-8615-D5B72F0D6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08" r="7423" b="4253"/>
          <a:stretch/>
        </p:blipFill>
        <p:spPr>
          <a:xfrm>
            <a:off x="4565846" y="-180692"/>
            <a:ext cx="7626154" cy="72425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A48C1F-292A-4E86-95D3-65CD29A2D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7372"/>
            <a:ext cx="4572000" cy="3246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15ED66-59E7-4F90-A106-82DD328B8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25" y="4813853"/>
            <a:ext cx="3126750" cy="20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5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32222-119E-4FF3-945C-F96FC4FF9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365126"/>
            <a:ext cx="11168270" cy="72196"/>
          </a:xfrm>
        </p:spPr>
        <p:txBody>
          <a:bodyPr>
            <a:normAutofit fontScale="90000"/>
          </a:bodyPr>
          <a:lstStyle/>
          <a:p>
            <a:r>
              <a:rPr lang="en-US" dirty="0"/>
              <a:t>Galaxy Halo Matching: Stellar to DM Ratio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165674-6913-43C6-9F82-5281B0C3E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8854" y="1650272"/>
            <a:ext cx="6238206" cy="3938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C170B3-FD0F-4836-B4E6-AC01854D4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696" y="1650272"/>
            <a:ext cx="6580239" cy="428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3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098D-CD86-40F6-800E-4E0A04EB2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" y="1"/>
            <a:ext cx="11019183" cy="927652"/>
          </a:xfrm>
        </p:spPr>
        <p:txBody>
          <a:bodyPr/>
          <a:lstStyle/>
          <a:p>
            <a:r>
              <a:rPr lang="en-US" dirty="0"/>
              <a:t>JWST and the Early Massive Galaxies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55BED4-75C8-4BE8-AC71-5EAA117AC3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7876" y="927653"/>
            <a:ext cx="4687954" cy="44031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C927FE-1F56-4F1E-81C3-791BC179D5F4}"/>
              </a:ext>
            </a:extLst>
          </p:cNvPr>
          <p:cNvSpPr txBox="1"/>
          <p:nvPr/>
        </p:nvSpPr>
        <p:spPr>
          <a:xfrm>
            <a:off x="8250178" y="5724492"/>
            <a:ext cx="1884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Lowell et. al.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D9CD28-7083-4B2A-BC34-C1DBBB7C7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549" y="930711"/>
            <a:ext cx="4820644" cy="43969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A71496-B9FF-4A3F-BABA-7EE0F73828BB}"/>
              </a:ext>
            </a:extLst>
          </p:cNvPr>
          <p:cNvSpPr txBox="1"/>
          <p:nvPr/>
        </p:nvSpPr>
        <p:spPr>
          <a:xfrm>
            <a:off x="2800795" y="5909158"/>
            <a:ext cx="2219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Boylan-</a:t>
            </a:r>
            <a:r>
              <a:rPr lang="en-US" dirty="0" err="1"/>
              <a:t>Kolchin</a:t>
            </a:r>
            <a:r>
              <a:rPr lang="en-US" dirty="0"/>
              <a:t> (2022)</a:t>
            </a:r>
          </a:p>
        </p:txBody>
      </p:sp>
    </p:spTree>
    <p:extLst>
      <p:ext uri="{BB962C8B-B14F-4D97-AF65-F5344CB8AC3E}">
        <p14:creationId xmlns:p14="http://schemas.microsoft.com/office/powerpoint/2010/main" val="131679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AF15D-615B-4799-8429-FFD95F9A8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103739"/>
            <a:ext cx="10823713" cy="867327"/>
          </a:xfrm>
        </p:spPr>
        <p:txBody>
          <a:bodyPr/>
          <a:lstStyle/>
          <a:p>
            <a:r>
              <a:rPr lang="en-US" dirty="0" smtClean="0"/>
              <a:t>Some Possible </a:t>
            </a:r>
            <a:r>
              <a:rPr lang="en-US" dirty="0"/>
              <a:t>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CFF0C-13B6-4999-B43B-010319BE7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325217"/>
            <a:ext cx="12032974" cy="5671930"/>
          </a:xfrm>
        </p:spPr>
        <p:txBody>
          <a:bodyPr/>
          <a:lstStyle/>
          <a:p>
            <a:r>
              <a:rPr lang="en-US" dirty="0"/>
              <a:t>Top heavy IMF, Pop III stars etc. (</a:t>
            </a:r>
            <a:r>
              <a:rPr lang="en-US" dirty="0" smtClean="0"/>
              <a:t>ruining </a:t>
            </a:r>
            <a:r>
              <a:rPr lang="en-US" dirty="0"/>
              <a:t>mass estimates from UVLF) </a:t>
            </a:r>
          </a:p>
          <a:p>
            <a:r>
              <a:rPr lang="en-US" dirty="0"/>
              <a:t>Reddening ruining redshift estimates </a:t>
            </a:r>
            <a:r>
              <a:rPr lang="en-US" sz="2000" dirty="0"/>
              <a:t>(few spectroscopically confirmed)</a:t>
            </a:r>
          </a:p>
          <a:p>
            <a:r>
              <a:rPr lang="en-US" dirty="0" smtClean="0"/>
              <a:t>AGN </a:t>
            </a:r>
            <a:r>
              <a:rPr lang="en-US" dirty="0"/>
              <a:t>contamination</a:t>
            </a:r>
            <a:endParaRPr lang="en-US" sz="2000" dirty="0"/>
          </a:p>
          <a:p>
            <a:r>
              <a:rPr lang="en-US" dirty="0" smtClean="0"/>
              <a:t>Small/no </a:t>
            </a:r>
            <a:r>
              <a:rPr lang="en-US" dirty="0"/>
              <a:t>dust extinction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Barring such things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More exotic scenarios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8DFF41-3CF4-40D6-AA01-0977467D1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948" y="2451652"/>
            <a:ext cx="8393852" cy="4351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38BFBE-A055-4141-9A43-6CE620DB916B}"/>
              </a:ext>
            </a:extLst>
          </p:cNvPr>
          <p:cNvSpPr txBox="1"/>
          <p:nvPr/>
        </p:nvSpPr>
        <p:spPr>
          <a:xfrm>
            <a:off x="6414052" y="6434279"/>
            <a:ext cx="595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Kannan et. al. (2023). Millennium TNG Hydro Sims VS. </a:t>
            </a:r>
            <a:r>
              <a:rPr lang="en-US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-10886"/>
            <a:ext cx="12284765" cy="9144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Toward a Consistent 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Picture:  </a:t>
            </a:r>
            <a:r>
              <a:rPr lang="en-US" sz="32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From galaxies to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Fundamental Physics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3514"/>
            <a:ext cx="11913704" cy="59544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60" dirty="0">
                <a:solidFill>
                  <a:schemeClr val="accent2"/>
                </a:solidFill>
                <a:latin typeface="Baskerville Old Face" pitchFamily="18" charset="0"/>
              </a:rPr>
              <a:t>     </a:t>
            </a:r>
          </a:p>
          <a:p>
            <a:pPr marL="0" indent="0">
              <a:buNone/>
            </a:pPr>
            <a:r>
              <a:rPr lang="en-US" sz="4700" b="1" dirty="0" smtClean="0">
                <a:solidFill>
                  <a:srgbClr val="0070C0"/>
                </a:solidFill>
                <a:latin typeface="Baskerville Old Face" pitchFamily="18" charset="0"/>
              </a:rPr>
              <a:t>  CDM-based models may explain:</a:t>
            </a:r>
            <a:r>
              <a:rPr lang="en-US" dirty="0" smtClean="0">
                <a:latin typeface="Baskerville Old Face" pitchFamily="18" charset="0"/>
              </a:rPr>
              <a:t>  </a:t>
            </a:r>
          </a:p>
          <a:p>
            <a:pPr marL="0" indent="0">
              <a:buNone/>
            </a:pPr>
            <a:endParaRPr lang="en-US" sz="900" b="1" dirty="0" smtClean="0"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skerville Old Face" pitchFamily="18" charset="0"/>
              </a:rPr>
              <a:t>         **Spatial </a:t>
            </a:r>
            <a:r>
              <a:rPr lang="en-US" b="1" dirty="0">
                <a:latin typeface="Baskerville Old Face" pitchFamily="18" charset="0"/>
              </a:rPr>
              <a:t>distribution </a:t>
            </a:r>
            <a:r>
              <a:rPr lang="en-US" b="1" dirty="0" smtClean="0">
                <a:latin typeface="Baskerville Old Face" pitchFamily="18" charset="0"/>
              </a:rPr>
              <a:t>of galaxies and </a:t>
            </a:r>
            <a:r>
              <a:rPr lang="en-US" b="1" dirty="0">
                <a:latin typeface="Baskerville Old Face" pitchFamily="18" charset="0"/>
              </a:rPr>
              <a:t>many </a:t>
            </a:r>
            <a:r>
              <a:rPr lang="en-US" b="1" dirty="0" smtClean="0">
                <a:latin typeface="Baskerville Old Face" pitchFamily="18" charset="0"/>
              </a:rPr>
              <a:t>of their properties</a:t>
            </a:r>
            <a:r>
              <a:rPr lang="en-US" b="1" dirty="0" smtClean="0">
                <a:solidFill>
                  <a:srgbClr val="0070C0"/>
                </a:solidFill>
                <a:latin typeface="Baskerville Old Face" pitchFamily="18" charset="0"/>
              </a:rPr>
              <a:t>.</a:t>
            </a:r>
          </a:p>
          <a:p>
            <a:pPr marL="0" indent="0">
              <a:buNone/>
            </a:pPr>
            <a:endParaRPr lang="en-US" sz="900" b="1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  <a:latin typeface="Baskerville Old Face" pitchFamily="18" charset="0"/>
              </a:rPr>
              <a:t>        </a:t>
            </a:r>
            <a:r>
              <a:rPr lang="en-US" b="1" dirty="0" smtClean="0">
                <a:latin typeface="Baskerville Old Face" pitchFamily="18" charset="0"/>
              </a:rPr>
              <a:t>**Mostly in terms of the masses of haloes they are assumed to live in </a:t>
            </a:r>
            <a:endParaRPr lang="en-US" b="1" dirty="0">
              <a:latin typeface="Baskerville Old Face" pitchFamily="18" charset="0"/>
            </a:endParaRPr>
          </a:p>
          <a:p>
            <a:pPr marL="0" indent="0">
              <a:buNone/>
            </a:pPr>
            <a:endParaRPr lang="en-US" b="1" dirty="0" smtClean="0"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skerville Old Face" pitchFamily="18" charset="0"/>
              </a:rPr>
              <a:t>   </a:t>
            </a:r>
            <a:r>
              <a:rPr lang="en-US" b="1" dirty="0" smtClean="0">
                <a:solidFill>
                  <a:srgbClr val="0070C0"/>
                </a:solidFill>
                <a:latin typeface="Baskerville Old Face" pitchFamily="18" charset="0"/>
              </a:rPr>
              <a:t>But significant issues at smaller scales and higher redshift </a:t>
            </a:r>
          </a:p>
          <a:p>
            <a:pPr marL="0" indent="0">
              <a:buNone/>
            </a:pPr>
            <a:endParaRPr lang="en-US" sz="2990" b="1" dirty="0" smtClean="0">
              <a:solidFill>
                <a:schemeClr val="tx2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sz="2990" b="1" dirty="0" smtClean="0">
                <a:solidFill>
                  <a:schemeClr val="tx2"/>
                </a:solidFill>
                <a:latin typeface="Baskerville Old Face" pitchFamily="18" charset="0"/>
              </a:rPr>
              <a:t>++ </a:t>
            </a:r>
            <a:r>
              <a:rPr lang="en-US" b="1" dirty="0" smtClean="0">
                <a:latin typeface="Baskerville Old Face" pitchFamily="18" charset="0"/>
              </a:rPr>
              <a:t>Non-gravitational </a:t>
            </a:r>
            <a:r>
              <a:rPr lang="en-US" b="1" dirty="0">
                <a:latin typeface="Baskerville Old Face" pitchFamily="18" charset="0"/>
              </a:rPr>
              <a:t>physics of galaxy formation </a:t>
            </a:r>
            <a:r>
              <a:rPr lang="en-US" b="1" dirty="0" smtClean="0">
                <a:latin typeface="Baskerville Old Face" pitchFamily="18" charset="0"/>
              </a:rPr>
              <a:t>not precisely modelled yet </a:t>
            </a:r>
          </a:p>
          <a:p>
            <a:pPr marL="0" indent="0">
              <a:buNone/>
            </a:pPr>
            <a:r>
              <a:rPr lang="en-US" b="1" dirty="0" smtClean="0">
                <a:latin typeface="Baskerville Old Face" pitchFamily="18" charset="0"/>
              </a:rPr>
              <a:t>++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Most of universe is missing: </a:t>
            </a:r>
            <a:r>
              <a:rPr lang="en-US" b="1" dirty="0">
                <a:solidFill>
                  <a:schemeClr val="tx2"/>
                </a:solidFill>
                <a:latin typeface="Baskerville Old Face" pitchFamily="18" charset="0"/>
              </a:rPr>
              <a:t>we know the parameters but not </a:t>
            </a:r>
            <a:r>
              <a:rPr lang="en-US" b="1" dirty="0" smtClean="0">
                <a:solidFill>
                  <a:schemeClr val="tx2"/>
                </a:solidFill>
                <a:latin typeface="Baskerville Old Face" pitchFamily="18" charset="0"/>
              </a:rPr>
              <a:t>content</a:t>
            </a:r>
          </a:p>
          <a:p>
            <a:pPr marL="0" indent="0">
              <a:buNone/>
            </a:pPr>
            <a:endParaRPr lang="en-US" sz="1000" b="1" dirty="0" smtClean="0"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Baskerville Old Face" pitchFamily="18" charset="0"/>
                <a:sym typeface="Wingdings" pitchFamily="2" charset="2"/>
              </a:rPr>
              <a:t> </a:t>
            </a:r>
            <a:r>
              <a:rPr lang="en-US" b="1" dirty="0" smtClean="0">
                <a:latin typeface="Baskerville Old Face" pitchFamily="18" charset="0"/>
                <a:sym typeface="Wingdings" pitchFamily="2" charset="2"/>
              </a:rPr>
              <a:t>   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  <a:sym typeface="Wingdings" pitchFamily="2" charset="2"/>
              </a:rPr>
              <a:t>stringent tests with time maps of galaxy distribution and properties </a:t>
            </a:r>
            <a:endParaRPr lang="en-US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>
              <a:buNone/>
            </a:pPr>
            <a:endParaRPr lang="en-US" sz="900" b="1" dirty="0" smtClean="0">
              <a:latin typeface="Baskerville Old Face" pitchFamily="18" charset="0"/>
            </a:endParaRPr>
          </a:p>
          <a:p>
            <a:pPr>
              <a:buNone/>
            </a:pPr>
            <a:endParaRPr lang="en-US" sz="900" b="1" dirty="0">
              <a:latin typeface="Baskerville Old Face" pitchFamily="18" charset="0"/>
            </a:endParaRPr>
          </a:p>
          <a:p>
            <a:r>
              <a:rPr lang="en-US" b="1" dirty="0">
                <a:latin typeface="Baskerville Old Face" pitchFamily="18" charset="0"/>
              </a:rPr>
              <a:t>All salvageable; or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completely new physics?</a:t>
            </a:r>
          </a:p>
          <a:p>
            <a:pPr>
              <a:buNone/>
            </a:pPr>
            <a:r>
              <a:rPr lang="en-US" sz="2680" b="1" dirty="0">
                <a:solidFill>
                  <a:schemeClr val="accent1"/>
                </a:solidFill>
                <a:latin typeface="Baskerville Old Face" pitchFamily="18" charset="0"/>
              </a:rPr>
              <a:t>   (e.g., serious modifications to gravity theory)</a:t>
            </a:r>
          </a:p>
          <a:p>
            <a:pPr>
              <a:buNone/>
            </a:pPr>
            <a:endParaRPr lang="en-US" dirty="0">
              <a:solidFill>
                <a:srgbClr val="C00000"/>
              </a:solidFill>
              <a:latin typeface="Agency FB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23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0" y="133616"/>
            <a:ext cx="9374121" cy="1042623"/>
          </a:xfrm>
        </p:spPr>
        <p:txBody>
          <a:bodyPr>
            <a:noAutofit/>
          </a:bodyPr>
          <a:lstStyle/>
          <a:p>
            <a:r>
              <a:rPr lang="en-CA" sz="4000" u="sng" dirty="0">
                <a:solidFill>
                  <a:srgbClr val="7030A0"/>
                </a:solidFill>
                <a:latin typeface="Berlin Sans FB Demi" pitchFamily="34" charset="0"/>
                <a:cs typeface="Nirmala UI Semilight" pitchFamily="34" charset="0"/>
              </a:rPr>
              <a:t>Probing wider, deeper </a:t>
            </a:r>
            <a:r>
              <a:rPr lang="en-CA" sz="4000" u="sng" dirty="0">
                <a:solidFill>
                  <a:srgbClr val="7030A0"/>
                </a:solidFill>
                <a:latin typeface="Berlin Sans FB Demi" pitchFamily="34" charset="0"/>
                <a:cs typeface="Nirmala UI Semilight" pitchFamily="34" charset="0"/>
                <a:sym typeface="Wingdings" panose="05000000000000000000" pitchFamily="2" charset="2"/>
              </a:rPr>
              <a:t> </a:t>
            </a:r>
            <a:r>
              <a:rPr lang="en-CA" sz="4000" u="sng" dirty="0">
                <a:solidFill>
                  <a:srgbClr val="7030A0"/>
                </a:solidFill>
                <a:latin typeface="Berlin Sans FB Demi" pitchFamily="34" charset="0"/>
                <a:cs typeface="Nirmala UI Semilight" pitchFamily="34" charset="0"/>
              </a:rPr>
              <a:t>stringent tests</a:t>
            </a:r>
            <a:r>
              <a:rPr lang="en-CA" sz="4000" dirty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  <a:cs typeface="Nirmala UI Semilight" pitchFamily="34" charset="0"/>
              </a:rPr>
              <a:t/>
            </a:r>
            <a:br>
              <a:rPr lang="en-CA" sz="4000" dirty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  <a:cs typeface="Nirmala UI Semilight" pitchFamily="34" charset="0"/>
              </a:rPr>
            </a:br>
            <a:endParaRPr lang="en-CA" sz="4000" dirty="0">
              <a:latin typeface="Berlin Sans FB Demi" pitchFamily="34" charset="0"/>
              <a:cs typeface="Nirmala UI Semilight" pitchFamily="34" charset="0"/>
            </a:endParaRPr>
          </a:p>
        </p:txBody>
      </p:sp>
      <p:pic>
        <p:nvPicPr>
          <p:cNvPr id="4" name="Content Placeholder 3" descr="euclid_satellit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79604">
            <a:off x="1970557" y="1494115"/>
            <a:ext cx="1981200" cy="1961965"/>
          </a:xfrm>
        </p:spPr>
      </p:pic>
      <p:pic>
        <p:nvPicPr>
          <p:cNvPr id="5" name="Picture 4" descr="Gaia_mapping_the_stars_of_the_Milky_W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00293">
            <a:off x="8131624" y="4610925"/>
            <a:ext cx="2504261" cy="1661160"/>
          </a:xfrm>
          <a:prstGeom prst="rect">
            <a:avLst/>
          </a:prstGeom>
        </p:spPr>
      </p:pic>
      <p:pic>
        <p:nvPicPr>
          <p:cNvPr id="6" name="Picture 5" descr="jwst_poster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73601">
            <a:off x="7786763" y="1917310"/>
            <a:ext cx="2743200" cy="2057400"/>
          </a:xfrm>
          <a:prstGeom prst="rect">
            <a:avLst/>
          </a:prstGeom>
        </p:spPr>
      </p:pic>
      <p:pic>
        <p:nvPicPr>
          <p:cNvPr id="8" name="Picture 7" descr="tmt_thumb_ne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04758">
            <a:off x="4865203" y="2402037"/>
            <a:ext cx="2309192" cy="1295400"/>
          </a:xfrm>
          <a:prstGeom prst="rect">
            <a:avLst/>
          </a:prstGeom>
        </p:spPr>
      </p:pic>
      <p:pic>
        <p:nvPicPr>
          <p:cNvPr id="9" name="Picture 8" descr="European_Extremely_Large_Telescop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332088">
            <a:off x="1544228" y="4287607"/>
            <a:ext cx="2842619" cy="1776637"/>
          </a:xfrm>
          <a:prstGeom prst="rect">
            <a:avLst/>
          </a:prstGeom>
        </p:spPr>
      </p:pic>
      <p:pic>
        <p:nvPicPr>
          <p:cNvPr id="10" name="Picture 9" descr="Australia-Gears-Up-For-Square-Kilometer-Array-Telescope-With-New-Supercomput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40225" y="4558287"/>
            <a:ext cx="2387610" cy="173294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09800" y="6172202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prstClr val="black"/>
                </a:solidFill>
              </a:rPr>
              <a:t>Extremely Large Telescope 2024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3515" y="6231685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prstClr val="black"/>
                </a:solidFill>
              </a:rPr>
              <a:t>Square Kilometer Array</a:t>
            </a:r>
          </a:p>
          <a:p>
            <a:r>
              <a:rPr lang="en-CA" dirty="0" smtClean="0">
                <a:solidFill>
                  <a:prstClr val="black"/>
                </a:solidFill>
              </a:rPr>
              <a:t>‘In process… completion ~ 2030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22652" y="3902596"/>
            <a:ext cx="3350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prstClr val="black"/>
                </a:solidFill>
              </a:rPr>
              <a:t>Caltech 30 m Telescope 2027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15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prstClr val="black"/>
                </a:solidFill>
              </a:rPr>
              <a:t>Gaia, 2018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2444" y="3629830"/>
            <a:ext cx="1406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prstClr val="black"/>
                </a:solidFill>
              </a:rPr>
              <a:t>Euclid, up already 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27288" y="4071884"/>
            <a:ext cx="3607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prstClr val="black"/>
                </a:solidFill>
              </a:rPr>
              <a:t>James Webb Space </a:t>
            </a:r>
            <a:r>
              <a:rPr lang="en-CA" dirty="0" smtClean="0">
                <a:solidFill>
                  <a:prstClr val="black"/>
                </a:solidFill>
              </a:rPr>
              <a:t>Telescope 2022</a:t>
            </a:r>
            <a:endParaRPr lang="en-CA" dirty="0">
              <a:solidFill>
                <a:prstClr val="black"/>
              </a:solidFill>
            </a:endParaRPr>
          </a:p>
          <a:p>
            <a:r>
              <a:rPr lang="en-CA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5695" y="2059292"/>
            <a:ext cx="1792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LSST -Rubin2023</a:t>
            </a:r>
          </a:p>
        </p:txBody>
      </p:sp>
      <p:pic>
        <p:nvPicPr>
          <p:cNvPr id="6148" name="Picture 4" descr="Large Synoptic Survey Telescope 3 4 render 201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152" y="548544"/>
            <a:ext cx="2127972" cy="159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Wfirst beauty1 prores 1920x1080.mov .00 00 17 16.still003 crop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139" y="791916"/>
            <a:ext cx="2318183" cy="139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947457" y="1202299"/>
            <a:ext cx="2212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WFIRST-Roman (2027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48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5592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Next Generation CMB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/>
              <a:t>(polarizations and spectral distortions)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118" y="990600"/>
            <a:ext cx="8713124" cy="6400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Polarization – </a:t>
            </a:r>
            <a:r>
              <a:rPr lang="en-US" dirty="0" smtClean="0">
                <a:solidFill>
                  <a:srgbClr val="00B0F0"/>
                </a:solidFill>
              </a:rPr>
              <a:t>primordial gravity waves 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949" y="3534530"/>
            <a:ext cx="2290198" cy="21988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93654" y="6249678"/>
            <a:ext cx="3402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QUBIC, ground based ++BICEP </a:t>
            </a:r>
            <a:r>
              <a:rPr lang="en-US" dirty="0" err="1">
                <a:solidFill>
                  <a:prstClr val="black"/>
                </a:solidFill>
              </a:rPr>
              <a:t>etc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225" y="2281433"/>
            <a:ext cx="3761254" cy="23525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8334" y="4849460"/>
            <a:ext cx="3509039" cy="200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2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Supplementary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6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5" y="-134739"/>
            <a:ext cx="12053455" cy="1325563"/>
          </a:xfrm>
        </p:spPr>
        <p:txBody>
          <a:bodyPr>
            <a:normAutofit/>
          </a:bodyPr>
          <a:lstStyle/>
          <a:p>
            <a:r>
              <a:rPr lang="en-US" sz="3600" b="1" u="sng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Fluid and Wave Equations </a:t>
            </a:r>
            <a:r>
              <a:rPr lang="en-US" sz="3600" b="1" u="sng" dirty="0" smtClean="0">
                <a:latin typeface="Arial Narrow" panose="020B0606020202030204" pitchFamily="34" charset="0"/>
              </a:rPr>
              <a:t>for</a:t>
            </a:r>
            <a:r>
              <a:rPr lang="en-US" sz="36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CMB Photon Temp.  Fluctuations</a:t>
            </a:r>
            <a:endParaRPr lang="en-US" sz="36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" y="1237006"/>
                <a:ext cx="11961091" cy="559261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For photon number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sub>
                    </m:sSub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Conservation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l-G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sub>
                    </m:sSub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𝐜𝐨𝐧𝐬𝐭</m:t>
                    </m:r>
                  </m:oMath>
                </a14:m>
                <a:endParaRPr lang="en-US" b="1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1050" dirty="0" smtClean="0"/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𝑎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𝑎</m:t>
                            </m:r>
                          </m:den>
                        </m:f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.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𝛾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𝒗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𝛾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=0 </m:t>
                    </m:r>
                  </m:oMath>
                </a14:m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8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 </a:t>
                </a:r>
                <a:r>
                  <a:rPr lang="en-US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Continuity</a:t>
                </a:r>
                <a:r>
                  <a:rPr lang="en-US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Eq. for </a:t>
                </a:r>
                <a:r>
                  <a:rPr lang="en-US" b="1" i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T</a:t>
                </a: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-fluctuations</a:t>
                </a:r>
                <a:r>
                  <a:rPr lang="en-US" dirty="0" smtClean="0">
                    <a:sym typeface="Wingdings" panose="05000000000000000000" pitchFamily="2" charset="2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→ </m:t>
                    </m:r>
                  </m:oMath>
                </a14:m>
                <a:r>
                  <a:rPr lang="en-US" dirty="0" smtClean="0">
                    <a:sym typeface="Wingdings" panose="05000000000000000000" pitchFamily="2" charset="2"/>
                  </a:rPr>
                  <a:t>                         </a:t>
                </a: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dirty="0" smtClean="0">
                    <a:sym typeface="Wingdings" panose="05000000000000000000" pitchFamily="2" charset="2"/>
                  </a:rPr>
                  <a:t>(Spatially) </a:t>
                </a:r>
                <a:r>
                  <a:rPr lang="en-US" b="1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Fourier decompose </a:t>
                </a:r>
                <a:r>
                  <a:rPr lang="en-US" dirty="0" smtClean="0">
                    <a:sym typeface="Wingdings" panose="05000000000000000000" pitchFamily="2" charset="2"/>
                  </a:rPr>
                  <a:t>                        </a:t>
                </a:r>
              </a:p>
              <a:p>
                <a:pPr marL="0" indent="0">
                  <a:buNone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++ </a:t>
                </a:r>
                <a:r>
                  <a:rPr lang="en-US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Momentum </a:t>
                </a:r>
                <a:r>
                  <a:rPr lang="en-US" dirty="0" smtClean="0">
                    <a:sym typeface="Wingdings" panose="05000000000000000000" pitchFamily="2" charset="2"/>
                  </a:rPr>
                  <a:t>                       </a:t>
                </a:r>
                <a:r>
                  <a:rPr lang="en-US" sz="1800" dirty="0" smtClean="0">
                    <a:sym typeface="Wingdings" panose="05000000000000000000" pitchFamily="2" charset="2"/>
                  </a:rPr>
                  <a:t>(eff. Mass * fluid v)                                                                 </a:t>
                </a:r>
              </a:p>
              <a:p>
                <a:pPr marL="0" indent="0">
                  <a:buNone/>
                </a:pPr>
                <a:endParaRPr lang="en-US" sz="1800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sym typeface="Wingdings" panose="05000000000000000000" pitchFamily="2" charset="2"/>
                  </a:rPr>
                  <a:t>                                                                                                                                                                          </a:t>
                </a:r>
                <a:r>
                  <a:rPr lang="en-US" sz="18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                                                                                                                                                             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" y="1237006"/>
                <a:ext cx="11961091" cy="5592618"/>
              </a:xfrm>
              <a:blipFill>
                <a:blip r:embed="rId2"/>
                <a:stretch>
                  <a:fillRect l="-1019" t="-1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972" y="2054829"/>
            <a:ext cx="2307426" cy="6607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974" y="1833226"/>
            <a:ext cx="2184534" cy="11039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4875" y="2924270"/>
            <a:ext cx="1740031" cy="6973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3058" y="3035133"/>
            <a:ext cx="2328032" cy="6377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6936" y="3917432"/>
            <a:ext cx="1610129" cy="8509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3991" y="5079335"/>
            <a:ext cx="1831800" cy="3924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2000" y="5115847"/>
            <a:ext cx="619200" cy="386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9127" y="4842340"/>
            <a:ext cx="2447474" cy="9766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384" y="5957883"/>
            <a:ext cx="2318067" cy="825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8381" y="5840659"/>
            <a:ext cx="1958109" cy="874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4545" y="5892987"/>
            <a:ext cx="1857600" cy="81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94872" y="5812950"/>
            <a:ext cx="3583597" cy="9706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76436" y="6049036"/>
            <a:ext cx="31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</a:t>
            </a:r>
            <a:r>
              <a:rPr lang="en-US" b="1" dirty="0" err="1" smtClean="0"/>
              <a:t>i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8704906" y="5264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765309" y="4955452"/>
            <a:ext cx="427961" cy="383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0963565" y="5275551"/>
            <a:ext cx="20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487055" y="5944344"/>
            <a:ext cx="292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-</a:t>
            </a:r>
            <a:endParaRPr lang="en-US" sz="4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90399" y="4086181"/>
            <a:ext cx="179847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3352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CMB sources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and parameter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 variation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sz="2200" dirty="0" smtClean="0"/>
              <a:t>From Hu, silk, Sugiyama (1997)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475" y="117214"/>
            <a:ext cx="6315610" cy="674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3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66" y="722511"/>
            <a:ext cx="5715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2" y="59730"/>
            <a:ext cx="10515600" cy="1325563"/>
          </a:xfrm>
        </p:spPr>
        <p:txBody>
          <a:bodyPr/>
          <a:lstStyle/>
          <a:p>
            <a:r>
              <a:rPr lang="en-US" dirty="0" smtClean="0"/>
              <a:t>Star Form History and the Cosmic No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56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Kennicutt</a:t>
            </a:r>
            <a:r>
              <a:rPr lang="en-US" dirty="0" smtClean="0"/>
              <a:t> Schmidt Law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2585" y="1690688"/>
            <a:ext cx="4209519" cy="42811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8954" y="5971859"/>
            <a:ext cx="489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from PHIBSS2 at z=0.5-0.8 (Freundlich et al. 2019).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691" y="1266701"/>
            <a:ext cx="3992842" cy="39678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34529" y="5443588"/>
            <a:ext cx="37673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Comparison between low and intermediate z &gt;~ 1. Similar scaling relation, but higher  efficiency for same surface density at earlier times.  Because of more gas or more efficient star formation? After </a:t>
            </a:r>
            <a:r>
              <a:rPr lang="en-US" sz="1400" dirty="0" err="1" smtClean="0"/>
              <a:t>Freundlich</a:t>
            </a:r>
            <a:r>
              <a:rPr lang="en-US" sz="1400" dirty="0" smtClean="0"/>
              <a:t> et. al 2014).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7377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Formation and Stellar Mass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291" y="2082537"/>
            <a:ext cx="7338312" cy="303752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23993" y="5892531"/>
            <a:ext cx="6432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J. A. </a:t>
            </a:r>
            <a:r>
              <a:rPr lang="pt-BR" dirty="0" smtClean="0"/>
              <a:t> Hodge </a:t>
            </a:r>
            <a:r>
              <a:rPr lang="pt-BR" dirty="0"/>
              <a:t>and E. da </a:t>
            </a:r>
            <a:r>
              <a:rPr lang="pt-BR" dirty="0" smtClean="0"/>
              <a:t>Cunha (2020) using ALMA submilimetre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82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Relations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775" y="2161762"/>
            <a:ext cx="5416138" cy="38766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37212" y="4525290"/>
            <a:ext cx="35635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Faber Jackson relation</a:t>
            </a:r>
            <a:endParaRPr lang="en-US" dirty="0"/>
          </a:p>
          <a:p>
            <a:r>
              <a:rPr lang="en-US" dirty="0" smtClean="0"/>
              <a:t>A</a:t>
            </a:r>
            <a:r>
              <a:rPr lang="en-US" dirty="0"/>
              <a:t>. </a:t>
            </a:r>
            <a:r>
              <a:rPr lang="en-US" dirty="0" err="1" smtClean="0"/>
              <a:t>Nigoche-Netro</a:t>
            </a:r>
            <a:r>
              <a:rPr lang="en-US" dirty="0" smtClean="0"/>
              <a:t> et. al. (2011)  </a:t>
            </a:r>
            <a:r>
              <a:rPr lang="en-US" sz="1400" dirty="0" smtClean="0"/>
              <a:t>Fundamental plane relation tighter,  including effective radius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32450"/>
            <a:ext cx="5630675" cy="32392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88480" y="6028840"/>
            <a:ext cx="5115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Black hole Bulge correlations. Skidmore et. al. (2018)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49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Conspiratorial Puzzles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8581" b="50530"/>
          <a:stretch/>
        </p:blipFill>
        <p:spPr>
          <a:xfrm>
            <a:off x="570017" y="2075008"/>
            <a:ext cx="4108862" cy="36262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2032" y="5657671"/>
            <a:ext cx="4229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Baryonic Tully Fischer relation. </a:t>
            </a:r>
          </a:p>
          <a:p>
            <a:r>
              <a:rPr lang="en-US" dirty="0" smtClean="0"/>
              <a:t>Why does the final rotation speed scale </a:t>
            </a:r>
          </a:p>
          <a:p>
            <a:r>
              <a:rPr lang="en-US" dirty="0" smtClean="0"/>
              <a:t>with baryon mass?  Despite dominant DM?</a:t>
            </a:r>
          </a:p>
          <a:p>
            <a:r>
              <a:rPr lang="en-US" dirty="0" err="1" smtClean="0"/>
              <a:t>Trachternach</a:t>
            </a:r>
            <a:r>
              <a:rPr lang="en-US" dirty="0" smtClean="0"/>
              <a:t>  et. al. (200(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827" y="2075008"/>
            <a:ext cx="6623554" cy="32712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0" y="5646878"/>
            <a:ext cx="5054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 is there a need for DM only when acceleration </a:t>
            </a:r>
          </a:p>
          <a:p>
            <a:r>
              <a:rPr lang="en-US" dirty="0" smtClean="0"/>
              <a:t>due to baryons is small.  After </a:t>
            </a:r>
            <a:r>
              <a:rPr lang="en-US" dirty="0" err="1" smtClean="0"/>
              <a:t>Lelli</a:t>
            </a:r>
            <a:r>
              <a:rPr lang="en-US" dirty="0" smtClean="0"/>
              <a:t> et. al. (2016)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8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21305</TotalTime>
  <Words>3246</Words>
  <Application>Microsoft Office PowerPoint</Application>
  <PresentationFormat>Widescreen</PresentationFormat>
  <Paragraphs>960</Paragraphs>
  <Slides>92</Slides>
  <Notes>12</Notes>
  <HiddenSlides>0</HiddenSlides>
  <MMClips>4</MMClips>
  <ScaleCrop>false</ScaleCrop>
  <HeadingPairs>
    <vt:vector size="8" baseType="variant">
      <vt:variant>
        <vt:lpstr>Fonts Used</vt:lpstr>
      </vt:variant>
      <vt:variant>
        <vt:i4>21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92</vt:i4>
      </vt:variant>
    </vt:vector>
  </HeadingPairs>
  <TitlesOfParts>
    <vt:vector size="117" baseType="lpstr">
      <vt:lpstr>Agency FB</vt:lpstr>
      <vt:lpstr>Aharoni</vt:lpstr>
      <vt:lpstr>AR CENA</vt:lpstr>
      <vt:lpstr>Arial</vt:lpstr>
      <vt:lpstr>Arial Black</vt:lpstr>
      <vt:lpstr>Arial Narrow</vt:lpstr>
      <vt:lpstr>Arial Rounded MT Bold</vt:lpstr>
      <vt:lpstr>Arial Unicode MS</vt:lpstr>
      <vt:lpstr>Baskerville Old Face</vt:lpstr>
      <vt:lpstr>Bauhaus 93</vt:lpstr>
      <vt:lpstr>Berlin Sans FB Demi</vt:lpstr>
      <vt:lpstr>Bernard MT Condensed</vt:lpstr>
      <vt:lpstr>Calibri</vt:lpstr>
      <vt:lpstr>Calibri Light</vt:lpstr>
      <vt:lpstr>Cambria Math</vt:lpstr>
      <vt:lpstr>Copperplate Gothic Bold</vt:lpstr>
      <vt:lpstr>Impact</vt:lpstr>
      <vt:lpstr>Nirmala UI Semilight</vt:lpstr>
      <vt:lpstr>Stencil</vt:lpstr>
      <vt:lpstr>Times New Roman</vt:lpstr>
      <vt:lpstr>Wingdings</vt:lpstr>
      <vt:lpstr>Office Theme</vt:lpstr>
      <vt:lpstr>1_Office Theme</vt:lpstr>
      <vt:lpstr>Equation</vt:lpstr>
      <vt:lpstr>Packager Shell Object</vt:lpstr>
      <vt:lpstr>Physical Cosmology and Galaxies II</vt:lpstr>
      <vt:lpstr>Forming Structure from Fluctuations</vt:lpstr>
      <vt:lpstr>Fundamental  Aspect of Gravity : Clustering Instability   Gravity: i) always attractive      ii) Long range </vt:lpstr>
      <vt:lpstr>Fluids with Gravity</vt:lpstr>
      <vt:lpstr>Small Perturbation Propagation  Linearise</vt:lpstr>
      <vt:lpstr>Add Gravity and Start to Cluster </vt:lpstr>
      <vt:lpstr>Fundamental  Aspect of Gravity : Clustering Instability   </vt:lpstr>
      <vt:lpstr>Dynamical Equilibrium and Characteristic Scale</vt:lpstr>
      <vt:lpstr>PowerPoint Presentation</vt:lpstr>
      <vt:lpstr>The Cosmic Microwave Background:  Tells of Prior  Thermal Equilibrium </vt:lpstr>
      <vt:lpstr>Thermal Equilibrium and the Notion of Temperature </vt:lpstr>
      <vt:lpstr>Recombination: Era of Tightly Coupled Plasma Ends </vt:lpstr>
      <vt:lpstr>Fluctuations in the  the CMB</vt:lpstr>
      <vt:lpstr>Sound Waves in a Photon Fluid </vt:lpstr>
      <vt:lpstr>Acoustic Peaks</vt:lpstr>
      <vt:lpstr>Location of Peaks  (in context of crude approximation) </vt:lpstr>
      <vt:lpstr>Curvature + Cosmological Constant</vt:lpstr>
      <vt:lpstr>Baryon Loading </vt:lpstr>
      <vt:lpstr>Radiation Driving and DM  fraction </vt:lpstr>
      <vt:lpstr>Summary of CMB Parameter Sensitivity Gives again flat universe with ~70 % DE ~ 25 % DM  (but lowerH_0)                             </vt:lpstr>
      <vt:lpstr>Structure Formation beyond the CMB </vt:lpstr>
      <vt:lpstr>Fluids with Gravity</vt:lpstr>
      <vt:lpstr>Add Gravity and Start to Cluster </vt:lpstr>
      <vt:lpstr>Dynamical Equilibrium and Characteristic Scale</vt:lpstr>
      <vt:lpstr>PowerPoint Presentation</vt:lpstr>
      <vt:lpstr>PowerPoint Presentation</vt:lpstr>
      <vt:lpstr>PowerPoint Presentation</vt:lpstr>
      <vt:lpstr>Perturbed Expanding Hydro- Equations  </vt:lpstr>
      <vt:lpstr>                Linear Dynamics of Density Perturbations      δ(r)=(ρ(r)- ρ_0)/ρ_0   = δρ/ρ ̅   ,             〖(ρ〗_0≡ρ ̅)      </vt:lpstr>
      <vt:lpstr> Dark Matter Seeds: DM not coupled to photon bath ++ heavy and slow moving!  </vt:lpstr>
      <vt:lpstr>Stunted growth in radiation era</vt:lpstr>
      <vt:lpstr>Matter Power Spectra </vt:lpstr>
      <vt:lpstr>Potential and Matter Spectra </vt:lpstr>
      <vt:lpstr>Heuristics of the Matter Power Spectrum </vt:lpstr>
      <vt:lpstr>(usually assumed) Initial Conditions for the Fluctuations</vt:lpstr>
      <vt:lpstr>PowerPoint Presentation</vt:lpstr>
      <vt:lpstr>Radiation Era Effect on Matter Power Spectrum </vt:lpstr>
      <vt:lpstr>Dark Matter Streaming Length</vt:lpstr>
      <vt:lpstr>CDM Seeding of Structure</vt:lpstr>
      <vt:lpstr>Full Matter Power Spectrum</vt:lpstr>
      <vt:lpstr>Baryon Acoustic Oscillations </vt:lpstr>
      <vt:lpstr>CDM Seeding of Structure</vt:lpstr>
      <vt:lpstr>Tophat collapse of pressureless ball  (as closed Freidmann U.!)</vt:lpstr>
      <vt:lpstr>Modelling Cosmic Structure Formation </vt:lpstr>
      <vt:lpstr>Modelling Structure Formation with CDM simulation </vt:lpstr>
      <vt:lpstr>Filling in the attractive sketch… </vt:lpstr>
      <vt:lpstr>To Define Viralised Halo: Back to Tophat</vt:lpstr>
      <vt:lpstr>Virial Density, Radius and Mass</vt:lpstr>
      <vt:lpstr>PowerPoint Presentation</vt:lpstr>
      <vt:lpstr>Reionization and Subsequent Cosmic Noon</vt:lpstr>
      <vt:lpstr>The Galaxy Population</vt:lpstr>
      <vt:lpstr>Hubble Sequence </vt:lpstr>
      <vt:lpstr> </vt:lpstr>
      <vt:lpstr>Halo Profiles: NFW  ρ=ρ_s/((r/r_s ) (1+r/r_s )^2 )</vt:lpstr>
      <vt:lpstr>Small Scale Failures at low z</vt:lpstr>
      <vt:lpstr> Some Proposed Solutions   Heat DM   decrease  DM density:     </vt:lpstr>
      <vt:lpstr>  Example of  complex ‘gastrophysics’:  Hydro Simulations of  feedback-driven gas in galaxies</vt:lpstr>
      <vt:lpstr> ‘Gastrophysics’, simple and complex</vt:lpstr>
      <vt:lpstr>‘Conspiratorial’ Puzzles (e.g., Baryonic Tully Fisher relation)</vt:lpstr>
      <vt:lpstr>CDM Seeding of Structure</vt:lpstr>
      <vt:lpstr>Modelling Structure Formation with CDM simulation </vt:lpstr>
      <vt:lpstr>Full Matter Power Spectrum</vt:lpstr>
      <vt:lpstr>The Galaxy Population</vt:lpstr>
      <vt:lpstr>PowerPoint Presentation</vt:lpstr>
      <vt:lpstr>Halo Model</vt:lpstr>
      <vt:lpstr>The Press Schechter Formalism, for n (M) </vt:lpstr>
      <vt:lpstr>CDM Seeding of Hierarchical Formation</vt:lpstr>
      <vt:lpstr>To Fix δ_c Back to Tophat</vt:lpstr>
      <vt:lpstr> Growth in linear regime</vt:lpstr>
      <vt:lpstr>The Variance </vt:lpstr>
      <vt:lpstr>The Press Schechter Mass Function</vt:lpstr>
      <vt:lpstr>Extensions and Comparison with Simulation</vt:lpstr>
      <vt:lpstr>Halo Bias: More Massive Haloes Rarer  More clustered  </vt:lpstr>
      <vt:lpstr>Nonlinear Matter Spectrum</vt:lpstr>
      <vt:lpstr>Galaxy Spectra and Correlation Functions</vt:lpstr>
      <vt:lpstr>From Halo Mass Function to Stellar Mass function</vt:lpstr>
      <vt:lpstr>Constraints on the Halo-Galaxy Correspondence:  Abundances, correlation fun, Star Formation History… </vt:lpstr>
      <vt:lpstr>Empiricism in a Universe Machine Behroozi et. al. (2019) The correlation between galaxy growth and dark matter halo assembly from z = 0-10</vt:lpstr>
      <vt:lpstr>Galaxy Halo Matching: Stellar to DM Ratio</vt:lpstr>
      <vt:lpstr>JWST and the Early Massive Galaxies </vt:lpstr>
      <vt:lpstr>Some Possible Effects</vt:lpstr>
      <vt:lpstr>Toward a Consistent Picture:  From galaxies to Fundamental Physics</vt:lpstr>
      <vt:lpstr>Probing wider, deeper  stringent tests </vt:lpstr>
      <vt:lpstr>Next Generation CMB  (polarizations and spectral distortions)</vt:lpstr>
      <vt:lpstr>Supplementary material</vt:lpstr>
      <vt:lpstr>Fluid and Wave Equations for CMB Photon Temp.  Fluctuations</vt:lpstr>
      <vt:lpstr>CMB sources and parameter  variation  From Hu, silk, Sugiyama (1997)</vt:lpstr>
      <vt:lpstr>Star Form History and the Cosmic No </vt:lpstr>
      <vt:lpstr>The Kennicutt Schmidt Law </vt:lpstr>
      <vt:lpstr>Star Formation and Stellar Mass</vt:lpstr>
      <vt:lpstr>Scaling Relations</vt:lpstr>
      <vt:lpstr>Conspiratorial Puzzles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Windows User</cp:lastModifiedBy>
  <cp:revision>925</cp:revision>
  <dcterms:created xsi:type="dcterms:W3CDTF">2016-12-03T15:18:27Z</dcterms:created>
  <dcterms:modified xsi:type="dcterms:W3CDTF">2023-08-02T17:49:52Z</dcterms:modified>
</cp:coreProperties>
</file>