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6" r:id="rId2"/>
    <p:sldMasterId id="2147483708" r:id="rId3"/>
    <p:sldMasterId id="2147483732" r:id="rId4"/>
  </p:sldMasterIdLst>
  <p:notesMasterIdLst>
    <p:notesMasterId r:id="rId71"/>
  </p:notesMasterIdLst>
  <p:sldIdLst>
    <p:sldId id="256" r:id="rId5"/>
    <p:sldId id="451" r:id="rId6"/>
    <p:sldId id="268" r:id="rId7"/>
    <p:sldId id="391" r:id="rId8"/>
    <p:sldId id="277" r:id="rId9"/>
    <p:sldId id="397" r:id="rId10"/>
    <p:sldId id="453" r:id="rId11"/>
    <p:sldId id="457" r:id="rId12"/>
    <p:sldId id="392" r:id="rId13"/>
    <p:sldId id="442" r:id="rId14"/>
    <p:sldId id="456" r:id="rId15"/>
    <p:sldId id="271" r:id="rId16"/>
    <p:sldId id="443" r:id="rId17"/>
    <p:sldId id="305" r:id="rId18"/>
    <p:sldId id="455" r:id="rId19"/>
    <p:sldId id="447" r:id="rId20"/>
    <p:sldId id="446" r:id="rId21"/>
    <p:sldId id="318" r:id="rId22"/>
    <p:sldId id="458" r:id="rId23"/>
    <p:sldId id="445" r:id="rId24"/>
    <p:sldId id="319" r:id="rId25"/>
    <p:sldId id="459" r:id="rId26"/>
    <p:sldId id="320" r:id="rId27"/>
    <p:sldId id="460" r:id="rId28"/>
    <p:sldId id="435" r:id="rId29"/>
    <p:sldId id="421" r:id="rId30"/>
    <p:sldId id="321" r:id="rId31"/>
    <p:sldId id="461" r:id="rId32"/>
    <p:sldId id="322" r:id="rId33"/>
    <p:sldId id="365" r:id="rId34"/>
    <p:sldId id="360" r:id="rId35"/>
    <p:sldId id="364" r:id="rId36"/>
    <p:sldId id="366" r:id="rId37"/>
    <p:sldId id="425" r:id="rId38"/>
    <p:sldId id="368" r:id="rId39"/>
    <p:sldId id="429" r:id="rId40"/>
    <p:sldId id="430" r:id="rId41"/>
    <p:sldId id="431" r:id="rId42"/>
    <p:sldId id="432" r:id="rId43"/>
    <p:sldId id="476" r:id="rId44"/>
    <p:sldId id="462" r:id="rId45"/>
    <p:sldId id="464" r:id="rId46"/>
    <p:sldId id="463" r:id="rId47"/>
    <p:sldId id="465" r:id="rId48"/>
    <p:sldId id="474" r:id="rId49"/>
    <p:sldId id="372" r:id="rId50"/>
    <p:sldId id="428" r:id="rId51"/>
    <p:sldId id="374" r:id="rId52"/>
    <p:sldId id="469" r:id="rId53"/>
    <p:sldId id="470" r:id="rId54"/>
    <p:sldId id="468" r:id="rId55"/>
    <p:sldId id="475" r:id="rId56"/>
    <p:sldId id="379" r:id="rId57"/>
    <p:sldId id="403" r:id="rId58"/>
    <p:sldId id="402" r:id="rId59"/>
    <p:sldId id="472" r:id="rId60"/>
    <p:sldId id="473" r:id="rId61"/>
    <p:sldId id="437" r:id="rId62"/>
    <p:sldId id="361" r:id="rId63"/>
    <p:sldId id="356" r:id="rId64"/>
    <p:sldId id="441" r:id="rId65"/>
    <p:sldId id="438" r:id="rId66"/>
    <p:sldId id="440" r:id="rId67"/>
    <p:sldId id="439" r:id="rId68"/>
    <p:sldId id="412" r:id="rId69"/>
    <p:sldId id="422" r:id="rId7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90" autoAdjust="0"/>
    <p:restoredTop sz="92998" autoAdjust="0"/>
  </p:normalViewPr>
  <p:slideViewPr>
    <p:cSldViewPr>
      <p:cViewPr varScale="1">
        <p:scale>
          <a:sx n="79" d="100"/>
          <a:sy n="79" d="100"/>
        </p:scale>
        <p:origin x="1296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7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71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wmf"/><Relationship Id="rId1" Type="http://schemas.openxmlformats.org/officeDocument/2006/relationships/image" Target="../media/image14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05976B-E3B1-4FEA-9DFE-26918F24F6D3}" type="datetimeFigureOut">
              <a:rPr lang="en-US" smtClean="0"/>
              <a:pPr/>
              <a:t>7/26/2023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A50708-0533-4093-BE42-0598AA497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622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7DC9852-1760-43BD-9318-2E259AA0E985}" type="slidenum">
              <a:rPr lang="en-CA">
                <a:solidFill>
                  <a:prstClr val="black"/>
                </a:solidFill>
              </a:rPr>
              <a:pPr/>
              <a:t>9</a:t>
            </a:fld>
            <a:endParaRPr lang="en-CA">
              <a:solidFill>
                <a:prstClr val="black"/>
              </a:solidFill>
            </a:endParaRPr>
          </a:p>
        </p:txBody>
      </p:sp>
      <p:sp>
        <p:nvSpPr>
          <p:cNvPr id="225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444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1ABE74C-FFCB-40AC-AA2D-70B51C37E983}" type="slidenum">
              <a:rPr lang="en-CA"/>
              <a:pPr/>
              <a:t>12</a:t>
            </a:fld>
            <a:endParaRPr lang="en-CA"/>
          </a:p>
        </p:txBody>
      </p:sp>
      <p:sp>
        <p:nvSpPr>
          <p:cNvPr id="215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050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50708-0533-4093-BE42-0598AA497F39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3825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50708-0533-4093-BE42-0598AA497F39}" type="slidenum">
              <a:rPr lang="en-US" smtClean="0">
                <a:solidFill>
                  <a:prstClr val="black"/>
                </a:solidFill>
              </a:rPr>
              <a:pPr/>
              <a:t>45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3486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50708-0533-4093-BE42-0598AA497F39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5495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50708-0533-4093-BE42-0598AA497F39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186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326FA-0D81-4A7D-9C33-E9FBE05BAAA2}" type="datetimeFigureOut">
              <a:rPr lang="en-US" smtClean="0"/>
              <a:pPr/>
              <a:t>7/26/2023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F3D96-13B4-4390-927A-02118474DA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326FA-0D81-4A7D-9C33-E9FBE05BAAA2}" type="datetimeFigureOut">
              <a:rPr lang="en-US" smtClean="0"/>
              <a:pPr/>
              <a:t>7/26/2023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F3D96-13B4-4390-927A-02118474DA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326FA-0D81-4A7D-9C33-E9FBE05BAAA2}" type="datetimeFigureOut">
              <a:rPr lang="en-US" smtClean="0"/>
              <a:pPr/>
              <a:t>7/26/2023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F3D96-13B4-4390-927A-02118474DA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326FA-0D81-4A7D-9C33-E9FBE05BAAA2}" type="datetimeFigureOut">
              <a:rPr lang="en-US" smtClean="0"/>
              <a:pPr/>
              <a:t>7/26/2023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F3D96-13B4-4390-927A-02118474DA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326FA-0D81-4A7D-9C33-E9FBE05BAAA2}" type="datetimeFigureOut">
              <a:rPr lang="en-US" smtClean="0"/>
              <a:pPr/>
              <a:t>7/26/2023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F3D96-13B4-4390-927A-02118474DA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326FA-0D81-4A7D-9C33-E9FBE05BAAA2}" type="datetimeFigureOut">
              <a:rPr lang="en-US" smtClean="0"/>
              <a:pPr/>
              <a:t>7/26/2023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F3D96-13B4-4390-927A-02118474DA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326FA-0D81-4A7D-9C33-E9FBE05BAAA2}" type="datetimeFigureOut">
              <a:rPr lang="en-US" smtClean="0"/>
              <a:pPr/>
              <a:t>7/26/2023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F3D96-13B4-4390-927A-02118474DA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326FA-0D81-4A7D-9C33-E9FBE05BAAA2}" type="datetimeFigureOut">
              <a:rPr lang="en-US" smtClean="0"/>
              <a:pPr/>
              <a:t>7/26/2023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F3D96-13B4-4390-927A-02118474DA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326FA-0D81-4A7D-9C33-E9FBE05BAAA2}" type="datetimeFigureOut">
              <a:rPr lang="en-US" smtClean="0"/>
              <a:pPr/>
              <a:t>7/26/2023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F3D96-13B4-4390-927A-02118474DA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326FA-0D81-4A7D-9C33-E9FBE05BAAA2}" type="datetimeFigureOut">
              <a:rPr lang="en-US" smtClean="0"/>
              <a:pPr/>
              <a:t>7/26/2023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F3D96-13B4-4390-927A-02118474DA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326FA-0D81-4A7D-9C33-E9FBE05BAAA2}" type="datetimeFigureOut">
              <a:rPr lang="en-US" smtClean="0"/>
              <a:pPr/>
              <a:t>7/26/2023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F3D96-13B4-4390-927A-02118474DA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33240-1C6C-484C-8C69-53D587D9A86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38F4D-5EC4-4290-8B35-1C0EA96BB3F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726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33240-1C6C-484C-8C69-53D587D9A86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38F4D-5EC4-4290-8B35-1C0EA96BB3F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341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33240-1C6C-484C-8C69-53D587D9A86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38F4D-5EC4-4290-8B35-1C0EA96BB3F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9236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33240-1C6C-484C-8C69-53D587D9A86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38F4D-5EC4-4290-8B35-1C0EA96BB3F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6040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33240-1C6C-484C-8C69-53D587D9A86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38F4D-5EC4-4290-8B35-1C0EA96BB3F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3996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33240-1C6C-484C-8C69-53D587D9A86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38F4D-5EC4-4290-8B35-1C0EA96BB3F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706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33240-1C6C-484C-8C69-53D587D9A86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38F4D-5EC4-4290-8B35-1C0EA96BB3F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4616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33240-1C6C-484C-8C69-53D587D9A86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38F4D-5EC4-4290-8B35-1C0EA96BB3F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83687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33240-1C6C-484C-8C69-53D587D9A86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38F4D-5EC4-4290-8B35-1C0EA96BB3F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157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33240-1C6C-484C-8C69-53D587D9A86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38F4D-5EC4-4290-8B35-1C0EA96BB3F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2901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33240-1C6C-484C-8C69-53D587D9A86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38F4D-5EC4-4290-8B35-1C0EA96BB3F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1130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35326FA-0D81-4A7D-9C33-E9FBE05BAA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7/26/2023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243F3D96-13B4-4390-927A-02118474DA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5508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35326FA-0D81-4A7D-9C33-E9FBE05BAA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7/26/2023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243F3D96-13B4-4390-927A-02118474DA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7925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35326FA-0D81-4A7D-9C33-E9FBE05BAA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7/26/2023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243F3D96-13B4-4390-927A-02118474DA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6774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35326FA-0D81-4A7D-9C33-E9FBE05BAA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7/26/2023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243F3D96-13B4-4390-927A-02118474DA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839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35326FA-0D81-4A7D-9C33-E9FBE05BAA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7/26/2023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243F3D96-13B4-4390-927A-02118474DA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8398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35326FA-0D81-4A7D-9C33-E9FBE05BAA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7/26/2023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243F3D96-13B4-4390-927A-02118474DA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1327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35326FA-0D81-4A7D-9C33-E9FBE05BAA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7/26/2023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243F3D96-13B4-4390-927A-02118474DA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958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35326FA-0D81-4A7D-9C33-E9FBE05BAA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7/26/2023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243F3D96-13B4-4390-927A-02118474DA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2108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35326FA-0D81-4A7D-9C33-E9FBE05BAA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7/26/2023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243F3D96-13B4-4390-927A-02118474DA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4341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35326FA-0D81-4A7D-9C33-E9FBE05BAA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7/26/2023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243F3D96-13B4-4390-927A-02118474DA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70436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35326FA-0D81-4A7D-9C33-E9FBE05BAA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7/26/2023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243F3D96-13B4-4390-927A-02118474DA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1467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35326FA-0D81-4A7D-9C33-E9FBE05BAA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7/26/2023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243F3D96-13B4-4390-927A-02118474DA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99476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35326FA-0D81-4A7D-9C33-E9FBE05BAA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7/26/2023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243F3D96-13B4-4390-927A-02118474DA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01491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35326FA-0D81-4A7D-9C33-E9FBE05BAA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7/26/2023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243F3D96-13B4-4390-927A-02118474DA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65401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35326FA-0D81-4A7D-9C33-E9FBE05BAA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7/26/2023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243F3D96-13B4-4390-927A-02118474DA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35523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35326FA-0D81-4A7D-9C33-E9FBE05BAA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7/26/2023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243F3D96-13B4-4390-927A-02118474DA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12632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35326FA-0D81-4A7D-9C33-E9FBE05BAA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7/26/2023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243F3D96-13B4-4390-927A-02118474DA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6912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35326FA-0D81-4A7D-9C33-E9FBE05BAA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7/26/2023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243F3D96-13B4-4390-927A-02118474DA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82745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35326FA-0D81-4A7D-9C33-E9FBE05BAA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7/26/2023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243F3D96-13B4-4390-927A-02118474DA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18430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35326FA-0D81-4A7D-9C33-E9FBE05BAA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7/26/2023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243F3D96-13B4-4390-927A-02118474DA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26377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35326FA-0D81-4A7D-9C33-E9FBE05BAA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7/26/2023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243F3D96-13B4-4390-927A-02118474DA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36586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35326FA-0D81-4A7D-9C33-E9FBE05BAA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7/26/2023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243F3D96-13B4-4390-927A-02118474DA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391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326FA-0D81-4A7D-9C33-E9FBE05BAAA2}" type="datetimeFigureOut">
              <a:rPr lang="en-US" smtClean="0"/>
              <a:pPr/>
              <a:t>7/26/2023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3F3D96-13B4-4390-927A-02118474DAB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D33240-1C6C-484C-8C69-53D587D9A86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38F4D-5EC4-4290-8B35-1C0EA96BB3F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916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435326FA-0D81-4A7D-9C33-E9FBE05BAA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7/26/2023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243F3D96-13B4-4390-927A-02118474DA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69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435326FA-0D81-4A7D-9C33-E9FBE05BAA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7/26/2023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243F3D96-13B4-4390-927A-02118474DA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541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astro.physics.ox.ac.uk/~pgf/B3..pdf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6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6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gi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7" Type="http://schemas.openxmlformats.org/officeDocument/2006/relationships/image" Target="../media/image28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0.png"/><Relationship Id="rId5" Type="http://schemas.openxmlformats.org/officeDocument/2006/relationships/image" Target="../media/image260.png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1.png"/><Relationship Id="rId5" Type="http://schemas.openxmlformats.org/officeDocument/2006/relationships/image" Target="../media/image331.png"/><Relationship Id="rId4" Type="http://schemas.openxmlformats.org/officeDocument/2006/relationships/image" Target="../media/image7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400.png"/><Relationship Id="rId4" Type="http://schemas.openxmlformats.org/officeDocument/2006/relationships/image" Target="../media/image5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7" Type="http://schemas.openxmlformats.org/officeDocument/2006/relationships/image" Target="../media/image65.emf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emf"/><Relationship Id="rId11" Type="http://schemas.openxmlformats.org/officeDocument/2006/relationships/image" Target="../media/image66.png"/><Relationship Id="rId5" Type="http://schemas.openxmlformats.org/officeDocument/2006/relationships/image" Target="../media/image63.emf"/><Relationship Id="rId10" Type="http://schemas.openxmlformats.org/officeDocument/2006/relationships/image" Target="../media/image68.png"/><Relationship Id="rId4" Type="http://schemas.openxmlformats.org/officeDocument/2006/relationships/image" Target="../media/image62.emf"/><Relationship Id="rId9" Type="http://schemas.openxmlformats.org/officeDocument/2006/relationships/image" Target="../media/image6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1.png"/><Relationship Id="rId5" Type="http://schemas.openxmlformats.org/officeDocument/2006/relationships/image" Target="../media/image510.png"/><Relationship Id="rId4" Type="http://schemas.openxmlformats.org/officeDocument/2006/relationships/image" Target="../media/image69.e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1.png"/><Relationship Id="rId3" Type="http://schemas.openxmlformats.org/officeDocument/2006/relationships/image" Target="../media/image69.emf"/><Relationship Id="rId7" Type="http://schemas.openxmlformats.org/officeDocument/2006/relationships/image" Target="../media/image600.png"/><Relationship Id="rId12" Type="http://schemas.openxmlformats.org/officeDocument/2006/relationships/image" Target="../media/image73.emf"/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0.png"/><Relationship Id="rId11" Type="http://schemas.openxmlformats.org/officeDocument/2006/relationships/image" Target="../media/image611.png"/><Relationship Id="rId5" Type="http://schemas.openxmlformats.org/officeDocument/2006/relationships/image" Target="../media/image72.png"/><Relationship Id="rId10" Type="http://schemas.openxmlformats.org/officeDocument/2006/relationships/image" Target="../media/image580.png"/><Relationship Id="rId4" Type="http://schemas.openxmlformats.org/officeDocument/2006/relationships/image" Target="../media/image71.png"/><Relationship Id="rId9" Type="http://schemas.openxmlformats.org/officeDocument/2006/relationships/image" Target="../media/image57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0.png"/><Relationship Id="rId3" Type="http://schemas.openxmlformats.org/officeDocument/2006/relationships/image" Target="../media/image610.png"/><Relationship Id="rId7" Type="http://schemas.openxmlformats.org/officeDocument/2006/relationships/image" Target="../media/image70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0.png"/><Relationship Id="rId5" Type="http://schemas.openxmlformats.org/officeDocument/2006/relationships/image" Target="../media/image680.png"/><Relationship Id="rId4" Type="http://schemas.openxmlformats.org/officeDocument/2006/relationships/image" Target="../media/image74.png"/><Relationship Id="rId9" Type="http://schemas.openxmlformats.org/officeDocument/2006/relationships/image" Target="../media/image63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76.emf"/><Relationship Id="rId7" Type="http://schemas.openxmlformats.org/officeDocument/2006/relationships/image" Target="../media/image83.png"/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78.png"/><Relationship Id="rId10" Type="http://schemas.openxmlformats.org/officeDocument/2006/relationships/image" Target="../media/image79.png"/><Relationship Id="rId4" Type="http://schemas.openxmlformats.org/officeDocument/2006/relationships/image" Target="../media/image77.emf"/><Relationship Id="rId9" Type="http://schemas.openxmlformats.org/officeDocument/2006/relationships/image" Target="../media/image8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1.emf"/><Relationship Id="rId7" Type="http://schemas.openxmlformats.org/officeDocument/2006/relationships/image" Target="../media/image791.png"/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emf"/><Relationship Id="rId5" Type="http://schemas.openxmlformats.org/officeDocument/2006/relationships/image" Target="../media/image780.png"/><Relationship Id="rId4" Type="http://schemas.openxmlformats.org/officeDocument/2006/relationships/image" Target="../media/image8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7" Type="http://schemas.openxmlformats.org/officeDocument/2006/relationships/image" Target="../media/image851.png"/><Relationship Id="rId2" Type="http://schemas.openxmlformats.org/officeDocument/2006/relationships/image" Target="../media/image8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png"/><Relationship Id="rId4" Type="http://schemas.openxmlformats.org/officeDocument/2006/relationships/image" Target="../media/image83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0.png"/><Relationship Id="rId3" Type="http://schemas.openxmlformats.org/officeDocument/2006/relationships/image" Target="../media/image91.emf"/><Relationship Id="rId7" Type="http://schemas.openxmlformats.org/officeDocument/2006/relationships/image" Target="../media/image520.png"/><Relationship Id="rId2" Type="http://schemas.openxmlformats.org/officeDocument/2006/relationships/image" Target="../media/image9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3.emf"/><Relationship Id="rId10" Type="http://schemas.openxmlformats.org/officeDocument/2006/relationships/image" Target="../media/image94.png"/><Relationship Id="rId4" Type="http://schemas.openxmlformats.org/officeDocument/2006/relationships/image" Target="../media/image92.emf"/><Relationship Id="rId9" Type="http://schemas.openxmlformats.org/officeDocument/2006/relationships/image" Target="../media/image56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99.emf"/><Relationship Id="rId7" Type="http://schemas.openxmlformats.org/officeDocument/2006/relationships/image" Target="../media/image102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png"/><Relationship Id="rId5" Type="http://schemas.openxmlformats.org/officeDocument/2006/relationships/image" Target="../media/image100.emf"/><Relationship Id="rId4" Type="http://schemas.openxmlformats.org/officeDocument/2006/relationships/image" Target="../media/image101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emf"/><Relationship Id="rId7" Type="http://schemas.openxmlformats.org/officeDocument/2006/relationships/image" Target="../media/image107.emf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png"/><Relationship Id="rId5" Type="http://schemas.openxmlformats.org/officeDocument/2006/relationships/image" Target="../media/image106.png"/><Relationship Id="rId4" Type="http://schemas.openxmlformats.org/officeDocument/2006/relationships/image" Target="../media/image104.emf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1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7" Type="http://schemas.openxmlformats.org/officeDocument/2006/relationships/image" Target="../media/image120.jpeg"/><Relationship Id="rId12" Type="http://schemas.openxmlformats.org/officeDocument/2006/relationships/image" Target="../media/image123.png"/><Relationship Id="rId2" Type="http://schemas.openxmlformats.org/officeDocument/2006/relationships/image" Target="../media/image11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9.emf"/><Relationship Id="rId11" Type="http://schemas.openxmlformats.org/officeDocument/2006/relationships/image" Target="../media/image1080.png"/><Relationship Id="rId5" Type="http://schemas.openxmlformats.org/officeDocument/2006/relationships/image" Target="../media/image118.emf"/><Relationship Id="rId4" Type="http://schemas.openxmlformats.org/officeDocument/2006/relationships/image" Target="../media/image117.emf"/><Relationship Id="rId9" Type="http://schemas.openxmlformats.org/officeDocument/2006/relationships/image" Target="../media/image85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emf"/><Relationship Id="rId3" Type="http://schemas.openxmlformats.org/officeDocument/2006/relationships/image" Target="../media/image116.png"/><Relationship Id="rId7" Type="http://schemas.openxmlformats.org/officeDocument/2006/relationships/image" Target="../media/image121.png"/><Relationship Id="rId2" Type="http://schemas.openxmlformats.org/officeDocument/2006/relationships/image" Target="../media/image11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0.png"/><Relationship Id="rId5" Type="http://schemas.openxmlformats.org/officeDocument/2006/relationships/image" Target="../media/image800.png"/><Relationship Id="rId4" Type="http://schemas.openxmlformats.org/officeDocument/2006/relationships/image" Target="../media/image79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30.png"/><Relationship Id="rId5" Type="http://schemas.openxmlformats.org/officeDocument/2006/relationships/image" Target="../media/image1320.png"/><Relationship Id="rId4" Type="http://schemas.openxmlformats.org/officeDocument/2006/relationships/image" Target="../media/image13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0.png"/><Relationship Id="rId2" Type="http://schemas.openxmlformats.org/officeDocument/2006/relationships/image" Target="../media/image119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7.emf"/><Relationship Id="rId4" Type="http://schemas.openxmlformats.org/officeDocument/2006/relationships/image" Target="../media/image12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7" Type="http://schemas.openxmlformats.org/officeDocument/2006/relationships/image" Target="../media/image1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png"/><Relationship Id="rId5" Type="http://schemas.openxmlformats.org/officeDocument/2006/relationships/image" Target="../media/image130.png"/><Relationship Id="rId4" Type="http://schemas.openxmlformats.org/officeDocument/2006/relationships/image" Target="../media/image129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emf"/><Relationship Id="rId2" Type="http://schemas.openxmlformats.org/officeDocument/2006/relationships/image" Target="../media/image13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6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emf"/><Relationship Id="rId2" Type="http://schemas.openxmlformats.org/officeDocument/2006/relationships/image" Target="../media/image12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8.gif"/><Relationship Id="rId4" Type="http://schemas.openxmlformats.org/officeDocument/2006/relationships/image" Target="../media/image97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1.jpeg"/><Relationship Id="rId4" Type="http://schemas.openxmlformats.org/officeDocument/2006/relationships/image" Target="../media/image14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0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0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9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8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wmf"/><Relationship Id="rId3" Type="http://schemas.openxmlformats.org/officeDocument/2006/relationships/image" Target="../media/image151.jpeg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9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52.jpeg"/><Relationship Id="rId9" Type="http://schemas.openxmlformats.org/officeDocument/2006/relationships/image" Target="../media/image153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3" Type="http://schemas.openxmlformats.org/officeDocument/2006/relationships/image" Target="../media/image136.jpeg"/><Relationship Id="rId7" Type="http://schemas.openxmlformats.org/officeDocument/2006/relationships/image" Target="../media/image158.jpeg"/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7.jpeg"/><Relationship Id="rId5" Type="http://schemas.openxmlformats.org/officeDocument/2006/relationships/image" Target="../media/image156.jpeg"/><Relationship Id="rId4" Type="http://schemas.openxmlformats.org/officeDocument/2006/relationships/image" Target="../media/image155.jpeg"/><Relationship Id="rId9" Type="http://schemas.openxmlformats.org/officeDocument/2006/relationships/image" Target="../media/image160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4.png"/><Relationship Id="rId4" Type="http://schemas.openxmlformats.org/officeDocument/2006/relationships/image" Target="../media/image16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7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emf"/><Relationship Id="rId2" Type="http://schemas.openxmlformats.org/officeDocument/2006/relationships/image" Target="../media/image137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10.png"/><Relationship Id="rId5" Type="http://schemas.openxmlformats.org/officeDocument/2006/relationships/image" Target="../media/image170.emf"/><Relationship Id="rId4" Type="http://schemas.openxmlformats.org/officeDocument/2006/relationships/image" Target="../media/image169.e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52400"/>
            <a:ext cx="8153400" cy="2120106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Physical Cosmology and Galaxies I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sz="3100" b="1" dirty="0" smtClean="0"/>
              <a:t>Background Evolution</a:t>
            </a:r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endParaRPr lang="en-US" sz="3600" b="1" dirty="0">
              <a:solidFill>
                <a:srgbClr val="0070C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3870" y="2272506"/>
            <a:ext cx="7086600" cy="1398588"/>
          </a:xfrm>
        </p:spPr>
        <p:txBody>
          <a:bodyPr>
            <a:normAutofit fontScale="92500" lnSpcReduction="10000"/>
          </a:bodyPr>
          <a:lstStyle/>
          <a:p>
            <a:r>
              <a:rPr lang="en-US" sz="3000" b="1" dirty="0">
                <a:solidFill>
                  <a:srgbClr val="0070C0"/>
                </a:solidFill>
              </a:rPr>
              <a:t>Summer Internship </a:t>
            </a:r>
            <a:r>
              <a:rPr lang="en-US" sz="3000" b="1" dirty="0" err="1">
                <a:solidFill>
                  <a:srgbClr val="0070C0"/>
                </a:solidFill>
              </a:rPr>
              <a:t>Programme</a:t>
            </a:r>
            <a:r>
              <a:rPr lang="en-US" sz="3000" b="1" dirty="0">
                <a:solidFill>
                  <a:srgbClr val="0070C0"/>
                </a:solidFill>
              </a:rPr>
              <a:t> </a:t>
            </a:r>
            <a:br>
              <a:rPr lang="en-US" sz="3000" b="1" dirty="0">
                <a:solidFill>
                  <a:srgbClr val="0070C0"/>
                </a:solidFill>
              </a:rPr>
            </a:br>
            <a:r>
              <a:rPr lang="en-US" sz="3000" b="1" dirty="0">
                <a:solidFill>
                  <a:srgbClr val="0070C0"/>
                </a:solidFill>
              </a:rPr>
              <a:t>July </a:t>
            </a:r>
            <a:r>
              <a:rPr lang="en-US" sz="3000" b="1" dirty="0" smtClean="0">
                <a:solidFill>
                  <a:srgbClr val="0070C0"/>
                </a:solidFill>
              </a:rPr>
              <a:t>2023</a:t>
            </a:r>
            <a:endParaRPr lang="en-US" sz="3000" b="1" dirty="0" smtClean="0"/>
          </a:p>
          <a:p>
            <a:r>
              <a:rPr lang="en-US" sz="3000" b="1" dirty="0" smtClean="0"/>
              <a:t>A</a:t>
            </a:r>
            <a:r>
              <a:rPr lang="en-US" sz="3000" dirty="0" smtClean="0"/>
              <a:t>m</a:t>
            </a:r>
            <a:r>
              <a:rPr lang="en-US" sz="3000" b="1" dirty="0" smtClean="0"/>
              <a:t>r El-</a:t>
            </a:r>
            <a:r>
              <a:rPr lang="en-US" sz="3000" b="1" dirty="0" err="1" smtClean="0"/>
              <a:t>Zant</a:t>
            </a:r>
            <a:r>
              <a:rPr lang="en-US" sz="3000" b="1" dirty="0" smtClean="0"/>
              <a:t> (CTP, BUE)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0340" y="3962400"/>
            <a:ext cx="90536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00B0F0"/>
                </a:solidFill>
              </a:rPr>
              <a:t>Useful refs:</a:t>
            </a:r>
          </a:p>
          <a:p>
            <a:endParaRPr lang="en-US" dirty="0"/>
          </a:p>
          <a:p>
            <a:r>
              <a:rPr lang="en-US" dirty="0" smtClean="0"/>
              <a:t>- Liddle: Introduction to Cosmology (Focus on Newtonian background cosmic evolution)</a:t>
            </a:r>
          </a:p>
          <a:p>
            <a:r>
              <a:rPr lang="en-US" dirty="0" smtClean="0"/>
              <a:t>- Ferreira: Lectures on General Relativity and Cosmology (simple intro with essentials) </a:t>
            </a: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wwwastro.physics.ox.ac.uk</a:t>
            </a:r>
            <a:r>
              <a:rPr lang="en-US" dirty="0">
                <a:hlinkClick r:id="rId2"/>
              </a:rPr>
              <a:t>/~</a:t>
            </a:r>
            <a:r>
              <a:rPr lang="en-US" dirty="0" err="1">
                <a:hlinkClick r:id="rId2"/>
              </a:rPr>
              <a:t>pgf</a:t>
            </a:r>
            <a:r>
              <a:rPr lang="en-US" dirty="0">
                <a:hlinkClick r:id="rId2"/>
              </a:rPr>
              <a:t>/B3..</a:t>
            </a:r>
            <a:r>
              <a:rPr lang="en-US" dirty="0" smtClean="0">
                <a:hlinkClick r:id="rId2"/>
              </a:rPr>
              <a:t>pdf</a:t>
            </a: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smtClean="0"/>
              <a:t>Peacock: Cosmological Physics (Newtonian + GR) </a:t>
            </a:r>
          </a:p>
          <a:p>
            <a:r>
              <a:rPr lang="en-US" dirty="0" smtClean="0"/>
              <a:t>- Peebles: principles of Physical Cosmology (a classic with careful treatment; bit outdated)</a:t>
            </a:r>
          </a:p>
          <a:p>
            <a:r>
              <a:rPr lang="en-US" dirty="0" smtClean="0"/>
              <a:t>- Weinberg: Cosmology (advanced, first chapter, to p 100, quite useful). </a:t>
            </a:r>
          </a:p>
          <a:p>
            <a:r>
              <a:rPr lang="en-US" dirty="0" smtClean="0"/>
              <a:t>- </a:t>
            </a:r>
            <a:r>
              <a:rPr lang="en-US" dirty="0" err="1" smtClean="0"/>
              <a:t>Ryden</a:t>
            </a:r>
            <a:r>
              <a:rPr lang="en-US" dirty="0" smtClean="0"/>
              <a:t>:  Introduction to cosmology (covers a lot at a reasonably simple level)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7086600" cy="138698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The Subject Matter:</a:t>
            </a:r>
            <a:br>
              <a:rPr lang="en-US" b="1" dirty="0" smtClean="0"/>
            </a:br>
            <a:r>
              <a:rPr lang="en-US" b="1" dirty="0" smtClean="0"/>
              <a:t>An </a:t>
            </a:r>
            <a:r>
              <a:rPr lang="en-US" b="1" dirty="0"/>
              <a:t>a</a:t>
            </a:r>
            <a:r>
              <a:rPr lang="en-US" b="1" dirty="0" smtClean="0"/>
              <a:t>mbitious and audacious project.</a:t>
            </a:r>
            <a:br>
              <a:rPr lang="en-US" b="1" dirty="0" smtClean="0"/>
            </a:br>
            <a:r>
              <a:rPr lang="en-US" b="1" dirty="0" smtClean="0">
                <a:solidFill>
                  <a:srgbClr val="FF0000"/>
                </a:solidFill>
              </a:rPr>
              <a:t>Developed greatly over past decades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-381000" y="1752600"/>
            <a:ext cx="9340932" cy="4504953"/>
          </a:xfrm>
        </p:spPr>
        <p:txBody>
          <a:bodyPr/>
          <a:lstStyle/>
          <a:p>
            <a:pPr marL="0" indent="0" algn="r" rtl="1">
              <a:buNone/>
            </a:pPr>
            <a:r>
              <a:rPr lang="en-US" dirty="0" smtClean="0"/>
              <a:t>Ties galaxies with cosmic evolution.  From &lt;&lt; second to 14 billion years</a:t>
            </a:r>
          </a:p>
          <a:p>
            <a:pPr marL="0" indent="0" algn="r" rtl="1">
              <a:buNone/>
            </a:pPr>
            <a:endParaRPr lang="en-US" sz="825" dirty="0"/>
          </a:p>
          <a:p>
            <a:pPr marL="0" indent="0" algn="r" rtl="1">
              <a:buNone/>
            </a:pPr>
            <a:r>
              <a:rPr lang="en-US" dirty="0" smtClean="0"/>
              <a:t>Ties almost all branches of physics </a:t>
            </a:r>
            <a:r>
              <a:rPr lang="en-US" dirty="0" smtClean="0">
                <a:sym typeface="Wingdings" panose="05000000000000000000" pitchFamily="2" charset="2"/>
              </a:rPr>
              <a:t> theory  model  observations</a:t>
            </a:r>
            <a:endParaRPr lang="en-US" dirty="0" smtClean="0"/>
          </a:p>
          <a:p>
            <a:pPr marL="0" indent="0" algn="r" rtl="1">
              <a:buNone/>
            </a:pPr>
            <a:endParaRPr lang="en-US" dirty="0"/>
          </a:p>
          <a:p>
            <a:pPr marL="0" indent="0" algn="r" rtl="1">
              <a:buNone/>
            </a:pPr>
            <a:r>
              <a:rPr lang="en-US" dirty="0" smtClean="0"/>
              <a:t> </a:t>
            </a:r>
            <a:endParaRPr lang="ar-SA" dirty="0"/>
          </a:p>
          <a:p>
            <a:pPr marL="0" indent="0" algn="r" rtl="1">
              <a:buNone/>
            </a:pPr>
            <a:endParaRPr lang="en-US" dirty="0"/>
          </a:p>
        </p:txBody>
      </p:sp>
      <p:pic>
        <p:nvPicPr>
          <p:cNvPr id="8196" name="Picture 4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017642"/>
            <a:ext cx="6660398" cy="3772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488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5070" b="1" i="1" dirty="0" smtClean="0">
                <a:solidFill>
                  <a:schemeClr val="accent2"/>
                </a:solidFill>
                <a:latin typeface="Script MT Bold" pitchFamily="66" charset="0"/>
              </a:rPr>
              <a:t>Cosmic Distance Scale</a:t>
            </a:r>
            <a:endParaRPr lang="en-US" sz="5070" b="1" i="1" dirty="0">
              <a:solidFill>
                <a:schemeClr val="accent2"/>
              </a:solidFill>
              <a:latin typeface="Script MT Bold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458200" cy="56388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latin typeface="Agency FB" pitchFamily="34" charset="0"/>
              </a:rPr>
              <a:t>Earth-Moon  ~ 1 light second  </a:t>
            </a:r>
          </a:p>
          <a:p>
            <a:endParaRPr lang="en-US" sz="3600" b="1" dirty="0" smtClean="0">
              <a:latin typeface="Agency FB" pitchFamily="34" charset="0"/>
            </a:endParaRPr>
          </a:p>
          <a:p>
            <a:r>
              <a:rPr lang="en-US" sz="3600" b="1" dirty="0" smtClean="0">
                <a:latin typeface="Agency FB" pitchFamily="34" charset="0"/>
              </a:rPr>
              <a:t>Earth-Sun ~ 8 light minutes</a:t>
            </a:r>
          </a:p>
          <a:p>
            <a:pPr>
              <a:buNone/>
            </a:pPr>
            <a:endParaRPr lang="en-US" sz="3600" b="1" dirty="0" smtClean="0">
              <a:latin typeface="Agency FB" pitchFamily="34" charset="0"/>
            </a:endParaRPr>
          </a:p>
          <a:p>
            <a:pPr>
              <a:buNone/>
            </a:pPr>
            <a:endParaRPr lang="en-US" sz="3600" b="1" dirty="0" smtClean="0">
              <a:latin typeface="Agency FB" pitchFamily="34" charset="0"/>
            </a:endParaRPr>
          </a:p>
          <a:p>
            <a:r>
              <a:rPr lang="en-US" sz="3600" b="1" dirty="0" smtClean="0">
                <a:latin typeface="Agency FB" pitchFamily="34" charset="0"/>
              </a:rPr>
              <a:t>Nearest stars</a:t>
            </a:r>
          </a:p>
          <a:p>
            <a:pPr>
              <a:buNone/>
            </a:pPr>
            <a:endParaRPr lang="en-US" sz="3600" b="1" dirty="0" smtClean="0">
              <a:latin typeface="Agency FB" pitchFamily="34" charset="0"/>
            </a:endParaRPr>
          </a:p>
          <a:p>
            <a:pPr>
              <a:buNone/>
            </a:pPr>
            <a:r>
              <a:rPr lang="en-US" sz="3600" b="1" dirty="0" smtClean="0">
                <a:latin typeface="Agency FB" pitchFamily="34" charset="0"/>
              </a:rPr>
              <a:t>&gt;~ few light </a:t>
            </a:r>
            <a:r>
              <a:rPr lang="en-US" sz="3600" b="1" dirty="0" err="1" smtClean="0">
                <a:latin typeface="Agency FB" pitchFamily="34" charset="0"/>
              </a:rPr>
              <a:t>yrs</a:t>
            </a:r>
            <a:r>
              <a:rPr lang="en-US" sz="3600" b="1" dirty="0" smtClean="0">
                <a:latin typeface="Agency FB" pitchFamily="34" charset="0"/>
              </a:rPr>
              <a:t> ~ parsec</a:t>
            </a:r>
          </a:p>
          <a:p>
            <a:pPr>
              <a:buNone/>
            </a:pPr>
            <a:endParaRPr lang="en-US" sz="3600" b="1" dirty="0" smtClean="0"/>
          </a:p>
        </p:txBody>
      </p:sp>
      <p:pic>
        <p:nvPicPr>
          <p:cNvPr id="4" name="Picture 3" descr="Full_Moon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62800" y="1219200"/>
            <a:ext cx="1600200" cy="1600200"/>
          </a:xfrm>
          <a:prstGeom prst="rect">
            <a:avLst/>
          </a:prstGeom>
        </p:spPr>
      </p:pic>
      <p:pic>
        <p:nvPicPr>
          <p:cNvPr id="5" name="Picture 4" descr="su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19800" y="2438400"/>
            <a:ext cx="1447800" cy="1447800"/>
          </a:xfrm>
          <a:prstGeom prst="rect">
            <a:avLst/>
          </a:prstGeom>
        </p:spPr>
      </p:pic>
      <p:pic>
        <p:nvPicPr>
          <p:cNvPr id="6" name="Picture 5" descr="nearest_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5800" y="3898481"/>
            <a:ext cx="2971800" cy="29595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04800" y="-144463"/>
            <a:ext cx="7467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What is a parsec? </a:t>
            </a:r>
            <a:endParaRPr lang="en-US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914400"/>
                <a:ext cx="8918575" cy="5943600"/>
              </a:xfrm>
            </p:spPr>
            <p:txBody>
              <a:bodyPr/>
              <a:lstStyle/>
              <a:p>
                <a:r>
                  <a:rPr lang="en-US" dirty="0" smtClean="0"/>
                  <a:t>Useful intro into diameter distance</a:t>
                </a:r>
              </a:p>
              <a:p>
                <a:pPr marL="0" indent="0">
                  <a:buNone/>
                </a:pPr>
                <a:endParaRPr lang="en-US" sz="1000" dirty="0"/>
              </a:p>
              <a:p>
                <a:r>
                  <a:rPr lang="en-US" dirty="0" smtClean="0"/>
                  <a:t>Distance at which earth orbit round sun (1 AU) </a:t>
                </a:r>
              </a:p>
              <a:p>
                <a:pPr marL="0" indent="0">
                  <a:buNone/>
                </a:pPr>
                <a:r>
                  <a:rPr lang="en-US" dirty="0" smtClean="0"/>
                  <a:t>subtends an angle 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𝝑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 of 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1 </a:t>
                </a:r>
                <a:r>
                  <a:rPr lang="en-US" b="1" dirty="0" err="1" smtClean="0">
                    <a:solidFill>
                      <a:srgbClr val="FF0000"/>
                    </a:solidFill>
                  </a:rPr>
                  <a:t>arcsecond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  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914400"/>
                <a:ext cx="8918575" cy="5943600"/>
              </a:xfrm>
              <a:blipFill>
                <a:blip r:embed="rId2"/>
                <a:stretch>
                  <a:fillRect l="-1777" t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AutoShape 2" descr="What is a parsec? Find out on EarthSky. | Space | EarthSk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782" y="3155627"/>
            <a:ext cx="5316842" cy="241094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4782" y="6256099"/>
            <a:ext cx="4051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Exercise: Find that 1 pc = 3.26 light year 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00800" y="3657600"/>
            <a:ext cx="231986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parsec = pc </a:t>
            </a:r>
          </a:p>
          <a:p>
            <a:endParaRPr lang="en-US" dirty="0" smtClean="0"/>
          </a:p>
          <a:p>
            <a:r>
              <a:rPr lang="en-US" dirty="0" err="1" smtClean="0"/>
              <a:t>kpc</a:t>
            </a:r>
            <a:r>
              <a:rPr lang="en-US" dirty="0" smtClean="0"/>
              <a:t> = 1000 pc</a:t>
            </a:r>
          </a:p>
          <a:p>
            <a:endParaRPr lang="en-US" dirty="0"/>
          </a:p>
          <a:p>
            <a:r>
              <a:rPr lang="en-US" dirty="0" err="1" smtClean="0"/>
              <a:t>Mpc</a:t>
            </a:r>
            <a:r>
              <a:rPr lang="en-US" dirty="0" smtClean="0"/>
              <a:t> = 1000 000 pc</a:t>
            </a:r>
          </a:p>
          <a:p>
            <a:endParaRPr lang="en-US" dirty="0"/>
          </a:p>
          <a:p>
            <a:r>
              <a:rPr lang="en-US" dirty="0" err="1" smtClean="0"/>
              <a:t>Gpc</a:t>
            </a:r>
            <a:r>
              <a:rPr lang="en-US" dirty="0" smtClean="0"/>
              <a:t> = 1000 000 000 pc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06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960" dirty="0" smtClean="0">
                <a:latin typeface="Arial Black" pitchFamily="34" charset="0"/>
              </a:rPr>
              <a:t>The Milky Way Galaxy</a:t>
            </a:r>
            <a:endParaRPr lang="en-US" sz="3960" dirty="0">
              <a:latin typeface="Arial Black" pitchFamily="34" charset="0"/>
            </a:endParaRPr>
          </a:p>
        </p:txBody>
      </p:sp>
      <p:pic>
        <p:nvPicPr>
          <p:cNvPr id="4" name="Content Placeholder 3" descr="centre-of-milky-way-panorama-2011-fina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3400" y="2438400"/>
            <a:ext cx="7772400" cy="3253196"/>
          </a:xfrm>
        </p:spPr>
      </p:pic>
      <p:sp>
        <p:nvSpPr>
          <p:cNvPr id="5" name="TextBox 4"/>
          <p:cNvSpPr txBox="1"/>
          <p:nvPr/>
        </p:nvSpPr>
        <p:spPr>
          <a:xfrm>
            <a:off x="457200" y="1447800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</a:rPr>
              <a:t>Distance from sun to centre ~ 25 000 light years (8 </a:t>
            </a:r>
            <a:r>
              <a:rPr lang="en-US" sz="2400" b="1" dirty="0" err="1" smtClean="0">
                <a:solidFill>
                  <a:schemeClr val="accent6">
                    <a:lumMod val="50000"/>
                  </a:schemeClr>
                </a:solidFill>
              </a:rPr>
              <a:t>kpc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</a:rPr>
              <a:t>) </a:t>
            </a:r>
          </a:p>
          <a:p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</a:rPr>
              <a:t>Farthest individual stars seen by naked  eye ~ 1000 light years </a:t>
            </a: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6" name="Picture 5" descr="andromed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29400" y="5638800"/>
            <a:ext cx="2011680" cy="1456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Bernard MT Condensed" pitchFamily="18" charset="0"/>
              </a:rPr>
              <a:t>The (Local) Galaxy Population</a:t>
            </a:r>
            <a:endParaRPr lang="en-US" dirty="0">
              <a:latin typeface="Bernard MT Condense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791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</a:t>
            </a:r>
            <a:r>
              <a:rPr lang="en-US" dirty="0" smtClean="0">
                <a:latin typeface="Agency FB" pitchFamily="34" charset="0"/>
                <a:sym typeface="Wingdings" pitchFamily="2" charset="2"/>
              </a:rPr>
              <a:t>Stars + Gas + Dust (+ Dark Matter) </a:t>
            </a:r>
            <a:r>
              <a:rPr lang="en-US" dirty="0" smtClean="0">
                <a:latin typeface="Agency FB" pitchFamily="34" charset="0"/>
              </a:rPr>
              <a:t> </a:t>
            </a:r>
          </a:p>
          <a:p>
            <a:pPr>
              <a:buNone/>
            </a:pPr>
            <a:endParaRPr lang="en-US" sz="1100" dirty="0" smtClean="0"/>
          </a:p>
          <a:p>
            <a:pPr>
              <a:buNone/>
            </a:pPr>
            <a:endParaRPr lang="en-US" sz="1100" dirty="0" smtClean="0"/>
          </a:p>
          <a:p>
            <a:r>
              <a:rPr lang="en-US" sz="2680" dirty="0" smtClean="0">
                <a:solidFill>
                  <a:srgbClr val="00B0F0"/>
                </a:solidFill>
                <a:latin typeface="Arial Narrow" pitchFamily="34" charset="0"/>
              </a:rPr>
              <a:t>May be </a:t>
            </a:r>
            <a:r>
              <a:rPr lang="en-US" sz="2680" dirty="0" smtClean="0">
                <a:solidFill>
                  <a:schemeClr val="accent2"/>
                </a:solidFill>
                <a:latin typeface="Arial Narrow" pitchFamily="34" charset="0"/>
              </a:rPr>
              <a:t>disk or spheroid,</a:t>
            </a:r>
            <a:r>
              <a:rPr lang="en-US" sz="2680" dirty="0" smtClean="0">
                <a:solidFill>
                  <a:srgbClr val="00B0F0"/>
                </a:solidFill>
                <a:latin typeface="Arial Narrow" pitchFamily="34" charset="0"/>
              </a:rPr>
              <a:t>; contain lots of </a:t>
            </a:r>
            <a:r>
              <a:rPr lang="en-US" sz="2680" dirty="0" smtClean="0">
                <a:solidFill>
                  <a:schemeClr val="accent2"/>
                </a:solidFill>
                <a:latin typeface="Arial Narrow" pitchFamily="34" charset="0"/>
              </a:rPr>
              <a:t>gas</a:t>
            </a:r>
            <a:r>
              <a:rPr lang="en-US" sz="2680" dirty="0" smtClean="0">
                <a:solidFill>
                  <a:srgbClr val="00B0F0"/>
                </a:solidFill>
                <a:latin typeface="Arial Narrow" pitchFamily="34" charset="0"/>
              </a:rPr>
              <a:t> or little; have</a:t>
            </a:r>
            <a:r>
              <a:rPr lang="en-US" sz="2680" dirty="0" smtClean="0">
                <a:solidFill>
                  <a:schemeClr val="accent6">
                    <a:lumMod val="50000"/>
                  </a:schemeClr>
                </a:solidFill>
                <a:latin typeface="Arial Narrow" pitchFamily="34" charset="0"/>
              </a:rPr>
              <a:t> active star formation </a:t>
            </a:r>
            <a:r>
              <a:rPr lang="en-US" sz="2680" dirty="0" smtClean="0">
                <a:solidFill>
                  <a:srgbClr val="00B0F0"/>
                </a:solidFill>
                <a:latin typeface="Arial Narrow" pitchFamily="34" charset="0"/>
              </a:rPr>
              <a:t>or not. Some have </a:t>
            </a:r>
            <a:r>
              <a:rPr lang="en-US" sz="2680" dirty="0" smtClean="0">
                <a:solidFill>
                  <a:schemeClr val="accent6">
                    <a:lumMod val="50000"/>
                  </a:schemeClr>
                </a:solidFill>
                <a:latin typeface="Arial Narrow" pitchFamily="34" charset="0"/>
              </a:rPr>
              <a:t>quasars</a:t>
            </a:r>
            <a:r>
              <a:rPr lang="en-US" sz="2680" dirty="0" smtClean="0">
                <a:solidFill>
                  <a:srgbClr val="00B0F0"/>
                </a:solidFill>
                <a:latin typeface="Arial Narrow" pitchFamily="34" charset="0"/>
              </a:rPr>
              <a:t>.</a:t>
            </a:r>
          </a:p>
          <a:p>
            <a:pPr>
              <a:buNone/>
            </a:pPr>
            <a:endParaRPr lang="en-US" sz="1400" dirty="0" smtClean="0">
              <a:solidFill>
                <a:srgbClr val="00B0F0"/>
              </a:solidFill>
              <a:latin typeface="Arial Narrow" pitchFamily="34" charset="0"/>
            </a:endParaRPr>
          </a:p>
        </p:txBody>
      </p:sp>
      <p:pic>
        <p:nvPicPr>
          <p:cNvPr id="4" name="Picture 3" descr="e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24600" y="3886200"/>
            <a:ext cx="2590800" cy="2590800"/>
          </a:xfrm>
          <a:prstGeom prst="rect">
            <a:avLst/>
          </a:prstGeom>
        </p:spPr>
      </p:pic>
      <p:pic>
        <p:nvPicPr>
          <p:cNvPr id="5" name="Picture 4" descr="Barred-Spiral-Galaxy-M95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4191000"/>
            <a:ext cx="2844800" cy="2133600"/>
          </a:xfrm>
          <a:prstGeom prst="rect">
            <a:avLst/>
          </a:prstGeom>
        </p:spPr>
      </p:pic>
      <p:pic>
        <p:nvPicPr>
          <p:cNvPr id="6" name="Picture 5" descr="merging-galaxies_1083_600x45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05200" y="4419600"/>
            <a:ext cx="2438400" cy="1828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19800" y="541020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ym typeface="Wingdings" pitchFamily="2" charset="2"/>
              </a:rPr>
              <a:t></a:t>
            </a:r>
            <a:r>
              <a:rPr lang="en-US" dirty="0" smtClean="0">
                <a:sym typeface="Wingdings" pitchFamily="2" charset="2"/>
              </a:rPr>
              <a:t> 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352800" y="2438400"/>
            <a:ext cx="28956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5334000" y="2667000"/>
            <a:ext cx="3124200" cy="2362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1524000" y="2438400"/>
            <a:ext cx="228600" cy="1600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324600" y="6488668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Old  and poor stars 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905000" y="6488668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Younger stars with heavy elements  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81000" y="3657600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Rotational support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72200" y="335280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Random , ‘pressure’ support 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02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7886700" cy="994172"/>
          </a:xfrm>
        </p:spPr>
        <p:txBody>
          <a:bodyPr/>
          <a:lstStyle/>
          <a:p>
            <a:r>
              <a:rPr lang="en-US" dirty="0" smtClean="0"/>
              <a:t>Hubble Sequence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52524" y="2773715"/>
            <a:ext cx="3811769" cy="23422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11962" y="5399851"/>
            <a:ext cx="39758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Simulates sequence. After Eagle Simulation web page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85" y="1747474"/>
            <a:ext cx="4603207" cy="379087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29440" y="5676850"/>
            <a:ext cx="253620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After SDSS, Sky Server web page. </a:t>
            </a:r>
          </a:p>
        </p:txBody>
      </p:sp>
    </p:spTree>
    <p:extLst>
      <p:ext uri="{BB962C8B-B14F-4D97-AF65-F5344CB8AC3E}">
        <p14:creationId xmlns:p14="http://schemas.microsoft.com/office/powerpoint/2010/main" val="2475648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90800"/>
            <a:ext cx="4488560" cy="33401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362200" y="2177"/>
            <a:ext cx="8610600" cy="5334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Need to Explain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65808"/>
            <a:ext cx="9143999" cy="6496991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 smtClean="0">
                <a:latin typeface="Copperplate Gothic Bold" panose="020E0705020206020404" pitchFamily="34" charset="0"/>
              </a:rPr>
              <a:t>Shapes, sizes, masses of galaxies</a:t>
            </a:r>
          </a:p>
          <a:p>
            <a:r>
              <a:rPr lang="en-US" sz="2400" dirty="0" smtClean="0">
                <a:latin typeface="Copperplate Gothic Bold" panose="020E0705020206020404" pitchFamily="34" charset="0"/>
              </a:rPr>
              <a:t>Distribution on sky</a:t>
            </a:r>
          </a:p>
          <a:p>
            <a:r>
              <a:rPr lang="en-US" sz="2400" dirty="0" smtClean="0">
                <a:latin typeface="Copperplate Gothic Bold" panose="020E0705020206020404" pitchFamily="34" charset="0"/>
              </a:rPr>
              <a:t>Content</a:t>
            </a:r>
          </a:p>
          <a:p>
            <a:pPr marL="0" indent="0">
              <a:buNone/>
            </a:pPr>
            <a:endParaRPr lang="en-US" sz="2400" dirty="0" smtClean="0">
              <a:latin typeface="Copperplate Gothic Bold" panose="020E0705020206020404" pitchFamily="34" charset="0"/>
            </a:endParaRPr>
          </a:p>
          <a:p>
            <a:r>
              <a:rPr lang="en-US" sz="2400" dirty="0" smtClean="0">
                <a:latin typeface="Copperplate Gothic Bold" panose="020E0705020206020404" pitchFamily="34" charset="0"/>
              </a:rPr>
              <a:t>evolution of above</a:t>
            </a:r>
          </a:p>
          <a:p>
            <a:pPr marL="0" indent="0">
              <a:buNone/>
            </a:pPr>
            <a:endParaRPr lang="en-US" dirty="0" smtClean="0">
              <a:latin typeface="Copperplate Gothic Bold" panose="020E0705020206020404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Copperplate Gothic Bold" panose="020E0705020206020404" pitchFamily="34" charset="0"/>
              </a:rPr>
              <a:t> </a:t>
            </a:r>
          </a:p>
          <a:p>
            <a:pPr marL="0" indent="0">
              <a:buNone/>
            </a:pPr>
            <a:endParaRPr lang="en-US" dirty="0" smtClean="0">
              <a:latin typeface="Copperplate Gothic Bold" panose="020E0705020206020404" pitchFamily="34" charset="0"/>
            </a:endParaRPr>
          </a:p>
          <a:p>
            <a:pPr marL="0" indent="0">
              <a:buNone/>
            </a:pPr>
            <a:endParaRPr lang="en-US" dirty="0" smtClean="0">
              <a:latin typeface="Copperplate Gothic Bold" panose="020E0705020206020404" pitchFamily="34" charset="0"/>
            </a:endParaRPr>
          </a:p>
          <a:p>
            <a:pPr marL="0" indent="0">
              <a:buNone/>
            </a:pPr>
            <a:endParaRPr lang="en-US" dirty="0">
              <a:latin typeface="Copperplate Gothic Bold" panose="020E0705020206020404" pitchFamily="34" charset="0"/>
            </a:endParaRPr>
          </a:p>
          <a:p>
            <a:pPr marL="0" indent="0">
              <a:buNone/>
            </a:pPr>
            <a:endParaRPr lang="en-US" dirty="0" smtClean="0">
              <a:latin typeface="Copperplate Gothic Bold" panose="020E0705020206020404" pitchFamily="34" charset="0"/>
            </a:endParaRPr>
          </a:p>
          <a:p>
            <a:pPr marL="0" indent="0">
              <a:buNone/>
            </a:pPr>
            <a:r>
              <a:rPr lang="it-IT" sz="1700" dirty="0" smtClean="0">
                <a:latin typeface="Britannic Bold" panose="020B0903060703020204" pitchFamily="34" charset="0"/>
              </a:rPr>
              <a:t>                                                                    </a:t>
            </a:r>
          </a:p>
          <a:p>
            <a:pPr marL="0" indent="0">
              <a:buNone/>
            </a:pPr>
            <a:r>
              <a:rPr lang="it-IT" sz="1700" dirty="0">
                <a:latin typeface="Britannic Bold" panose="020B0903060703020204" pitchFamily="34" charset="0"/>
                <a:sym typeface="Wingdings" panose="05000000000000000000" pitchFamily="2" charset="2"/>
              </a:rPr>
              <a:t> </a:t>
            </a:r>
            <a:r>
              <a:rPr lang="it-IT" sz="1700" dirty="0" smtClean="0">
                <a:latin typeface="Britannic Bold" panose="020B0903060703020204" pitchFamily="34" charset="0"/>
                <a:sym typeface="Wingdings" panose="05000000000000000000" pitchFamily="2" charset="2"/>
              </a:rPr>
              <a:t>                                                                        </a:t>
            </a:r>
          </a:p>
          <a:p>
            <a:pPr marL="0" indent="0">
              <a:buNone/>
            </a:pPr>
            <a:r>
              <a:rPr lang="it-IT" sz="1700" dirty="0">
                <a:latin typeface="Britannic Bold" panose="020B0903060703020204" pitchFamily="34" charset="0"/>
                <a:sym typeface="Wingdings" panose="05000000000000000000" pitchFamily="2" charset="2"/>
              </a:rPr>
              <a:t> </a:t>
            </a:r>
            <a:r>
              <a:rPr lang="it-IT" sz="1700" dirty="0" smtClean="0">
                <a:latin typeface="Britannic Bold" panose="020B0903060703020204" pitchFamily="34" charset="0"/>
                <a:sym typeface="Wingdings" panose="05000000000000000000" pitchFamily="2" charset="2"/>
              </a:rPr>
              <a:t>                                                                                </a:t>
            </a:r>
            <a:r>
              <a:rPr lang="it-IT" sz="2200" dirty="0" smtClean="0">
                <a:latin typeface="Britannic Bold" panose="020B0903060703020204" pitchFamily="34" charset="0"/>
                <a:sym typeface="Wingdings" panose="05000000000000000000" pitchFamily="2" charset="2"/>
              </a:rPr>
              <a:t></a:t>
            </a:r>
            <a:r>
              <a:rPr lang="it-IT" sz="2200" b="1" dirty="0" smtClean="0">
                <a:solidFill>
                  <a:srgbClr val="0070C0"/>
                </a:solidFill>
                <a:latin typeface="Britannic Bold" panose="020B0903060703020204" pitchFamily="34" charset="0"/>
                <a:sym typeface="Wingdings" panose="05000000000000000000" pitchFamily="2" charset="2"/>
              </a:rPr>
              <a:t>Early evolution of galaxy mass function </a:t>
            </a:r>
          </a:p>
          <a:p>
            <a:pPr marL="0" indent="0">
              <a:buNone/>
            </a:pPr>
            <a:r>
              <a:rPr lang="it-IT" sz="1500" b="1" dirty="0">
                <a:solidFill>
                  <a:srgbClr val="0070C0"/>
                </a:solidFill>
                <a:latin typeface="Britannic Bold" panose="020B0903060703020204" pitchFamily="34" charset="0"/>
                <a:sym typeface="Wingdings" panose="05000000000000000000" pitchFamily="2" charset="2"/>
              </a:rPr>
              <a:t> </a:t>
            </a:r>
            <a:r>
              <a:rPr lang="it-IT" sz="1500" b="1" dirty="0" smtClean="0">
                <a:solidFill>
                  <a:srgbClr val="0070C0"/>
                </a:solidFill>
                <a:latin typeface="Britannic Bold" panose="020B0903060703020204" pitchFamily="34" charset="0"/>
                <a:sym typeface="Wingdings" panose="05000000000000000000" pitchFamily="2" charset="2"/>
              </a:rPr>
              <a:t>                                                                                             </a:t>
            </a:r>
            <a:r>
              <a:rPr lang="it-IT" sz="1500" dirty="0" smtClean="0">
                <a:latin typeface="Britannic Bold" panose="020B0903060703020204" pitchFamily="34" charset="0"/>
                <a:sym typeface="Wingdings" panose="05000000000000000000" pitchFamily="2" charset="2"/>
              </a:rPr>
              <a:t>(</a:t>
            </a:r>
            <a:r>
              <a:rPr lang="it-IT" sz="1500" dirty="0" smtClean="0">
                <a:latin typeface="Britannic Bold" panose="020B0903060703020204" pitchFamily="34" charset="0"/>
              </a:rPr>
              <a:t>Grazian et. al. 2015)</a:t>
            </a:r>
          </a:p>
          <a:p>
            <a:pPr marL="0" indent="0">
              <a:buNone/>
            </a:pPr>
            <a:endParaRPr lang="en-US" sz="1700" dirty="0" smtClean="0">
              <a:latin typeface="Britannic Bold" panose="020B0903060703020204" pitchFamily="34" charset="0"/>
            </a:endParaRPr>
          </a:p>
          <a:p>
            <a:pPr marL="0" indent="0">
              <a:buNone/>
            </a:pPr>
            <a:endParaRPr lang="en-US" sz="1700" dirty="0" smtClean="0">
              <a:latin typeface="Britannic Bold" panose="020B0903060703020204" pitchFamily="34" charset="0"/>
            </a:endParaRPr>
          </a:p>
          <a:p>
            <a:pPr marL="0" indent="0">
              <a:buNone/>
            </a:pPr>
            <a:endParaRPr lang="en-US" sz="900" dirty="0" smtClean="0">
              <a:latin typeface="Britannic Bold" panose="020B0903060703020204" pitchFamily="34" charset="0"/>
            </a:endParaRPr>
          </a:p>
          <a:p>
            <a:pPr marL="0" indent="0">
              <a:buNone/>
            </a:pPr>
            <a:r>
              <a:rPr lang="en-US" sz="2600" dirty="0" smtClean="0">
                <a:latin typeface="Copperplate Gothic Bold" panose="020E0705020206020404" pitchFamily="34" charset="0"/>
              </a:rPr>
              <a:t>Within a </a:t>
            </a:r>
            <a:r>
              <a:rPr lang="en-US" sz="2600" dirty="0" smtClean="0">
                <a:solidFill>
                  <a:srgbClr val="FF0000"/>
                </a:solidFill>
                <a:latin typeface="Copperplate Gothic Bold" panose="020E0705020206020404" pitchFamily="34" charset="0"/>
              </a:rPr>
              <a:t>cosmological model </a:t>
            </a:r>
            <a:r>
              <a:rPr lang="en-US" sz="2600" dirty="0" smtClean="0">
                <a:latin typeface="Copperplate Gothic Bold" panose="020E0705020206020404" pitchFamily="34" charset="0"/>
              </a:rPr>
              <a:t>for the </a:t>
            </a:r>
            <a:r>
              <a:rPr lang="en-US" sz="2600" dirty="0" smtClean="0">
                <a:solidFill>
                  <a:srgbClr val="FF0000"/>
                </a:solidFill>
                <a:latin typeface="Copperplate Gothic Bold" panose="020E0705020206020404" pitchFamily="34" charset="0"/>
              </a:rPr>
              <a:t>evolution of Universe</a:t>
            </a:r>
            <a:r>
              <a:rPr lang="en-US" sz="2600" dirty="0" smtClean="0">
                <a:latin typeface="Copperplate Gothic Bold" panose="020E0705020206020404" pitchFamily="34" charset="0"/>
              </a:rPr>
              <a:t>!</a:t>
            </a:r>
            <a:r>
              <a:rPr lang="en-US" sz="2600" dirty="0">
                <a:latin typeface="Copperplate Gothic Bold" panose="020E0705020206020404" pitchFamily="34" charset="0"/>
              </a:rPr>
              <a:t> </a:t>
            </a:r>
            <a:r>
              <a:rPr lang="en-US" sz="2600" dirty="0" smtClean="0">
                <a:latin typeface="Copperplate Gothic Bold" panose="020E0705020206020404" pitchFamily="34" charset="0"/>
              </a:rPr>
              <a:t>Using </a:t>
            </a:r>
            <a:r>
              <a:rPr lang="en-US" sz="2600" b="1" dirty="0" smtClean="0">
                <a:solidFill>
                  <a:srgbClr val="FF0000"/>
                </a:solidFill>
                <a:latin typeface="Copperplate Gothic Bold" panose="020E0705020206020404" pitchFamily="34" charset="0"/>
              </a:rPr>
              <a:t>known laws</a:t>
            </a:r>
            <a:r>
              <a:rPr lang="en-US" sz="2600" b="1" dirty="0" smtClean="0">
                <a:latin typeface="Copperplate Gothic Bold" panose="020E0705020206020404" pitchFamily="34" charset="0"/>
              </a:rPr>
              <a:t> </a:t>
            </a:r>
            <a:r>
              <a:rPr lang="en-US" sz="2600" dirty="0" smtClean="0">
                <a:latin typeface="Copperplate Gothic Bold" panose="020E0705020206020404" pitchFamily="34" charset="0"/>
              </a:rPr>
              <a:t>of physics</a:t>
            </a:r>
            <a:endParaRPr lang="en-US" sz="2600" dirty="0">
              <a:latin typeface="Copperplate Gothic Bold" panose="020E0705020206020404" pitchFamily="34" charset="0"/>
            </a:endParaRPr>
          </a:p>
        </p:txBody>
      </p:sp>
      <p:pic>
        <p:nvPicPr>
          <p:cNvPr id="4" name="Picture 4" descr="C:\Documents and Settings\amr.elzant\My Documents\My Pictures\hubbl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2177"/>
            <a:ext cx="2992671" cy="2241615"/>
          </a:xfrm>
          <a:prstGeom prst="rect">
            <a:avLst/>
          </a:prstGeom>
          <a:noFill/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9595" y="2959945"/>
            <a:ext cx="3431079" cy="19279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10200" y="2590613"/>
            <a:ext cx="3733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Primordial Galaxies --- Hubble UDF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Up-Down Arrow 6"/>
          <p:cNvSpPr/>
          <p:nvPr/>
        </p:nvSpPr>
        <p:spPr>
          <a:xfrm>
            <a:off x="7135134" y="2243792"/>
            <a:ext cx="256266" cy="423208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612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184944"/>
            <a:ext cx="5257800" cy="1643856"/>
          </a:xfrm>
          <a:solidFill>
            <a:srgbClr val="660066">
              <a:alpha val="17999"/>
            </a:srgbClr>
          </a:solidFill>
          <a:ln/>
        </p:spPr>
        <p:txBody>
          <a:bodyPr tIns="11088">
            <a:normAutofit/>
          </a:bodyPr>
          <a:lstStyle/>
          <a:p>
            <a:pPr>
              <a:lnSpc>
                <a:spcPct val="98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</a:pPr>
            <a:r>
              <a:rPr lang="en-CA" b="1" dirty="0" smtClean="0">
                <a:latin typeface="Perpetua Titling MT" pitchFamily="16" charset="0"/>
              </a:rPr>
              <a:t>Gravity   governs</a:t>
            </a:r>
            <a:endParaRPr lang="en-CA" b="1" dirty="0">
              <a:latin typeface="Perpetua Titling MT" pitchFamily="1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46" name="Rectangle 2"/>
              <p:cNvSpPr>
                <a:spLocks noGrp="1" noChangeArrowheads="1"/>
              </p:cNvSpPr>
              <p:nvPr>
                <p:ph type="body" idx="4294967295"/>
              </p:nvPr>
            </p:nvSpPr>
            <p:spPr>
              <a:xfrm>
                <a:off x="0" y="1828800"/>
                <a:ext cx="9134901" cy="5029200"/>
              </a:xfrm>
              <a:solidFill>
                <a:srgbClr val="FFFFCC">
                  <a:alpha val="7999"/>
                </a:srgbClr>
              </a:solidFill>
              <a:ln>
                <a:solidFill>
                  <a:srgbClr val="3465A4"/>
                </a:solidFill>
              </a:ln>
            </p:spPr>
            <p:txBody>
              <a:bodyPr tIns="4031">
                <a:normAutofit fontScale="70000" lnSpcReduction="20000"/>
              </a:bodyPr>
              <a:lstStyle/>
              <a:p>
                <a:pPr marL="431800" indent="-323850">
                  <a:lnSpc>
                    <a:spcPct val="95000"/>
                  </a:lnSpc>
                  <a:buSzPct val="45000"/>
                  <a:buFont typeface="Wingdings" charset="2"/>
                  <a:buNone/>
                  <a:tabLst>
                    <a:tab pos="449263" algn="l"/>
                    <a:tab pos="898525" algn="l"/>
                    <a:tab pos="1347788" algn="l"/>
                    <a:tab pos="1797050" algn="l"/>
                    <a:tab pos="2246313" algn="l"/>
                    <a:tab pos="2695575" algn="l"/>
                    <a:tab pos="3144838" algn="l"/>
                    <a:tab pos="3594100" algn="l"/>
                    <a:tab pos="4043363" algn="l"/>
                    <a:tab pos="4492625" algn="l"/>
                    <a:tab pos="4941888" algn="l"/>
                    <a:tab pos="5391150" algn="l"/>
                    <a:tab pos="5840413" algn="l"/>
                    <a:tab pos="6289675" algn="l"/>
                    <a:tab pos="6738938" algn="l"/>
                    <a:tab pos="7188200" algn="l"/>
                    <a:tab pos="7637463" algn="l"/>
                    <a:tab pos="8086725" algn="l"/>
                    <a:tab pos="8535988" algn="l"/>
                  </a:tabLst>
                </a:pPr>
                <a:r>
                  <a:rPr lang="en-CA" sz="3600" b="1" dirty="0" smtClean="0">
                    <a:latin typeface="Times New Roman" pitchFamily="16" charset="0"/>
                  </a:rPr>
                  <a:t>           </a:t>
                </a:r>
                <a:endParaRPr lang="en-CA" dirty="0" smtClean="0">
                  <a:latin typeface="Stencil" pitchFamily="80" charset="0"/>
                </a:endParaRPr>
              </a:p>
              <a:p>
                <a:pPr marL="431800" indent="-323850">
                  <a:lnSpc>
                    <a:spcPct val="99000"/>
                  </a:lnSpc>
                  <a:buSzPct val="45000"/>
                  <a:buFont typeface="Wingdings" charset="2"/>
                  <a:buChar char=""/>
                  <a:tabLst>
                    <a:tab pos="449263" algn="l"/>
                    <a:tab pos="898525" algn="l"/>
                    <a:tab pos="1347788" algn="l"/>
                    <a:tab pos="1797050" algn="l"/>
                    <a:tab pos="2246313" algn="l"/>
                    <a:tab pos="2695575" algn="l"/>
                    <a:tab pos="3144838" algn="l"/>
                    <a:tab pos="3594100" algn="l"/>
                    <a:tab pos="4043363" algn="l"/>
                    <a:tab pos="4492625" algn="l"/>
                    <a:tab pos="4941888" algn="l"/>
                    <a:tab pos="5391150" algn="l"/>
                    <a:tab pos="5840413" algn="l"/>
                    <a:tab pos="6289675" algn="l"/>
                    <a:tab pos="6738938" algn="l"/>
                    <a:tab pos="7188200" algn="l"/>
                    <a:tab pos="7637463" algn="l"/>
                    <a:tab pos="8086725" algn="l"/>
                    <a:tab pos="8535988" algn="l"/>
                  </a:tabLst>
                </a:pPr>
                <a:r>
                  <a:rPr lang="en-CA" dirty="0" smtClean="0">
                    <a:solidFill>
                      <a:srgbClr val="C00000"/>
                    </a:solidFill>
                    <a:latin typeface="Stencil" pitchFamily="80" charset="0"/>
                  </a:rPr>
                  <a:t>Long range    like EM </a:t>
                </a:r>
                <a:r>
                  <a:rPr lang="en-CA" dirty="0" smtClean="0">
                    <a:solidFill>
                      <a:srgbClr val="C00000"/>
                    </a:solidFill>
                    <a:latin typeface="Stencil" pitchFamily="80" charset="0"/>
                    <a:sym typeface="Wingdings" panose="05000000000000000000" pitchFamily="2" charset="2"/>
                  </a:rPr>
                  <a:t></a:t>
                </a:r>
                <a:r>
                  <a:rPr lang="en-CA" dirty="0" smtClean="0">
                    <a:latin typeface="Stencil" pitchFamily="80" charset="0"/>
                    <a:sym typeface="Wingdings" panose="05000000000000000000" pitchFamily="2" charset="2"/>
                  </a:rPr>
                  <a:t>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∝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𝑟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  → </m:t>
                    </m:r>
                    <m:r>
                      <a:rPr lang="en-US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𝐹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∝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𝑚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𝑚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𝑟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CA" dirty="0" smtClean="0">
                  <a:latin typeface="Stencil" pitchFamily="80" charset="0"/>
                </a:endParaRPr>
              </a:p>
              <a:p>
                <a:pPr marL="107950" indent="0">
                  <a:lnSpc>
                    <a:spcPct val="99000"/>
                  </a:lnSpc>
                  <a:buSzPct val="45000"/>
                  <a:buNone/>
                  <a:tabLst>
                    <a:tab pos="449263" algn="l"/>
                    <a:tab pos="898525" algn="l"/>
                    <a:tab pos="1347788" algn="l"/>
                    <a:tab pos="1797050" algn="l"/>
                    <a:tab pos="2246313" algn="l"/>
                    <a:tab pos="2695575" algn="l"/>
                    <a:tab pos="3144838" algn="l"/>
                    <a:tab pos="3594100" algn="l"/>
                    <a:tab pos="4043363" algn="l"/>
                    <a:tab pos="4492625" algn="l"/>
                    <a:tab pos="4941888" algn="l"/>
                    <a:tab pos="5391150" algn="l"/>
                    <a:tab pos="5840413" algn="l"/>
                    <a:tab pos="6289675" algn="l"/>
                    <a:tab pos="6738938" algn="l"/>
                    <a:tab pos="7188200" algn="l"/>
                    <a:tab pos="7637463" algn="l"/>
                    <a:tab pos="8086725" algn="l"/>
                    <a:tab pos="8535988" algn="l"/>
                  </a:tabLst>
                </a:pPr>
                <a:endParaRPr lang="en-CA" dirty="0" smtClean="0">
                  <a:latin typeface="Stencil" pitchFamily="80" charset="0"/>
                </a:endParaRPr>
              </a:p>
              <a:p>
                <a:pPr marL="107950" indent="0">
                  <a:lnSpc>
                    <a:spcPct val="99000"/>
                  </a:lnSpc>
                  <a:buSzPct val="45000"/>
                  <a:buNone/>
                  <a:tabLst>
                    <a:tab pos="449263" algn="l"/>
                    <a:tab pos="898525" algn="l"/>
                    <a:tab pos="1347788" algn="l"/>
                    <a:tab pos="1797050" algn="l"/>
                    <a:tab pos="2246313" algn="l"/>
                    <a:tab pos="2695575" algn="l"/>
                    <a:tab pos="3144838" algn="l"/>
                    <a:tab pos="3594100" algn="l"/>
                    <a:tab pos="4043363" algn="l"/>
                    <a:tab pos="4492625" algn="l"/>
                    <a:tab pos="4941888" algn="l"/>
                    <a:tab pos="5391150" algn="l"/>
                    <a:tab pos="5840413" algn="l"/>
                    <a:tab pos="6289675" algn="l"/>
                    <a:tab pos="6738938" algn="l"/>
                    <a:tab pos="7188200" algn="l"/>
                    <a:tab pos="7637463" algn="l"/>
                    <a:tab pos="8086725" algn="l"/>
                    <a:tab pos="8535988" algn="l"/>
                  </a:tabLst>
                </a:pPr>
                <a:r>
                  <a:rPr lang="en-CA" dirty="0" smtClean="0">
                    <a:latin typeface="Stencil" pitchFamily="80" charset="0"/>
                  </a:rPr>
                  <a:t>                                                                       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𝜀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</m:t>
                    </m:r>
                  </m:oMath>
                </a14:m>
                <a:r>
                  <a:rPr lang="en-CA" dirty="0" smtClean="0">
                    <a:latin typeface="Stencil" pitchFamily="80" charset="0"/>
                  </a:rPr>
                  <a:t> </a:t>
                </a:r>
                <a:r>
                  <a:rPr lang="en-CA" dirty="0" smtClean="0">
                    <a:latin typeface="+mj-lt"/>
                  </a:rPr>
                  <a:t>(in SI units)</a:t>
                </a:r>
              </a:p>
              <a:p>
                <a:pPr marL="107950" indent="0">
                  <a:lnSpc>
                    <a:spcPct val="99000"/>
                  </a:lnSpc>
                  <a:buSzPct val="45000"/>
                  <a:buNone/>
                  <a:tabLst>
                    <a:tab pos="449263" algn="l"/>
                    <a:tab pos="898525" algn="l"/>
                    <a:tab pos="1347788" algn="l"/>
                    <a:tab pos="1797050" algn="l"/>
                    <a:tab pos="2246313" algn="l"/>
                    <a:tab pos="2695575" algn="l"/>
                    <a:tab pos="3144838" algn="l"/>
                    <a:tab pos="3594100" algn="l"/>
                    <a:tab pos="4043363" algn="l"/>
                    <a:tab pos="4492625" algn="l"/>
                    <a:tab pos="4941888" algn="l"/>
                    <a:tab pos="5391150" algn="l"/>
                    <a:tab pos="5840413" algn="l"/>
                    <a:tab pos="6289675" algn="l"/>
                    <a:tab pos="6738938" algn="l"/>
                    <a:tab pos="7188200" algn="l"/>
                    <a:tab pos="7637463" algn="l"/>
                    <a:tab pos="8086725" algn="l"/>
                    <a:tab pos="8535988" algn="l"/>
                  </a:tabLst>
                </a:pPr>
                <a:endParaRPr lang="en-CA" dirty="0" smtClean="0">
                  <a:latin typeface="+mj-lt"/>
                </a:endParaRPr>
              </a:p>
              <a:p>
                <a:pPr marL="431800" indent="-323850">
                  <a:lnSpc>
                    <a:spcPct val="99000"/>
                  </a:lnSpc>
                  <a:buSzPct val="45000"/>
                  <a:buFont typeface="Wingdings" charset="2"/>
                  <a:buChar char=""/>
                  <a:tabLst>
                    <a:tab pos="449263" algn="l"/>
                    <a:tab pos="898525" algn="l"/>
                    <a:tab pos="1347788" algn="l"/>
                    <a:tab pos="1797050" algn="l"/>
                    <a:tab pos="2246313" algn="l"/>
                    <a:tab pos="2695575" algn="l"/>
                    <a:tab pos="3144838" algn="l"/>
                    <a:tab pos="3594100" algn="l"/>
                    <a:tab pos="4043363" algn="l"/>
                    <a:tab pos="4492625" algn="l"/>
                    <a:tab pos="4941888" algn="l"/>
                    <a:tab pos="5391150" algn="l"/>
                    <a:tab pos="5840413" algn="l"/>
                    <a:tab pos="6289675" algn="l"/>
                    <a:tab pos="6738938" algn="l"/>
                    <a:tab pos="7188200" algn="l"/>
                    <a:tab pos="7637463" algn="l"/>
                    <a:tab pos="8086725" algn="l"/>
                    <a:tab pos="8535988" algn="l"/>
                  </a:tabLst>
                </a:pPr>
                <a:r>
                  <a:rPr lang="en-CA" dirty="0" smtClean="0">
                    <a:solidFill>
                      <a:srgbClr val="C00000"/>
                    </a:solidFill>
                    <a:latin typeface="Stencil" pitchFamily="80" charset="0"/>
                  </a:rPr>
                  <a:t>But – </a:t>
                </a:r>
                <a:r>
                  <a:rPr lang="en-CA" dirty="0" err="1" smtClean="0">
                    <a:solidFill>
                      <a:srgbClr val="C00000"/>
                    </a:solidFill>
                    <a:latin typeface="Stencil" pitchFamily="80" charset="0"/>
                  </a:rPr>
                  <a:t>vip</a:t>
                </a:r>
                <a:r>
                  <a:rPr lang="en-CA" dirty="0" smtClean="0">
                    <a:solidFill>
                      <a:srgbClr val="C00000"/>
                    </a:solidFill>
                    <a:latin typeface="Stencil" pitchFamily="80" charset="0"/>
                  </a:rPr>
                  <a:t>! -- ONLY </a:t>
                </a:r>
                <a:r>
                  <a:rPr lang="en-CA" dirty="0">
                    <a:solidFill>
                      <a:srgbClr val="C00000"/>
                    </a:solidFill>
                    <a:latin typeface="Stencil" pitchFamily="80" charset="0"/>
                  </a:rPr>
                  <a:t>ATTRACTIVE </a:t>
                </a:r>
                <a:r>
                  <a:rPr lang="en-CA" b="1" dirty="0" smtClean="0">
                    <a:solidFill>
                      <a:srgbClr val="0070C0"/>
                    </a:solidFill>
                    <a:latin typeface="+mj-lt"/>
                  </a:rPr>
                  <a:t>(no opposite charges)</a:t>
                </a:r>
              </a:p>
              <a:p>
                <a:pPr marL="431800" indent="-323850">
                  <a:lnSpc>
                    <a:spcPct val="99000"/>
                  </a:lnSpc>
                  <a:buSzPct val="45000"/>
                  <a:buFont typeface="Wingdings" charset="2"/>
                  <a:buChar char=""/>
                  <a:tabLst>
                    <a:tab pos="449263" algn="l"/>
                    <a:tab pos="898525" algn="l"/>
                    <a:tab pos="1347788" algn="l"/>
                    <a:tab pos="1797050" algn="l"/>
                    <a:tab pos="2246313" algn="l"/>
                    <a:tab pos="2695575" algn="l"/>
                    <a:tab pos="3144838" algn="l"/>
                    <a:tab pos="3594100" algn="l"/>
                    <a:tab pos="4043363" algn="l"/>
                    <a:tab pos="4492625" algn="l"/>
                    <a:tab pos="4941888" algn="l"/>
                    <a:tab pos="5391150" algn="l"/>
                    <a:tab pos="5840413" algn="l"/>
                    <a:tab pos="6289675" algn="l"/>
                    <a:tab pos="6738938" algn="l"/>
                    <a:tab pos="7188200" algn="l"/>
                    <a:tab pos="7637463" algn="l"/>
                    <a:tab pos="8086725" algn="l"/>
                    <a:tab pos="8535988" algn="l"/>
                  </a:tabLst>
                </a:pPr>
                <a:endParaRPr lang="en-CA" dirty="0">
                  <a:latin typeface="Stencil" pitchFamily="80" charset="0"/>
                </a:endParaRPr>
              </a:p>
              <a:p>
                <a:pPr marL="107950" indent="0">
                  <a:lnSpc>
                    <a:spcPct val="99000"/>
                  </a:lnSpc>
                  <a:buSzPct val="45000"/>
                  <a:buNone/>
                  <a:tabLst>
                    <a:tab pos="449263" algn="l"/>
                    <a:tab pos="898525" algn="l"/>
                    <a:tab pos="1347788" algn="l"/>
                    <a:tab pos="1797050" algn="l"/>
                    <a:tab pos="2246313" algn="l"/>
                    <a:tab pos="2695575" algn="l"/>
                    <a:tab pos="3144838" algn="l"/>
                    <a:tab pos="3594100" algn="l"/>
                    <a:tab pos="4043363" algn="l"/>
                    <a:tab pos="4492625" algn="l"/>
                    <a:tab pos="4941888" algn="l"/>
                    <a:tab pos="5391150" algn="l"/>
                    <a:tab pos="5840413" algn="l"/>
                    <a:tab pos="6289675" algn="l"/>
                    <a:tab pos="6738938" algn="l"/>
                    <a:tab pos="7188200" algn="l"/>
                    <a:tab pos="7637463" algn="l"/>
                    <a:tab pos="8086725" algn="l"/>
                    <a:tab pos="8535988" algn="l"/>
                  </a:tabLst>
                </a:pPr>
                <a:r>
                  <a:rPr lang="en-CA" dirty="0" smtClean="0">
                    <a:latin typeface="Stencil" pitchFamily="80" charset="0"/>
                  </a:rPr>
                  <a:t>                                                                </a:t>
                </a:r>
                <a:r>
                  <a:rPr lang="en-CA" dirty="0" smtClean="0">
                    <a:solidFill>
                      <a:srgbClr val="0070C0"/>
                    </a:solidFill>
                    <a:latin typeface="Stencil" pitchFamily="80" charset="0"/>
                    <a:sym typeface="Wingdings" panose="05000000000000000000" pitchFamily="2" charset="2"/>
                  </a:rPr>
                  <a:t>  Wins on cosmic scales</a:t>
                </a:r>
                <a:endParaRPr lang="en-CA" b="1" dirty="0" smtClean="0">
                  <a:solidFill>
                    <a:srgbClr val="0070C0"/>
                  </a:solidFill>
                  <a:latin typeface="Stencil" pitchFamily="80" charset="0"/>
                </a:endParaRPr>
              </a:p>
              <a:p>
                <a:pPr marL="431800" indent="-323850">
                  <a:lnSpc>
                    <a:spcPct val="99000"/>
                  </a:lnSpc>
                  <a:buSzPct val="45000"/>
                  <a:buFont typeface="Wingdings" charset="2"/>
                  <a:buNone/>
                  <a:tabLst>
                    <a:tab pos="449263" algn="l"/>
                    <a:tab pos="898525" algn="l"/>
                    <a:tab pos="1347788" algn="l"/>
                    <a:tab pos="1797050" algn="l"/>
                    <a:tab pos="2246313" algn="l"/>
                    <a:tab pos="2695575" algn="l"/>
                    <a:tab pos="3144838" algn="l"/>
                    <a:tab pos="3594100" algn="l"/>
                    <a:tab pos="4043363" algn="l"/>
                    <a:tab pos="4492625" algn="l"/>
                    <a:tab pos="4941888" algn="l"/>
                    <a:tab pos="5391150" algn="l"/>
                    <a:tab pos="5840413" algn="l"/>
                    <a:tab pos="6289675" algn="l"/>
                    <a:tab pos="6738938" algn="l"/>
                    <a:tab pos="7188200" algn="l"/>
                    <a:tab pos="7637463" algn="l"/>
                    <a:tab pos="8086725" algn="l"/>
                    <a:tab pos="8535988" algn="l"/>
                  </a:tabLst>
                </a:pPr>
                <a:r>
                  <a:rPr lang="en-CA" b="1" dirty="0" smtClean="0">
                    <a:solidFill>
                      <a:srgbClr val="FF0000"/>
                    </a:solidFill>
                    <a:latin typeface="Stencil" pitchFamily="80" charset="0"/>
                  </a:rPr>
                  <a:t>            </a:t>
                </a:r>
                <a:endParaRPr lang="en-CA" dirty="0">
                  <a:solidFill>
                    <a:srgbClr val="FF0000"/>
                  </a:solidFill>
                  <a:latin typeface="Stencil" pitchFamily="80" charset="0"/>
                </a:endParaRPr>
              </a:p>
              <a:p>
                <a:pPr marL="431800" indent="-323850">
                  <a:lnSpc>
                    <a:spcPct val="99000"/>
                  </a:lnSpc>
                  <a:buSzPct val="45000"/>
                  <a:buFont typeface="Wingdings" charset="2"/>
                  <a:buChar char=""/>
                  <a:tabLst>
                    <a:tab pos="449263" algn="l"/>
                    <a:tab pos="898525" algn="l"/>
                    <a:tab pos="1347788" algn="l"/>
                    <a:tab pos="1797050" algn="l"/>
                    <a:tab pos="2246313" algn="l"/>
                    <a:tab pos="2695575" algn="l"/>
                    <a:tab pos="3144838" algn="l"/>
                    <a:tab pos="3594100" algn="l"/>
                    <a:tab pos="4043363" algn="l"/>
                    <a:tab pos="4492625" algn="l"/>
                    <a:tab pos="4941888" algn="l"/>
                    <a:tab pos="5391150" algn="l"/>
                    <a:tab pos="5840413" algn="l"/>
                    <a:tab pos="6289675" algn="l"/>
                    <a:tab pos="6738938" algn="l"/>
                    <a:tab pos="7188200" algn="l"/>
                    <a:tab pos="7637463" algn="l"/>
                    <a:tab pos="8086725" algn="l"/>
                    <a:tab pos="8535988" algn="l"/>
                  </a:tabLst>
                </a:pPr>
                <a:r>
                  <a:rPr lang="en-CA" b="1" dirty="0" smtClean="0">
                    <a:latin typeface="Times New Roman" pitchFamily="16" charset="0"/>
                  </a:rPr>
                  <a:t>  </a:t>
                </a:r>
                <a:r>
                  <a:rPr lang="en-CA" sz="3400" b="1" dirty="0" smtClean="0">
                    <a:latin typeface="Times New Roman" pitchFamily="16" charset="0"/>
                  </a:rPr>
                  <a:t>Makes and  holds together stars and galaxies and determines cosmic structure and evolution</a:t>
                </a:r>
              </a:p>
              <a:p>
                <a:pPr marL="431800" indent="-323850">
                  <a:lnSpc>
                    <a:spcPct val="99000"/>
                  </a:lnSpc>
                  <a:buSzPct val="45000"/>
                  <a:buFont typeface="Wingdings" charset="2"/>
                  <a:buChar char=""/>
                  <a:tabLst>
                    <a:tab pos="449263" algn="l"/>
                    <a:tab pos="898525" algn="l"/>
                    <a:tab pos="1347788" algn="l"/>
                    <a:tab pos="1797050" algn="l"/>
                    <a:tab pos="2246313" algn="l"/>
                    <a:tab pos="2695575" algn="l"/>
                    <a:tab pos="3144838" algn="l"/>
                    <a:tab pos="3594100" algn="l"/>
                    <a:tab pos="4043363" algn="l"/>
                    <a:tab pos="4492625" algn="l"/>
                    <a:tab pos="4941888" algn="l"/>
                    <a:tab pos="5391150" algn="l"/>
                    <a:tab pos="5840413" algn="l"/>
                    <a:tab pos="6289675" algn="l"/>
                    <a:tab pos="6738938" algn="l"/>
                    <a:tab pos="7188200" algn="l"/>
                    <a:tab pos="7637463" algn="l"/>
                    <a:tab pos="8086725" algn="l"/>
                    <a:tab pos="8535988" algn="l"/>
                  </a:tabLst>
                </a:pPr>
                <a:endParaRPr lang="en-CA" sz="3400" dirty="0" smtClean="0">
                  <a:latin typeface="Stencil" pitchFamily="80" charset="0"/>
                </a:endParaRPr>
              </a:p>
              <a:p>
                <a:pPr marL="107950" indent="0">
                  <a:lnSpc>
                    <a:spcPct val="99000"/>
                  </a:lnSpc>
                  <a:buSzPct val="45000"/>
                  <a:buNone/>
                  <a:tabLst>
                    <a:tab pos="449263" algn="l"/>
                    <a:tab pos="898525" algn="l"/>
                    <a:tab pos="1347788" algn="l"/>
                    <a:tab pos="1797050" algn="l"/>
                    <a:tab pos="2246313" algn="l"/>
                    <a:tab pos="2695575" algn="l"/>
                    <a:tab pos="3144838" algn="l"/>
                    <a:tab pos="3594100" algn="l"/>
                    <a:tab pos="4043363" algn="l"/>
                    <a:tab pos="4492625" algn="l"/>
                    <a:tab pos="4941888" algn="l"/>
                    <a:tab pos="5391150" algn="l"/>
                    <a:tab pos="5840413" algn="l"/>
                    <a:tab pos="6289675" algn="l"/>
                    <a:tab pos="6738938" algn="l"/>
                    <a:tab pos="7188200" algn="l"/>
                    <a:tab pos="7637463" algn="l"/>
                    <a:tab pos="8086725" algn="l"/>
                    <a:tab pos="8535988" algn="l"/>
                  </a:tabLst>
                </a:pPr>
                <a:endParaRPr lang="en-CA" dirty="0" smtClean="0">
                  <a:solidFill>
                    <a:schemeClr val="accent6"/>
                  </a:solidFill>
                  <a:latin typeface="Stencil" pitchFamily="80" charset="0"/>
                </a:endParaRPr>
              </a:p>
              <a:p>
                <a:pPr marL="107950" indent="0">
                  <a:lnSpc>
                    <a:spcPct val="99000"/>
                  </a:lnSpc>
                  <a:buSzPct val="45000"/>
                  <a:buNone/>
                  <a:tabLst>
                    <a:tab pos="449263" algn="l"/>
                    <a:tab pos="898525" algn="l"/>
                    <a:tab pos="1347788" algn="l"/>
                    <a:tab pos="1797050" algn="l"/>
                    <a:tab pos="2246313" algn="l"/>
                    <a:tab pos="2695575" algn="l"/>
                    <a:tab pos="3144838" algn="l"/>
                    <a:tab pos="3594100" algn="l"/>
                    <a:tab pos="4043363" algn="l"/>
                    <a:tab pos="4492625" algn="l"/>
                    <a:tab pos="4941888" algn="l"/>
                    <a:tab pos="5391150" algn="l"/>
                    <a:tab pos="5840413" algn="l"/>
                    <a:tab pos="6289675" algn="l"/>
                    <a:tab pos="6738938" algn="l"/>
                    <a:tab pos="7188200" algn="l"/>
                    <a:tab pos="7637463" algn="l"/>
                    <a:tab pos="8086725" algn="l"/>
                    <a:tab pos="8535988" algn="l"/>
                  </a:tabLst>
                </a:pPr>
                <a:r>
                  <a:rPr lang="en-CA" dirty="0" smtClean="0">
                    <a:solidFill>
                      <a:schemeClr val="accent6"/>
                    </a:solidFill>
                    <a:latin typeface="Stencil" pitchFamily="80" charset="0"/>
                  </a:rPr>
                  <a:t>very </a:t>
                </a:r>
                <a:r>
                  <a:rPr lang="en-CA" dirty="0">
                    <a:solidFill>
                      <a:schemeClr val="accent6"/>
                    </a:solidFill>
                    <a:latin typeface="Stencil" pitchFamily="80" charset="0"/>
                  </a:rPr>
                  <a:t>weak  </a:t>
                </a:r>
                <a:r>
                  <a:rPr lang="en-CA" b="1" dirty="0">
                    <a:latin typeface="Times New Roman" pitchFamily="16" charset="0"/>
                    <a:sym typeface="Wingdings" panose="05000000000000000000" pitchFamily="2" charset="2"/>
                  </a:rPr>
                  <a:t> </a:t>
                </a:r>
                <a:r>
                  <a:rPr lang="en-CA" b="1" dirty="0">
                    <a:latin typeface="Times New Roman" pitchFamily="16" charset="0"/>
                  </a:rPr>
                  <a:t> Long time </a:t>
                </a:r>
                <a:r>
                  <a:rPr lang="en-CA" b="1" dirty="0" smtClean="0">
                    <a:latin typeface="Times New Roman" pitchFamily="16" charset="0"/>
                  </a:rPr>
                  <a:t>scale</a:t>
                </a:r>
                <a:endParaRPr lang="en-CA" b="1" dirty="0" smtClean="0">
                  <a:solidFill>
                    <a:srgbClr val="FF0000"/>
                  </a:solidFill>
                  <a:latin typeface="Times New Roman" pitchFamily="16" charset="0"/>
                </a:endParaRPr>
              </a:p>
              <a:p>
                <a:pPr marL="107950" indent="0">
                  <a:lnSpc>
                    <a:spcPct val="99000"/>
                  </a:lnSpc>
                  <a:buSzPct val="45000"/>
                  <a:buNone/>
                  <a:tabLst>
                    <a:tab pos="449263" algn="l"/>
                    <a:tab pos="898525" algn="l"/>
                    <a:tab pos="1347788" algn="l"/>
                    <a:tab pos="1797050" algn="l"/>
                    <a:tab pos="2246313" algn="l"/>
                    <a:tab pos="2695575" algn="l"/>
                    <a:tab pos="3144838" algn="l"/>
                    <a:tab pos="3594100" algn="l"/>
                    <a:tab pos="4043363" algn="l"/>
                    <a:tab pos="4492625" algn="l"/>
                    <a:tab pos="4941888" algn="l"/>
                    <a:tab pos="5391150" algn="l"/>
                    <a:tab pos="5840413" algn="l"/>
                    <a:tab pos="6289675" algn="l"/>
                    <a:tab pos="6738938" algn="l"/>
                    <a:tab pos="7188200" algn="l"/>
                    <a:tab pos="7637463" algn="l"/>
                    <a:tab pos="8086725" algn="l"/>
                    <a:tab pos="8535988" algn="l"/>
                  </a:tabLst>
                </a:pPr>
                <a:endParaRPr lang="en-CA" b="1" dirty="0" smtClean="0">
                  <a:solidFill>
                    <a:srgbClr val="FF0000"/>
                  </a:solidFill>
                  <a:latin typeface="Times New Roman" pitchFamily="16" charset="0"/>
                </a:endParaRPr>
              </a:p>
              <a:p>
                <a:pPr marL="107950" indent="0">
                  <a:lnSpc>
                    <a:spcPct val="99000"/>
                  </a:lnSpc>
                  <a:buSzPct val="45000"/>
                  <a:buNone/>
                  <a:tabLst>
                    <a:tab pos="449263" algn="l"/>
                    <a:tab pos="898525" algn="l"/>
                    <a:tab pos="1347788" algn="l"/>
                    <a:tab pos="1797050" algn="l"/>
                    <a:tab pos="2246313" algn="l"/>
                    <a:tab pos="2695575" algn="l"/>
                    <a:tab pos="3144838" algn="l"/>
                    <a:tab pos="3594100" algn="l"/>
                    <a:tab pos="4043363" algn="l"/>
                    <a:tab pos="4492625" algn="l"/>
                    <a:tab pos="4941888" algn="l"/>
                    <a:tab pos="5391150" algn="l"/>
                    <a:tab pos="5840413" algn="l"/>
                    <a:tab pos="6289675" algn="l"/>
                    <a:tab pos="6738938" algn="l"/>
                    <a:tab pos="7188200" algn="l"/>
                    <a:tab pos="7637463" algn="l"/>
                    <a:tab pos="8086725" algn="l"/>
                    <a:tab pos="8535988" algn="l"/>
                  </a:tabLst>
                </a:pPr>
                <a:endParaRPr lang="en-CA" sz="3600" b="1" dirty="0" smtClean="0">
                  <a:solidFill>
                    <a:srgbClr val="FF0000"/>
                  </a:solidFill>
                  <a:latin typeface="Times New Roman" pitchFamily="16" charset="0"/>
                </a:endParaRPr>
              </a:p>
            </p:txBody>
          </p:sp>
        </mc:Choice>
        <mc:Fallback xmlns="">
          <p:sp>
            <p:nvSpPr>
              <p:cNvPr id="6146" name="Rectang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4294967295"/>
              </p:nvPr>
            </p:nvSpPr>
            <p:spPr>
              <a:xfrm>
                <a:off x="0" y="1828800"/>
                <a:ext cx="9134901" cy="5029200"/>
              </a:xfrm>
              <a:blipFill>
                <a:blip r:embed="rId3"/>
                <a:stretch>
                  <a:fillRect b="-1209"/>
                </a:stretch>
              </a:blipFill>
              <a:ln>
                <a:solidFill>
                  <a:srgbClr val="3465A4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0"/>
            <a:ext cx="2422525" cy="172878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0886128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3657"/>
            <a:ext cx="9144000" cy="83159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Dynamical Equilibrium and</a:t>
            </a:r>
            <a:r>
              <a:rPr lang="en-US" b="1" dirty="0">
                <a:sym typeface="Wingdings" panose="05000000000000000000" pitchFamily="2" charset="2"/>
              </a:rPr>
              <a:t> </a:t>
            </a:r>
            <a:r>
              <a:rPr lang="en-US" b="1" dirty="0" smtClean="0">
                <a:sym typeface="Wingdings" panose="05000000000000000000" pitchFamily="2" charset="2"/>
              </a:rPr>
              <a:t>Characteristic Scales Determined by Gravity</a:t>
            </a:r>
            <a:endParaRPr lang="en-US" sz="2025" b="1" dirty="0">
              <a:solidFill>
                <a:srgbClr val="C00000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304800" y="5200308"/>
            <a:ext cx="765614" cy="103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740023" y="4623843"/>
                <a:ext cx="3458327" cy="87684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8575">
                <a:solidFill>
                  <a:srgbClr val="FF0000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𝑹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  ~ </m:t>
                    </m:r>
                    <m:rad>
                      <m:radPr>
                        <m:degHide m:val="on"/>
                        <m:ctrlPr>
                          <a:rPr lang="en-US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28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d>
                              <m:dPr>
                                <m:begChr m:val="⟨"/>
                                <m:endChr m:val="⟩"/>
                                <m:ctrlPr>
                                  <a:rPr lang="en-US" sz="28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800" b="1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b="1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𝑽</m:t>
                                    </m:r>
                                  </m:e>
                                  <m:sup>
                                    <m:r>
                                      <a:rPr lang="en-US" sz="2800" b="1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</m:e>
                            </m:d>
                          </m:num>
                          <m:den>
                            <m:r>
                              <a:rPr lang="en-US" sz="28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𝑮</m:t>
                            </m:r>
                            <m:sSub>
                              <m:sSubPr>
                                <m:ctrlPr>
                                  <a:rPr lang="en-US" sz="28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𝝆</m:t>
                                </m:r>
                              </m:e>
                              <m:sub>
                                <m:r>
                                  <a:rPr lang="en-US" sz="28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𝟎</m:t>
                                </m:r>
                              </m:sub>
                            </m:sSub>
                          </m:den>
                        </m:f>
                      </m:e>
                    </m:rad>
                    <m:r>
                      <a:rPr lang="en-US" sz="28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sSub>
                      <m:sSubPr>
                        <m:ctrlPr>
                          <a:rPr lang="en-US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</m:e>
                      <m:sub>
                        <m:r>
                          <a:rPr lang="en-US" sz="2800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𝐑𝐌𝐒</m:t>
                        </m:r>
                      </m:sub>
                    </m:sSub>
                    <m:sSub>
                      <m:sSubPr>
                        <m:ctrlPr>
                          <a:rPr lang="en-US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𝒕</m:t>
                        </m:r>
                      </m:e>
                      <m:sub>
                        <m:r>
                          <a:rPr lang="en-US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𝑫</m:t>
                        </m:r>
                      </m:sub>
                    </m:sSub>
                  </m:oMath>
                </a14:m>
                <a:r>
                  <a:rPr lang="en-US" sz="2800" b="1" i="1" dirty="0" smtClean="0"/>
                  <a:t> </a:t>
                </a:r>
                <a:endParaRPr lang="en-US" sz="2800" b="1" i="1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0023" y="4623843"/>
                <a:ext cx="3458327" cy="87684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565675" y="6073150"/>
            <a:ext cx="5679776" cy="415498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100" b="1" dirty="0" smtClean="0"/>
              <a:t>The dynamical, or crossing, time is scale free    </a:t>
            </a:r>
            <a:r>
              <a:rPr lang="en-US" sz="2100" b="1" dirty="0" smtClean="0">
                <a:sym typeface="Wingdings" panose="05000000000000000000" pitchFamily="2" charset="2"/>
              </a:rPr>
              <a:t> </a:t>
            </a:r>
            <a:r>
              <a:rPr lang="en-US" sz="2100" b="1" dirty="0" smtClean="0"/>
              <a:t>   </a:t>
            </a:r>
            <a:endParaRPr lang="en-US" sz="21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6810" y="2480528"/>
            <a:ext cx="1717529" cy="17023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202" b="-7259"/>
          <a:stretch/>
        </p:blipFill>
        <p:spPr>
          <a:xfrm>
            <a:off x="1740023" y="1645714"/>
            <a:ext cx="3331080" cy="147354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477000" y="5943600"/>
                <a:ext cx="2133600" cy="635777"/>
              </a:xfrm>
              <a:prstGeom prst="rect">
                <a:avLst/>
              </a:prstGeom>
              <a:solidFill>
                <a:srgbClr val="FF0000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  <m:sub>
                          <m:r>
                            <a:rPr lang="en-US" sz="28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𝑫</m:t>
                          </m:r>
                        </m:sub>
                      </m:sSub>
                      <m:r>
                        <a:rPr lang="en-US" sz="28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~ </m:t>
                      </m:r>
                      <m:sSup>
                        <m:sSupPr>
                          <m:ctrlPr>
                            <a:rPr lang="en-US" sz="28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8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  <m:r>
                                <a:rPr lang="en-US" sz="28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US" sz="2800" b="1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1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𝝆</m:t>
                                  </m:r>
                                </m:e>
                                <m:sub>
                                  <m:r>
                                    <a:rPr lang="en-US" sz="2800" b="1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𝟎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8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8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sz="28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000" y="5943600"/>
                <a:ext cx="2133600" cy="635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590800" y="3487696"/>
                <a:ext cx="1219200" cy="37766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𝑴</m:t>
                      </m:r>
                      <m:r>
                        <a:rPr lang="en-US" sz="24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 ~ 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𝝆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  <m:r>
                            <a:rPr lang="en-US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sSup>
                        <m:sSupPr>
                          <m:ctrlPr>
                            <a:rPr lang="en-US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</m:t>
                          </m:r>
                        </m:e>
                        <m:sup>
                          <m:r>
                            <a:rPr lang="en-US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800" y="3487696"/>
                <a:ext cx="1219200" cy="377667"/>
              </a:xfrm>
              <a:prstGeom prst="rect">
                <a:avLst/>
              </a:prstGeom>
              <a:blipFill>
                <a:blip r:embed="rId6"/>
                <a:stretch>
                  <a:fillRect l="-8500" t="-1613" r="-18500" b="-274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1630736" y="3508408"/>
            <a:ext cx="694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With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250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04800" y="1628157"/>
            <a:ext cx="5341108" cy="442949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l="4826" r="1"/>
          <a:stretch/>
        </p:blipFill>
        <p:spPr>
          <a:xfrm>
            <a:off x="4760594" y="1694200"/>
            <a:ext cx="4210050" cy="38477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91918"/>
            <a:ext cx="8991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Scaling Relations </a:t>
            </a:r>
            <a:r>
              <a:rPr lang="en-US" sz="2000" b="1" dirty="0" smtClean="0">
                <a:solidFill>
                  <a:srgbClr val="002060"/>
                </a:solidFill>
              </a:rPr>
              <a:t>(Tully Fischer and F and Fundamental Plane)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52600" y="6323930"/>
            <a:ext cx="2383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After  </a:t>
            </a:r>
            <a:r>
              <a:rPr lang="en-US" dirty="0" err="1"/>
              <a:t>McGaugh</a:t>
            </a:r>
            <a:r>
              <a:rPr lang="en-US" dirty="0"/>
              <a:t> </a:t>
            </a:r>
            <a:r>
              <a:rPr lang="en-US" dirty="0" smtClean="0"/>
              <a:t>(2005) 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120872" y="6511160"/>
            <a:ext cx="1973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After Sanders 2010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553200" y="2743200"/>
            <a:ext cx="304800" cy="381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7239000" y="3341132"/>
            <a:ext cx="152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96083" y="1430507"/>
            <a:ext cx="4064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Rotation speed  in spirals vs luminosities  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234752" y="5656671"/>
            <a:ext cx="1537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Virial mass </a:t>
            </a:r>
          </a:p>
          <a:p>
            <a:r>
              <a:rPr lang="en-US" b="1" dirty="0" smtClean="0"/>
              <a:t> Recall</a:t>
            </a:r>
            <a:endParaRPr lang="en-US" b="1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7648" y="5892793"/>
            <a:ext cx="1198151" cy="530078"/>
          </a:xfrm>
          <a:prstGeom prst="rect">
            <a:avLst/>
          </a:prstGeom>
        </p:spPr>
      </p:pic>
      <p:sp>
        <p:nvSpPr>
          <p:cNvPr id="28" name="Up Arrow 27"/>
          <p:cNvSpPr/>
          <p:nvPr/>
        </p:nvSpPr>
        <p:spPr>
          <a:xfrm>
            <a:off x="6781800" y="5485723"/>
            <a:ext cx="152400" cy="24448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531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68262"/>
            <a:ext cx="8691562" cy="609600"/>
          </a:xfrm>
          <a:ln/>
        </p:spPr>
        <p:txBody>
          <a:bodyPr tIns="5544">
            <a:normAutofit fontScale="90000"/>
          </a:bodyPr>
          <a:lstStyle/>
          <a:p>
            <a:pPr>
              <a:lnSpc>
                <a:spcPct val="99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</a:pPr>
            <a:r>
              <a:rPr lang="en-CA" dirty="0">
                <a:latin typeface="Stencil" pitchFamily="80" charset="0"/>
              </a:rPr>
              <a:t>Galactic </a:t>
            </a:r>
            <a:r>
              <a:rPr lang="en-CA" dirty="0" smtClean="0">
                <a:latin typeface="Stencil" pitchFamily="80" charset="0"/>
              </a:rPr>
              <a:t>Characteristics</a:t>
            </a:r>
            <a:endParaRPr lang="en-CA" dirty="0">
              <a:latin typeface="Stencil" pitchFamily="80" charset="0"/>
            </a:endParaRP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219200"/>
            <a:ext cx="8691562" cy="8093075"/>
          </a:xfrm>
          <a:ln/>
        </p:spPr>
        <p:txBody>
          <a:bodyPr tIns="24192">
            <a:normAutofit/>
          </a:bodyPr>
          <a:lstStyle/>
          <a:p>
            <a:pPr marL="431800" indent="-323850">
              <a:lnSpc>
                <a:spcPct val="94000"/>
              </a:lnSpc>
              <a:buSzPct val="4500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endParaRPr lang="en-CA" sz="2400" dirty="0" smtClean="0">
              <a:latin typeface="Lucida Bright" pitchFamily="16" charset="0"/>
            </a:endParaRPr>
          </a:p>
          <a:p>
            <a:pPr marL="107950" indent="0">
              <a:lnSpc>
                <a:spcPct val="94000"/>
              </a:lnSpc>
              <a:buSzPct val="4500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endParaRPr lang="en-CA" sz="2400" dirty="0">
              <a:solidFill>
                <a:srgbClr val="C00000"/>
              </a:solidFill>
              <a:latin typeface="Lucida Bright" pitchFamily="16" charset="0"/>
            </a:endParaRPr>
          </a:p>
          <a:p>
            <a:pPr marL="107950" indent="0">
              <a:lnSpc>
                <a:spcPct val="94000"/>
              </a:lnSpc>
              <a:buSzPct val="4500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endParaRPr lang="en-CA" sz="2400" dirty="0" smtClean="0">
              <a:latin typeface="Lucida Bright" pitchFamily="16" charset="0"/>
            </a:endParaRPr>
          </a:p>
          <a:p>
            <a:pPr marL="107950" indent="0">
              <a:lnSpc>
                <a:spcPct val="94000"/>
              </a:lnSpc>
              <a:buSzPct val="4500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endParaRPr lang="en-CA" sz="2400" dirty="0" smtClean="0">
              <a:latin typeface="Lucida Bright" pitchFamily="16" charset="0"/>
            </a:endParaRPr>
          </a:p>
          <a:p>
            <a:pPr marL="107950" indent="0">
              <a:lnSpc>
                <a:spcPct val="94000"/>
              </a:lnSpc>
              <a:buSzPct val="4500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endParaRPr lang="en-CA" sz="2400" dirty="0" smtClean="0">
              <a:latin typeface="Lucida Bright" pitchFamily="16" charset="0"/>
            </a:endParaRPr>
          </a:p>
          <a:p>
            <a:pPr marL="107950" indent="0">
              <a:lnSpc>
                <a:spcPct val="94000"/>
              </a:lnSpc>
              <a:buSzPct val="4500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endParaRPr lang="en-CA" sz="2400" dirty="0" smtClean="0">
              <a:latin typeface="Lucida Bright" pitchFamily="16" charset="0"/>
            </a:endParaRPr>
          </a:p>
          <a:p>
            <a:pPr marL="107950" lvl="0" indent="0">
              <a:lnSpc>
                <a:spcPct val="94000"/>
              </a:lnSpc>
              <a:buSzPct val="4500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en-CA" sz="2400" dirty="0" smtClean="0">
                <a:latin typeface="Lucida Bright" pitchFamily="16" charset="0"/>
              </a:rPr>
              <a:t> </a:t>
            </a:r>
          </a:p>
          <a:p>
            <a:pPr marL="431800" lvl="0" indent="-323850">
              <a:lnSpc>
                <a:spcPct val="94000"/>
              </a:lnSpc>
              <a:buSzPct val="45000"/>
              <a:buFont typeface="Wingdings" charset="2"/>
              <a:buChar char="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en-CA" sz="2400" b="1" dirty="0" smtClean="0">
                <a:solidFill>
                  <a:srgbClr val="C00000"/>
                </a:solidFill>
                <a:latin typeface="Lucida Bright" pitchFamily="16" charset="0"/>
              </a:rPr>
              <a:t>Average </a:t>
            </a:r>
            <a:r>
              <a:rPr lang="en-CA" sz="2400" b="1" dirty="0">
                <a:solidFill>
                  <a:srgbClr val="C00000"/>
                </a:solidFill>
                <a:latin typeface="Lucida Bright" pitchFamily="16" charset="0"/>
              </a:rPr>
              <a:t>Density </a:t>
            </a:r>
            <a:r>
              <a:rPr lang="en-CA" sz="2400" b="1" dirty="0">
                <a:solidFill>
                  <a:prstClr val="black"/>
                </a:solidFill>
                <a:latin typeface="Lucida Bright" pitchFamily="16" charset="0"/>
              </a:rPr>
              <a:t> </a:t>
            </a:r>
            <a:r>
              <a:rPr lang="en-CA" sz="2400" dirty="0">
                <a:solidFill>
                  <a:prstClr val="black"/>
                </a:solidFill>
                <a:latin typeface="Lucida Bright" pitchFamily="16" charset="0"/>
              </a:rPr>
              <a:t>~ 10</a:t>
            </a:r>
            <a:r>
              <a:rPr lang="en-CA" sz="2400" baseline="30000" dirty="0">
                <a:solidFill>
                  <a:prstClr val="black"/>
                </a:solidFill>
                <a:latin typeface="Lucida Bright" pitchFamily="16" charset="0"/>
              </a:rPr>
              <a:t>-24</a:t>
            </a:r>
            <a:r>
              <a:rPr lang="en-CA" sz="2400" dirty="0">
                <a:solidFill>
                  <a:prstClr val="black"/>
                </a:solidFill>
                <a:latin typeface="Lucida Bright" pitchFamily="16" charset="0"/>
              </a:rPr>
              <a:t> kg/m</a:t>
            </a:r>
            <a:r>
              <a:rPr lang="en-CA" sz="2400" baseline="30000" dirty="0">
                <a:solidFill>
                  <a:prstClr val="black"/>
                </a:solidFill>
                <a:latin typeface="Lucida Bright" pitchFamily="16" charset="0"/>
              </a:rPr>
              <a:t>3</a:t>
            </a:r>
            <a:r>
              <a:rPr lang="en-CA" sz="2400" dirty="0">
                <a:solidFill>
                  <a:prstClr val="black"/>
                </a:solidFill>
                <a:latin typeface="Lucida Bright" pitchFamily="16" charset="0"/>
              </a:rPr>
              <a:t>   (larger near </a:t>
            </a:r>
            <a:r>
              <a:rPr lang="en-CA" sz="2400" dirty="0" smtClean="0">
                <a:solidFill>
                  <a:prstClr val="black"/>
                </a:solidFill>
                <a:latin typeface="Lucida Bright" pitchFamily="16" charset="0"/>
              </a:rPr>
              <a:t>centre)</a:t>
            </a:r>
          </a:p>
          <a:p>
            <a:pPr marL="431800" indent="-323850">
              <a:lnSpc>
                <a:spcPct val="94000"/>
              </a:lnSpc>
              <a:buSzPct val="45000"/>
              <a:buFont typeface="Wingdings" charset="2"/>
              <a:buChar char="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en-CA" sz="2400" dirty="0">
                <a:latin typeface="Lucida Bright" pitchFamily="16" charset="0"/>
              </a:rPr>
              <a:t>Compare with </a:t>
            </a:r>
            <a:r>
              <a:rPr lang="en-CA" sz="2400" dirty="0" smtClean="0">
                <a:latin typeface="Lucida Bright" pitchFamily="16" charset="0"/>
              </a:rPr>
              <a:t>      </a:t>
            </a:r>
            <a:r>
              <a:rPr lang="en-CA" sz="2400" dirty="0">
                <a:latin typeface="Lucida Bright" pitchFamily="16" charset="0"/>
              </a:rPr>
              <a:t>1 kg/m</a:t>
            </a:r>
            <a:r>
              <a:rPr lang="en-CA" sz="2400" baseline="30000" dirty="0">
                <a:latin typeface="Lucida Bright" pitchFamily="16" charset="0"/>
              </a:rPr>
              <a:t>3</a:t>
            </a:r>
            <a:r>
              <a:rPr lang="en-CA" sz="2400" dirty="0">
                <a:latin typeface="Lucida Bright" pitchFamily="16" charset="0"/>
              </a:rPr>
              <a:t> for </a:t>
            </a:r>
            <a:r>
              <a:rPr lang="en-CA" sz="2400" dirty="0" smtClean="0">
                <a:latin typeface="Lucida Bright" pitchFamily="16" charset="0"/>
              </a:rPr>
              <a:t>air</a:t>
            </a:r>
          </a:p>
          <a:p>
            <a:pPr marL="431800" indent="-323850">
              <a:lnSpc>
                <a:spcPct val="94000"/>
              </a:lnSpc>
              <a:buSzPct val="45000"/>
              <a:buFont typeface="Wingdings" charset="2"/>
              <a:buChar char="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en-CA" sz="2400" b="1" dirty="0" smtClean="0">
                <a:solidFill>
                  <a:srgbClr val="C00000"/>
                </a:solidFill>
                <a:latin typeface="Lucida Bright" pitchFamily="16" charset="0"/>
              </a:rPr>
              <a:t>Time scales </a:t>
            </a:r>
            <a:r>
              <a:rPr lang="en-CA" sz="2400" b="1" dirty="0" smtClean="0">
                <a:latin typeface="Lucida Bright" pitchFamily="16" charset="0"/>
              </a:rPr>
              <a:t>~</a:t>
            </a:r>
            <a:r>
              <a:rPr lang="en-CA" sz="2400" dirty="0" smtClean="0">
                <a:latin typeface="Lucida Bright" pitchFamily="16" charset="0"/>
              </a:rPr>
              <a:t>100 </a:t>
            </a:r>
            <a:r>
              <a:rPr lang="en-CA" sz="2400" dirty="0">
                <a:latin typeface="Lucida Bright" pitchFamily="16" charset="0"/>
              </a:rPr>
              <a:t>million </a:t>
            </a:r>
            <a:r>
              <a:rPr lang="en-CA" sz="2400" dirty="0" smtClean="0">
                <a:latin typeface="Lucida Bright" pitchFamily="16" charset="0"/>
              </a:rPr>
              <a:t>years; speeds ~10-100 km/s</a:t>
            </a:r>
            <a:endParaRPr lang="en-CA" sz="2400" dirty="0">
              <a:latin typeface="Lucida Bright" pitchFamily="16" charset="0"/>
            </a:endParaRPr>
          </a:p>
          <a:p>
            <a:pPr marL="431800" indent="-323850">
              <a:lnSpc>
                <a:spcPct val="94000"/>
              </a:lnSpc>
              <a:buSzPct val="45000"/>
              <a:buFont typeface="Wingdings" charset="2"/>
              <a:buChar char="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en-CA" sz="2400" b="1" dirty="0">
                <a:latin typeface="Lucida Bright" pitchFamily="16" charset="0"/>
              </a:rPr>
              <a:t>Mass scale </a:t>
            </a:r>
            <a:r>
              <a:rPr lang="en-CA" sz="2400" dirty="0">
                <a:latin typeface="Lucida Bright" pitchFamily="16" charset="0"/>
              </a:rPr>
              <a:t>~ </a:t>
            </a:r>
            <a:r>
              <a:rPr lang="en-CA" sz="2400" dirty="0" smtClean="0">
                <a:latin typeface="Lucida Bright" pitchFamily="16" charset="0"/>
              </a:rPr>
              <a:t>10</a:t>
            </a:r>
            <a:r>
              <a:rPr lang="en-CA" sz="2400" baseline="30000" dirty="0" smtClean="0">
                <a:latin typeface="Lucida Bright" pitchFamily="16" charset="0"/>
              </a:rPr>
              <a:t>7</a:t>
            </a:r>
            <a:r>
              <a:rPr lang="en-CA" sz="2400" dirty="0" smtClean="0">
                <a:latin typeface="Lucida Bright" pitchFamily="16" charset="0"/>
              </a:rPr>
              <a:t> </a:t>
            </a:r>
            <a:r>
              <a:rPr lang="en-CA" sz="2400" dirty="0">
                <a:latin typeface="Lucida Bright" pitchFamily="16" charset="0"/>
              </a:rPr>
              <a:t>to </a:t>
            </a:r>
            <a:r>
              <a:rPr lang="en-CA" sz="2400" dirty="0" smtClean="0">
                <a:latin typeface="Lucida Bright" pitchFamily="16" charset="0"/>
              </a:rPr>
              <a:t>10</a:t>
            </a:r>
            <a:r>
              <a:rPr lang="en-CA" sz="2400" baseline="30000" dirty="0" smtClean="0">
                <a:latin typeface="Lucida Bright" pitchFamily="16" charset="0"/>
              </a:rPr>
              <a:t>13</a:t>
            </a:r>
            <a:r>
              <a:rPr lang="en-CA" sz="2400" dirty="0" smtClean="0">
                <a:latin typeface="Lucida Bright" pitchFamily="16" charset="0"/>
              </a:rPr>
              <a:t> </a:t>
            </a:r>
            <a:r>
              <a:rPr lang="en-CA" sz="2400" dirty="0">
                <a:latin typeface="Lucida Bright" pitchFamily="16" charset="0"/>
              </a:rPr>
              <a:t>solar </a:t>
            </a:r>
            <a:r>
              <a:rPr lang="en-CA" sz="2400" dirty="0" smtClean="0">
                <a:latin typeface="Lucida Bright" pitchFamily="16" charset="0"/>
              </a:rPr>
              <a:t>masses </a:t>
            </a:r>
            <a:r>
              <a:rPr lang="en-CA" sz="1400" b="1" dirty="0" smtClean="0">
                <a:solidFill>
                  <a:srgbClr val="FF0000"/>
                </a:solidFill>
                <a:latin typeface="Lucida Bright" pitchFamily="16" charset="0"/>
              </a:rPr>
              <a:t>(thermally governed)</a:t>
            </a:r>
            <a:endParaRPr lang="en-CA" sz="2400" dirty="0">
              <a:latin typeface="Lucida Bright" pitchFamily="16" charset="0"/>
            </a:endParaRPr>
          </a:p>
          <a:p>
            <a:pPr marL="431800" indent="-323850">
              <a:lnSpc>
                <a:spcPct val="94000"/>
              </a:lnSpc>
              <a:buSzPct val="45000"/>
              <a:buFont typeface="Wingdings" charset="2"/>
              <a:buChar char="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en-CA" sz="2400" b="1" dirty="0" smtClean="0">
                <a:solidFill>
                  <a:srgbClr val="FF0000"/>
                </a:solidFill>
                <a:latin typeface="Lucida Bright" pitchFamily="16" charset="0"/>
              </a:rPr>
              <a:t>Most mass </a:t>
            </a:r>
            <a:r>
              <a:rPr lang="en-CA" sz="2400" dirty="0" smtClean="0">
                <a:latin typeface="Lucida Bright" pitchFamily="16" charset="0"/>
              </a:rPr>
              <a:t>(particularly in outer regions) </a:t>
            </a:r>
            <a:r>
              <a:rPr lang="en-CA" sz="2400" b="1" dirty="0" smtClean="0">
                <a:solidFill>
                  <a:srgbClr val="FF0000"/>
                </a:solidFill>
                <a:latin typeface="Lucida Bright" pitchFamily="16" charset="0"/>
              </a:rPr>
              <a:t>dark</a:t>
            </a:r>
          </a:p>
          <a:p>
            <a:pPr marL="431800" indent="-323850">
              <a:lnSpc>
                <a:spcPct val="94000"/>
              </a:lnSpc>
              <a:buSzPct val="45000"/>
              <a:buFont typeface="Wingdings" charset="2"/>
              <a:buChar char="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en-US" sz="2400" b="1" dirty="0">
                <a:solidFill>
                  <a:srgbClr val="FF0000"/>
                </a:solidFill>
                <a:latin typeface="Lucida Bright" pitchFamily="16" charset="0"/>
              </a:rPr>
              <a:t>Nearest</a:t>
            </a:r>
            <a:r>
              <a:rPr lang="en-US" sz="2400" dirty="0">
                <a:latin typeface="Lucida Bright" pitchFamily="16" charset="0"/>
              </a:rPr>
              <a:t> large </a:t>
            </a:r>
            <a:r>
              <a:rPr lang="en-US" sz="2400" b="1" dirty="0">
                <a:latin typeface="Lucida Bright" pitchFamily="16" charset="0"/>
              </a:rPr>
              <a:t>galaxy</a:t>
            </a:r>
            <a:r>
              <a:rPr lang="en-US" sz="2400" dirty="0">
                <a:latin typeface="Lucida Bright" pitchFamily="16" charset="0"/>
              </a:rPr>
              <a:t> &gt; Million light years ~ </a:t>
            </a:r>
            <a:r>
              <a:rPr lang="en-US" sz="2400" b="1" dirty="0" err="1">
                <a:solidFill>
                  <a:srgbClr val="FF0000"/>
                </a:solidFill>
                <a:latin typeface="Lucida Bright" pitchFamily="16" charset="0"/>
              </a:rPr>
              <a:t>Mpc</a:t>
            </a:r>
            <a:endParaRPr lang="en-CA" sz="2400" b="1" dirty="0">
              <a:solidFill>
                <a:srgbClr val="FF0000"/>
              </a:solidFill>
              <a:latin typeface="Lucida Bright" pitchFamily="16" charset="0"/>
            </a:endParaRPr>
          </a:p>
          <a:p>
            <a:pPr marL="431800" indent="-323850">
              <a:lnSpc>
                <a:spcPct val="94000"/>
              </a:lnSpc>
              <a:buSzPct val="45000"/>
              <a:buFont typeface="Wingdings" charset="2"/>
              <a:buChar char="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endParaRPr lang="en-CA" sz="2400" b="1" dirty="0" smtClean="0">
              <a:solidFill>
                <a:srgbClr val="FF0000"/>
              </a:solidFill>
              <a:latin typeface="Lucida Bright" pitchFamily="16" charset="0"/>
            </a:endParaRPr>
          </a:p>
          <a:p>
            <a:pPr marL="431800" indent="-323850">
              <a:lnSpc>
                <a:spcPct val="94000"/>
              </a:lnSpc>
              <a:buSzPct val="45000"/>
              <a:buFont typeface="Wingdings" charset="2"/>
              <a:buChar char="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endParaRPr lang="en-CA" sz="2400" dirty="0" smtClean="0">
              <a:latin typeface="Lucida Bright" pitchFamily="16" charset="0"/>
            </a:endParaRPr>
          </a:p>
          <a:p>
            <a:pPr marL="431800" indent="-323850">
              <a:lnSpc>
                <a:spcPct val="94000"/>
              </a:lnSpc>
              <a:buSzPct val="45000"/>
              <a:buFont typeface="Wingdings" charset="2"/>
              <a:buChar char="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endParaRPr lang="en-CA" sz="2400" dirty="0" smtClean="0">
              <a:latin typeface="Lucida Bright" pitchFamily="16" charset="0"/>
            </a:endParaRPr>
          </a:p>
          <a:p>
            <a:pPr marL="107950" indent="0">
              <a:lnSpc>
                <a:spcPct val="94000"/>
              </a:lnSpc>
              <a:buSzPct val="4500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endParaRPr lang="en-CA" sz="2400" dirty="0" smtClean="0">
              <a:latin typeface="Lucida Bright" pitchFamily="16" charset="0"/>
            </a:endParaRPr>
          </a:p>
          <a:p>
            <a:pPr marL="431800" indent="-323850">
              <a:lnSpc>
                <a:spcPct val="94000"/>
              </a:lnSpc>
              <a:buSzPct val="4500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en-CA" sz="2400" dirty="0" smtClean="0">
                <a:latin typeface="Lucida Bright" pitchFamily="16" charset="0"/>
              </a:rPr>
              <a:t> </a:t>
            </a:r>
          </a:p>
          <a:p>
            <a:pPr marL="431800" indent="-323850">
              <a:lnSpc>
                <a:spcPct val="94000"/>
              </a:lnSpc>
              <a:buSzPct val="45000"/>
              <a:buFont typeface="Wingdings" charset="2"/>
              <a:buChar char="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endParaRPr lang="en-CA" sz="2400" dirty="0">
              <a:latin typeface="Lucida Bright" pitchFamily="16" charset="0"/>
            </a:endParaRPr>
          </a:p>
        </p:txBody>
      </p:sp>
      <p:sp>
        <p:nvSpPr>
          <p:cNvPr id="3" name="AutoShape 4" descr="Image result for dark matter rotation curv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8" descr="Image result for dark matter rotation curv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634956"/>
            <a:ext cx="4884509" cy="3238643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66800" y="57429"/>
            <a:ext cx="8534400" cy="102076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Galaxies are not Relativistic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8915400" cy="5867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By shrinking -- or increasing mass – pot. energy can become arbitrarily negative </a:t>
            </a:r>
            <a:r>
              <a:rPr lang="en-US" dirty="0" smtClean="0">
                <a:sym typeface="Wingdings" panose="05000000000000000000" pitchFamily="2" charset="2"/>
              </a:rPr>
              <a:t> 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In GR </a:t>
            </a:r>
            <a:r>
              <a:rPr lang="en-US" dirty="0" smtClean="0">
                <a:sym typeface="Wingdings" pitchFamily="2" charset="2"/>
              </a:rPr>
              <a:t> BH forms before ∞!</a:t>
            </a:r>
          </a:p>
          <a:p>
            <a:endParaRPr lang="en-US" dirty="0" smtClean="0">
              <a:sym typeface="Wingdings" pitchFamily="2" charset="2"/>
            </a:endParaRPr>
          </a:p>
          <a:p>
            <a:r>
              <a:rPr lang="en-US" dirty="0" smtClean="0">
                <a:sym typeface="Wingdings" pitchFamily="2" charset="2"/>
              </a:rPr>
              <a:t>In practice , in galaxies,  </a:t>
            </a: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Because:  </a:t>
            </a:r>
            <a:r>
              <a:rPr lang="en-US" b="1" dirty="0" smtClean="0">
                <a:solidFill>
                  <a:srgbClr val="0070C0"/>
                </a:solidFill>
              </a:rPr>
              <a:t>System</a:t>
            </a:r>
            <a:r>
              <a:rPr lang="en-US" b="1" dirty="0" smtClean="0">
                <a:solidFill>
                  <a:srgbClr val="FF0000"/>
                </a:solidFill>
              </a:rPr>
              <a:t> fragments into stars </a:t>
            </a:r>
            <a:r>
              <a:rPr lang="en-US" b="1" dirty="0" smtClean="0">
                <a:solidFill>
                  <a:srgbClr val="0070C0"/>
                </a:solidFill>
              </a:rPr>
              <a:t>before </a:t>
            </a:r>
          </a:p>
          <a:p>
            <a:pPr>
              <a:buNone/>
            </a:pPr>
            <a:r>
              <a:rPr lang="en-US" b="1" dirty="0" smtClean="0">
                <a:solidFill>
                  <a:srgbClr val="0070C0"/>
                </a:solidFill>
              </a:rPr>
              <a:t>cooling catastrophe complete </a:t>
            </a:r>
            <a:r>
              <a:rPr lang="en-US" b="1" dirty="0" smtClean="0">
                <a:solidFill>
                  <a:srgbClr val="0070C0"/>
                </a:solidFill>
                <a:sym typeface="Wingdings" pitchFamily="2" charset="2"/>
              </a:rPr>
              <a:t> </a:t>
            </a:r>
            <a:r>
              <a:rPr lang="en-US" b="1" dirty="0" err="1" smtClean="0">
                <a:solidFill>
                  <a:srgbClr val="0070C0"/>
                </a:solidFill>
                <a:sym typeface="Wingdings" pitchFamily="2" charset="2"/>
              </a:rPr>
              <a:t>collisionless</a:t>
            </a:r>
            <a:r>
              <a:rPr lang="en-US" b="1" dirty="0" smtClean="0">
                <a:solidFill>
                  <a:srgbClr val="0070C0"/>
                </a:solidFill>
                <a:sym typeface="Wingdings" pitchFamily="2" charset="2"/>
              </a:rPr>
              <a:t> (no cool)</a:t>
            </a:r>
          </a:p>
          <a:p>
            <a:pPr>
              <a:buNone/>
            </a:pPr>
            <a:endParaRPr lang="en-US" sz="2400" b="1" dirty="0" smtClean="0">
              <a:solidFill>
                <a:srgbClr val="0070C0"/>
              </a:solidFill>
              <a:sym typeface="Wingdings" pitchFamily="2" charset="2"/>
            </a:endParaRPr>
          </a:p>
          <a:p>
            <a:pPr>
              <a:buNone/>
            </a:pPr>
            <a:r>
              <a:rPr lang="en-US" b="1" dirty="0" smtClean="0">
                <a:solidFill>
                  <a:srgbClr val="0070C0"/>
                </a:solidFill>
                <a:sym typeface="Wingdings" pitchFamily="2" charset="2"/>
              </a:rPr>
              <a:t>++ Dominant </a:t>
            </a:r>
            <a:r>
              <a:rPr lang="en-US" b="1" dirty="0" smtClean="0">
                <a:solidFill>
                  <a:srgbClr val="FF0000"/>
                </a:solidFill>
                <a:sym typeface="Wingdings" pitchFamily="2" charset="2"/>
              </a:rPr>
              <a:t>non-dissipative component? </a:t>
            </a:r>
          </a:p>
          <a:p>
            <a:pPr>
              <a:buNone/>
            </a:pPr>
            <a:endParaRPr lang="en-US" dirty="0">
              <a:sym typeface="Wingdings" pitchFamily="2" charset="2"/>
            </a:endParaRP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9449272"/>
              </p:ext>
            </p:extLst>
          </p:nvPr>
        </p:nvGraphicFramePr>
        <p:xfrm>
          <a:off x="3810000" y="1242324"/>
          <a:ext cx="17272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990" name="Equation" r:id="rId3" imgW="609480" imgH="228600" progId="Equation.DSMT4">
                  <p:embed/>
                </p:oleObj>
              </mc:Choice>
              <mc:Fallback>
                <p:oleObj name="Equation" r:id="rId3" imgW="609480" imgH="228600" progId="Equation.DSMT4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1242324"/>
                        <a:ext cx="1727200" cy="64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/>
          </p:nvPr>
        </p:nvGraphicFramePr>
        <p:xfrm>
          <a:off x="4419600" y="3301236"/>
          <a:ext cx="2968896" cy="11008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991" name="Equation" r:id="rId5" imgW="1130040" imgH="419040" progId="Equation.DSMT4">
                  <p:embed/>
                </p:oleObj>
              </mc:Choice>
              <mc:Fallback>
                <p:oleObj name="Equation" r:id="rId5" imgW="1130040" imgH="419040" progId="Equation.DSMT4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3301236"/>
                        <a:ext cx="2968896" cy="110082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7872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7432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C00000"/>
                </a:solidFill>
                <a:latin typeface="Bernard MT Condensed" pitchFamily="18" charset="0"/>
              </a:rPr>
              <a:t>L</a:t>
            </a:r>
            <a:r>
              <a:rPr lang="en-US" dirty="0" smtClean="0">
                <a:solidFill>
                  <a:srgbClr val="C00000"/>
                </a:solidFill>
                <a:latin typeface="Bernard MT Condensed" pitchFamily="18" charset="0"/>
              </a:rPr>
              <a:t>arger scales </a:t>
            </a:r>
            <a:endParaRPr lang="en-US" dirty="0">
              <a:solidFill>
                <a:srgbClr val="C00000"/>
              </a:solidFill>
              <a:latin typeface="Bernard MT Condense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90600"/>
            <a:ext cx="9067800" cy="5943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>
                <a:latin typeface="Stencil" pitchFamily="82" charset="0"/>
              </a:rPr>
              <a:t>Clusters of galaxies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         1-10 Million light years ~ </a:t>
            </a:r>
            <a:r>
              <a:rPr lang="en-US" dirty="0" err="1" smtClean="0"/>
              <a:t>Mpc</a:t>
            </a:r>
            <a:r>
              <a:rPr lang="en-US" dirty="0" smtClean="0"/>
              <a:t>   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>
                <a:latin typeface="Stencil" pitchFamily="82" charset="0"/>
              </a:rPr>
              <a:t>Large scale structure</a:t>
            </a:r>
          </a:p>
          <a:p>
            <a:pPr marL="0" indent="0">
              <a:buNone/>
            </a:pPr>
            <a:r>
              <a:rPr lang="en-US" dirty="0" smtClean="0"/>
              <a:t> &gt; few 100 Mil LY  &gt;~ 100 </a:t>
            </a:r>
            <a:r>
              <a:rPr lang="en-US" dirty="0" err="1" smtClean="0"/>
              <a:t>Mpc</a:t>
            </a:r>
            <a:r>
              <a:rPr lang="en-US" dirty="0" smtClean="0"/>
              <a:t> 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   </a:t>
            </a:r>
            <a:endParaRPr lang="en-US" dirty="0"/>
          </a:p>
        </p:txBody>
      </p:sp>
      <p:pic>
        <p:nvPicPr>
          <p:cNvPr id="4" name="Picture 3" descr="cluster_bi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72200" y="342900"/>
            <a:ext cx="2362200" cy="2362200"/>
          </a:xfrm>
          <a:prstGeom prst="rect">
            <a:avLst/>
          </a:prstGeom>
        </p:spPr>
      </p:pic>
      <p:pic>
        <p:nvPicPr>
          <p:cNvPr id="5" name="Picture 4" descr="2-mas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0" y="3429000"/>
            <a:ext cx="6593835" cy="3336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82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04053"/>
            <a:ext cx="7410450" cy="4299161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Large, 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ground-based surveys    </a:t>
            </a:r>
          </a:p>
          <a:p>
            <a:pPr marL="0" indent="0">
              <a:buNone/>
            </a:pPr>
            <a:endParaRPr lang="en-US" sz="9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B0F0"/>
                </a:solidFill>
              </a:rPr>
              <a:t>2df, Sloan,  2mass, DES ++ 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2060"/>
                </a:solidFill>
              </a:rPr>
              <a:t>Early deep survey COSMOS</a:t>
            </a:r>
          </a:p>
          <a:p>
            <a:pPr marL="0" indent="0">
              <a:buNone/>
            </a:pPr>
            <a:r>
              <a:rPr lang="en-US" sz="1500" dirty="0" err="1">
                <a:solidFill>
                  <a:srgbClr val="FF0000"/>
                </a:solidFill>
              </a:rPr>
              <a:t>Scoville</a:t>
            </a:r>
            <a:r>
              <a:rPr lang="en-US" sz="1500" dirty="0">
                <a:solidFill>
                  <a:srgbClr val="FF0000"/>
                </a:solidFill>
              </a:rPr>
              <a:t> et. al. (2006) 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529302"/>
            <a:ext cx="3159234" cy="252990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38200" y="6112894"/>
            <a:ext cx="24896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prstClr val="black"/>
                </a:solidFill>
                <a:latin typeface="Calibri"/>
              </a:rPr>
              <a:t>Sloan Dedicated   Telescope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6878" y="3571379"/>
            <a:ext cx="3581535" cy="334342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2204" y="1455393"/>
            <a:ext cx="2625892" cy="157553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5620" y="1363438"/>
            <a:ext cx="3379705" cy="191667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071389" y="4293350"/>
            <a:ext cx="110639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 3Gpc^2 slice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Convergence to the Cosmological Principle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234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00" y="381000"/>
            <a:ext cx="3162300" cy="54898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-302438"/>
            <a:ext cx="8991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Convergence to the Cosmological Principle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600200"/>
            <a:ext cx="8610600" cy="5257800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sz="2000" dirty="0" smtClean="0"/>
              <a:t>All (northern) sky map </a:t>
            </a:r>
            <a:r>
              <a:rPr lang="en-US" sz="2000" dirty="0"/>
              <a:t>of objects detected by radio telescopes.</a:t>
            </a:r>
          </a:p>
          <a:p>
            <a:pPr marL="0" indent="0">
              <a:buNone/>
            </a:pPr>
            <a:r>
              <a:rPr lang="en-US" dirty="0" smtClean="0"/>
              <a:t>   </a:t>
            </a:r>
            <a:r>
              <a:rPr lang="en-US" sz="1600" dirty="0" smtClean="0"/>
              <a:t>Credit</a:t>
            </a:r>
            <a:r>
              <a:rPr lang="en-US" sz="1600" dirty="0"/>
              <a:t>: Proceedings of the National Academy </a:t>
            </a:r>
            <a:r>
              <a:rPr lang="en-US" sz="1600" dirty="0" smtClean="0"/>
              <a:t>    of </a:t>
            </a:r>
            <a:r>
              <a:rPr lang="en-US" sz="1600" dirty="0"/>
              <a:t>Sciences of the United States of America</a:t>
            </a:r>
          </a:p>
        </p:txBody>
      </p:sp>
    </p:spTree>
    <p:extLst>
      <p:ext uri="{BB962C8B-B14F-4D97-AF65-F5344CB8AC3E}">
        <p14:creationId xmlns:p14="http://schemas.microsoft.com/office/powerpoint/2010/main" val="30924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Why’s the Night Sky Dark</a:t>
            </a:r>
            <a:r>
              <a:rPr lang="en-US" dirty="0"/>
              <a:t>?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err="1" smtClean="0">
                <a:solidFill>
                  <a:srgbClr val="0070C0"/>
                </a:solidFill>
              </a:rPr>
              <a:t>Olber’s</a:t>
            </a:r>
            <a:r>
              <a:rPr lang="en-US" b="1" dirty="0" smtClean="0">
                <a:solidFill>
                  <a:srgbClr val="0070C0"/>
                </a:solidFill>
              </a:rPr>
              <a:t> Paradox </a:t>
            </a:r>
            <a:r>
              <a:rPr lang="en-US" sz="2700" dirty="0" smtClean="0"/>
              <a:t>(from Kepler to Edgar Allan Poe!) </a:t>
            </a:r>
            <a:endParaRPr lang="en-US" sz="27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-3142" y="838200"/>
                <a:ext cx="9070942" cy="6248400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en-US" dirty="0"/>
              </a:p>
              <a:p>
                <a:r>
                  <a:rPr lang="en-US" sz="2800" b="1" dirty="0" smtClean="0"/>
                  <a:t>Area of sky at distance </a:t>
                </a:r>
                <a:r>
                  <a:rPr lang="en-US" sz="2800" b="1" i="1" dirty="0" smtClean="0"/>
                  <a:t>r</a:t>
                </a:r>
                <a:r>
                  <a:rPr lang="en-US" sz="2800" b="1" dirty="0" smtClean="0"/>
                  <a:t> is ~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2800" b="1" dirty="0" smtClean="0"/>
              </a:p>
              <a:p>
                <a:r>
                  <a:rPr lang="en-US" sz="2800" b="1" dirty="0" smtClean="0"/>
                  <a:t>And light flux decrease goes as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~</m:t>
                    </m:r>
                    <m:f>
                      <m:f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sSup>
                          <m:sSupPr>
                            <m:ctrlP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𝒓</m:t>
                            </m:r>
                          </m:e>
                          <m:sup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800" b="1" dirty="0" smtClean="0"/>
                  <a:t> </a:t>
                </a:r>
                <a:r>
                  <a:rPr lang="en-US" sz="2800" b="1" dirty="0" smtClean="0">
                    <a:sym typeface="Wingdings" panose="05000000000000000000" pitchFamily="2" charset="2"/>
                  </a:rPr>
                  <a:t> product </a:t>
                </a:r>
                <a:r>
                  <a:rPr lang="en-US" sz="2800" b="1" dirty="0" err="1" smtClean="0">
                    <a:sym typeface="Wingdings" panose="05000000000000000000" pitchFamily="2" charset="2"/>
                  </a:rPr>
                  <a:t>const</a:t>
                </a:r>
                <a:r>
                  <a:rPr lang="en-US" sz="2800" b="1" dirty="0" smtClean="0">
                    <a:sym typeface="Wingdings" panose="05000000000000000000" pitchFamily="2" charset="2"/>
                  </a:rPr>
                  <a:t>!</a:t>
                </a:r>
                <a:endParaRPr lang="en-US" sz="2800" b="1" dirty="0" smtClean="0"/>
              </a:p>
              <a:p>
                <a:r>
                  <a:rPr lang="en-US" sz="2800" b="1" dirty="0" smtClean="0">
                    <a:sym typeface="Wingdings" panose="05000000000000000000" pitchFamily="2" charset="2"/>
                  </a:rPr>
                  <a:t></a:t>
                </a:r>
                <a:r>
                  <a:rPr lang="en-US" sz="2800" b="1" dirty="0" smtClean="0"/>
                  <a:t> </a:t>
                </a:r>
                <a:r>
                  <a:rPr lang="en-US" sz="2800" b="1" dirty="0"/>
                  <a:t>F</a:t>
                </a:r>
                <a:r>
                  <a:rPr lang="en-US" sz="2800" b="1" dirty="0" smtClean="0"/>
                  <a:t>lux </a:t>
                </a:r>
                <a:r>
                  <a:rPr lang="en-US" sz="2800" b="1" dirty="0" smtClean="0">
                    <a:solidFill>
                      <a:srgbClr val="0070C0"/>
                    </a:solidFill>
                  </a:rPr>
                  <a:t>received from stacked stars </a:t>
                </a:r>
                <a:r>
                  <a:rPr lang="en-US" sz="2800" b="1" dirty="0" smtClean="0"/>
                  <a:t>should be huge –- </a:t>
                </a:r>
                <a:r>
                  <a:rPr lang="en-US" sz="2800" b="1" dirty="0" smtClean="0">
                    <a:solidFill>
                      <a:srgbClr val="0070C0"/>
                    </a:solidFill>
                  </a:rPr>
                  <a:t>as in surface of star! </a:t>
                </a:r>
                <a:endParaRPr lang="en-US" sz="28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3142" y="838200"/>
                <a:ext cx="9070942" cy="6248400"/>
              </a:xfrm>
              <a:blipFill>
                <a:blip r:embed="rId2"/>
                <a:stretch>
                  <a:fillRect l="-12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3352800"/>
            <a:ext cx="3174235" cy="284196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38400" y="6271348"/>
            <a:ext cx="4852419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/>
              <a:t>But… </a:t>
            </a:r>
            <a:r>
              <a:rPr lang="en-US" b="1" dirty="0" smtClean="0">
                <a:sym typeface="Wingdings" panose="05000000000000000000" pitchFamily="2" charset="2"/>
              </a:rPr>
              <a:t>Finite age</a:t>
            </a:r>
            <a:r>
              <a:rPr lang="en-US" b="1" dirty="0">
                <a:sym typeface="Wingdings" panose="05000000000000000000" pitchFamily="2" charset="2"/>
              </a:rPr>
              <a:t> </a:t>
            </a:r>
            <a:r>
              <a:rPr lang="en-US" b="1" dirty="0" smtClean="0">
                <a:sym typeface="Wingdings" panose="05000000000000000000" pitchFamily="2" charset="2"/>
              </a:rPr>
              <a:t>and/or fast expansion  horizon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0498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6871"/>
            <a:ext cx="9144000" cy="1103671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Newtonian Derivation </a:t>
            </a:r>
            <a:r>
              <a:rPr lang="en-US" b="1" dirty="0" smtClean="0">
                <a:solidFill>
                  <a:srgbClr val="FF0000"/>
                </a:solidFill>
              </a:rPr>
              <a:t>of Cosmological Evolution Equations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372600" cy="6248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en-US" sz="2400" b="1" dirty="0" smtClean="0">
                <a:solidFill>
                  <a:srgbClr val="7030A0"/>
                </a:solidFill>
              </a:rPr>
              <a:t>Consider universe with </a:t>
            </a:r>
            <a:r>
              <a:rPr lang="en-US" sz="2400" b="1" dirty="0" smtClean="0">
                <a:solidFill>
                  <a:srgbClr val="C00000"/>
                </a:solidFill>
              </a:rPr>
              <a:t>uniform energy density</a:t>
            </a:r>
            <a:endParaRPr lang="en-US" sz="2400" b="1" dirty="0" smtClean="0">
              <a:solidFill>
                <a:srgbClr val="7030A0"/>
              </a:solidFill>
            </a:endParaRPr>
          </a:p>
          <a:p>
            <a:r>
              <a:rPr lang="en-US" sz="2400" b="1" dirty="0" smtClean="0">
                <a:solidFill>
                  <a:srgbClr val="7030A0"/>
                </a:solidFill>
              </a:rPr>
              <a:t>If scale large </a:t>
            </a:r>
            <a:r>
              <a:rPr lang="en-US" sz="2400" b="1" dirty="0" smtClean="0">
                <a:solidFill>
                  <a:srgbClr val="7030A0"/>
                </a:solidFill>
                <a:sym typeface="Wingdings" panose="05000000000000000000" pitchFamily="2" charset="2"/>
              </a:rPr>
              <a:t> need GR – Newtonian    instantaneous interaction </a:t>
            </a:r>
            <a:r>
              <a:rPr lang="en-US" sz="2400" b="1" dirty="0" smtClean="0">
                <a:solidFill>
                  <a:srgbClr val="92D050"/>
                </a:solidFill>
                <a:sym typeface="Wingdings" panose="05000000000000000000" pitchFamily="2" charset="2"/>
              </a:rPr>
              <a:t>(and v&lt;&lt;c)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  <a:sym typeface="Wingdings" panose="05000000000000000000" pitchFamily="2" charset="2"/>
              </a:rPr>
              <a:t> Small patch  </a:t>
            </a:r>
            <a:r>
              <a:rPr lang="en-US" sz="2400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fast communication ++ small </a:t>
            </a:r>
            <a:r>
              <a:rPr lang="en-US" sz="2400" b="1" dirty="0" err="1" smtClean="0">
                <a:solidFill>
                  <a:srgbClr val="00B050"/>
                </a:solidFill>
                <a:sym typeface="Wingdings" panose="05000000000000000000" pitchFamily="2" charset="2"/>
              </a:rPr>
              <a:t>Vely</a:t>
            </a:r>
            <a:endParaRPr lang="en-US" sz="2400" b="1" dirty="0">
              <a:solidFill>
                <a:srgbClr val="00B05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 </a:t>
            </a:r>
          </a:p>
          <a:p>
            <a:pPr marL="0" indent="0">
              <a:buNone/>
            </a:pPr>
            <a:endParaRPr lang="en-US" b="1" dirty="0" smtClean="0">
              <a:solidFill>
                <a:srgbClr val="7030A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b="1" dirty="0">
              <a:solidFill>
                <a:srgbClr val="7030A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b="1" dirty="0" smtClean="0">
              <a:solidFill>
                <a:srgbClr val="7030A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b="1" dirty="0" smtClean="0">
              <a:solidFill>
                <a:srgbClr val="7030A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b="1" dirty="0" smtClean="0">
              <a:solidFill>
                <a:srgbClr val="7030A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b="1" dirty="0" smtClean="0">
              <a:solidFill>
                <a:srgbClr val="7030A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b="1" dirty="0" smtClean="0">
              <a:solidFill>
                <a:srgbClr val="7030A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b="1" dirty="0" smtClean="0">
              <a:solidFill>
                <a:srgbClr val="7030A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b="1" dirty="0">
              <a:solidFill>
                <a:srgbClr val="7030A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b="1" dirty="0" smtClean="0">
              <a:solidFill>
                <a:srgbClr val="7030A0"/>
              </a:solidFill>
              <a:sym typeface="Wingdings" panose="05000000000000000000" pitchFamily="2" charset="2"/>
            </a:endParaRPr>
          </a:p>
          <a:p>
            <a:r>
              <a:rPr lang="en-US" b="1" dirty="0" smtClean="0">
                <a:solidFill>
                  <a:srgbClr val="7030A0"/>
                </a:solidFill>
                <a:sym typeface="Wingdings" panose="05000000000000000000" pitchFamily="2" charset="2"/>
              </a:rPr>
              <a:t> </a:t>
            </a:r>
            <a:r>
              <a:rPr lang="en-US" b="1" dirty="0">
                <a:solidFill>
                  <a:srgbClr val="7030A0"/>
                </a:solidFill>
                <a:sym typeface="Wingdings" panose="05000000000000000000" pitchFamily="2" charset="2"/>
              </a:rPr>
              <a:t>H</a:t>
            </a:r>
            <a:r>
              <a:rPr lang="en-US" b="1" dirty="0" smtClean="0">
                <a:solidFill>
                  <a:srgbClr val="7030A0"/>
                </a:solidFill>
                <a:sym typeface="Wingdings" panose="05000000000000000000" pitchFamily="2" charset="2"/>
              </a:rPr>
              <a:t>omogeneity  all patches same. </a:t>
            </a:r>
          </a:p>
          <a:p>
            <a:r>
              <a:rPr lang="en-US" b="1" dirty="0" smtClean="0">
                <a:solidFill>
                  <a:srgbClr val="7030A0"/>
                </a:solidFill>
                <a:sym typeface="Wingdings" panose="05000000000000000000" pitchFamily="2" charset="2"/>
              </a:rPr>
              <a:t> Every point is a </a:t>
            </a:r>
            <a:r>
              <a:rPr lang="en-US" b="1" dirty="0" err="1" smtClean="0">
                <a:solidFill>
                  <a:srgbClr val="7030A0"/>
                </a:solidFill>
                <a:sym typeface="Wingdings" panose="05000000000000000000" pitchFamily="2" charset="2"/>
              </a:rPr>
              <a:t>centre</a:t>
            </a:r>
            <a:r>
              <a:rPr lang="en-US" b="1" dirty="0" smtClean="0">
                <a:solidFill>
                  <a:srgbClr val="7030A0"/>
                </a:solidFill>
                <a:sym typeface="Wingdings" panose="05000000000000000000" pitchFamily="2" charset="2"/>
              </a:rPr>
              <a:t> </a:t>
            </a:r>
            <a:r>
              <a:rPr lang="en-US" dirty="0" smtClean="0">
                <a:solidFill>
                  <a:srgbClr val="7030A0"/>
                </a:solidFill>
                <a:sym typeface="Wingdings" panose="05000000000000000000" pitchFamily="2" charset="2"/>
              </a:rPr>
              <a:t>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9163" y="2362200"/>
            <a:ext cx="6428045" cy="3886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153400" y="45720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ym typeface="Wingdings" panose="05000000000000000000" pitchFamily="2" charset="2"/>
              </a:rPr>
              <a:t> </a:t>
            </a:r>
            <a:r>
              <a:rPr lang="en-US" b="1" dirty="0" smtClean="0"/>
              <a:t>SDSS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1836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-1859"/>
            <a:ext cx="8458200" cy="7159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Newtonian Derivation Possible Because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9220200" cy="58674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Cosmological Principle: Homogeneity, isotropy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 smtClean="0">
                <a:solidFill>
                  <a:srgbClr val="002060"/>
                </a:solidFill>
              </a:rPr>
              <a:t>                                               </a:t>
            </a:r>
            <a:r>
              <a:rPr lang="en-US" sz="2400" b="1" dirty="0" smtClean="0">
                <a:solidFill>
                  <a:srgbClr val="C00000"/>
                </a:solidFill>
                <a:sym typeface="Wingdings" panose="05000000000000000000" pitchFamily="2" charset="2"/>
              </a:rPr>
              <a:t> </a:t>
            </a:r>
            <a:r>
              <a:rPr lang="en-US" sz="2400" b="1" dirty="0" smtClean="0">
                <a:solidFill>
                  <a:srgbClr val="C00000"/>
                </a:solidFill>
              </a:rPr>
              <a:t>any point is a </a:t>
            </a:r>
            <a:r>
              <a:rPr lang="en-US" sz="2400" b="1" dirty="0" err="1" smtClean="0">
                <a:solidFill>
                  <a:srgbClr val="C00000"/>
                </a:solidFill>
              </a:rPr>
              <a:t>centre</a:t>
            </a:r>
            <a:r>
              <a:rPr lang="en-US" sz="2400" b="1" dirty="0" smtClean="0">
                <a:solidFill>
                  <a:srgbClr val="C00000"/>
                </a:solidFill>
              </a:rPr>
              <a:t> </a:t>
            </a:r>
          </a:p>
          <a:p>
            <a:r>
              <a:rPr lang="en-US" sz="2400" b="1" dirty="0">
                <a:solidFill>
                  <a:srgbClr val="002060"/>
                </a:solidFill>
              </a:rPr>
              <a:t>Finite age </a:t>
            </a:r>
            <a:r>
              <a:rPr lang="en-US" sz="2400" b="1" dirty="0">
                <a:solidFill>
                  <a:srgbClr val="002060"/>
                </a:solidFill>
                <a:sym typeface="Wingdings" panose="05000000000000000000" pitchFamily="2" charset="2"/>
              </a:rPr>
              <a:t></a:t>
            </a:r>
            <a:r>
              <a:rPr lang="en-US" sz="2400" b="1" dirty="0">
                <a:solidFill>
                  <a:srgbClr val="002060"/>
                </a:solidFill>
              </a:rPr>
              <a:t> finite patch isolated</a:t>
            </a:r>
            <a:endParaRPr lang="en-US" sz="2400" b="1" dirty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002060"/>
                </a:solidFill>
                <a:sym typeface="Wingdings" panose="05000000000000000000" pitchFamily="2" charset="2"/>
              </a:rPr>
              <a:t>                        </a:t>
            </a:r>
            <a:r>
              <a:rPr lang="en-US" sz="2400" b="1" dirty="0">
                <a:solidFill>
                  <a:srgbClr val="C00000"/>
                </a:solidFill>
                <a:sym typeface="Wingdings" panose="05000000000000000000" pitchFamily="2" charset="2"/>
              </a:rPr>
              <a:t> </a:t>
            </a:r>
            <a:r>
              <a:rPr lang="en-US" sz="2400" b="1" dirty="0">
                <a:solidFill>
                  <a:srgbClr val="C00000"/>
                </a:solidFill>
              </a:rPr>
              <a:t>field does not cancel as in infinite universe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C00000"/>
                </a:solidFill>
              </a:rPr>
              <a:t>                        </a:t>
            </a:r>
            <a:r>
              <a:rPr lang="en-US" sz="2400" b="1" dirty="0" smtClean="0">
                <a:solidFill>
                  <a:srgbClr val="C00000"/>
                </a:solidFill>
                <a:sym typeface="Wingdings" panose="05000000000000000000" pitchFamily="2" charset="2"/>
              </a:rPr>
              <a:t> </a:t>
            </a:r>
            <a:r>
              <a:rPr lang="en-US" sz="2400" b="1" dirty="0" smtClean="0">
                <a:solidFill>
                  <a:srgbClr val="C00000"/>
                </a:solidFill>
              </a:rPr>
              <a:t>Patch </a:t>
            </a:r>
            <a:r>
              <a:rPr lang="en-US" sz="2400" b="1" dirty="0">
                <a:solidFill>
                  <a:srgbClr val="C00000"/>
                </a:solidFill>
              </a:rPr>
              <a:t>can be taken </a:t>
            </a:r>
            <a:r>
              <a:rPr lang="en-US" sz="2400" b="1" dirty="0" smtClean="0">
                <a:solidFill>
                  <a:srgbClr val="C00000"/>
                </a:solidFill>
              </a:rPr>
              <a:t>as </a:t>
            </a:r>
            <a:r>
              <a:rPr lang="en-US" sz="2400" b="1" dirty="0">
                <a:solidFill>
                  <a:srgbClr val="C00000"/>
                </a:solidFill>
              </a:rPr>
              <a:t>spherical </a:t>
            </a:r>
            <a:endParaRPr lang="en-US" sz="24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</a:rPr>
              <a:t>                            </a:t>
            </a:r>
            <a:r>
              <a:rPr lang="en-US" sz="1800" b="1" dirty="0" smtClean="0">
                <a:solidFill>
                  <a:srgbClr val="002060"/>
                </a:solidFill>
              </a:rPr>
              <a:t>with radius smaller well inside </a:t>
            </a:r>
            <a:r>
              <a:rPr lang="en-US" sz="1800" b="1" dirty="0">
                <a:solidFill>
                  <a:srgbClr val="002060"/>
                </a:solidFill>
              </a:rPr>
              <a:t>communication </a:t>
            </a:r>
            <a:r>
              <a:rPr lang="en-US" sz="1800" b="1" dirty="0" smtClean="0">
                <a:solidFill>
                  <a:srgbClr val="002060"/>
                </a:solidFill>
              </a:rPr>
              <a:t>radius</a:t>
            </a:r>
          </a:p>
          <a:p>
            <a:pPr marL="0" indent="0">
              <a:buNone/>
            </a:pPr>
            <a:endParaRPr lang="en-US" sz="800" b="1" dirty="0" smtClean="0">
              <a:solidFill>
                <a:srgbClr val="002060"/>
              </a:solidFill>
            </a:endParaRPr>
          </a:p>
          <a:p>
            <a:r>
              <a:rPr lang="en-US" sz="2400" b="1" dirty="0" smtClean="0">
                <a:solidFill>
                  <a:srgbClr val="002060"/>
                </a:solidFill>
              </a:rPr>
              <a:t> All patches expand (or contract) same way (scale free dynamics)</a:t>
            </a:r>
            <a:endParaRPr lang="en-US" sz="2400" b="1" dirty="0" smtClean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rgbClr val="C00000"/>
                </a:solidFill>
                <a:sym typeface="Wingdings" panose="05000000000000000000" pitchFamily="2" charset="2"/>
              </a:rPr>
              <a:t>  homogeneity, isotropy conserved</a:t>
            </a:r>
          </a:p>
          <a:p>
            <a:pPr marL="0" indent="0">
              <a:buNone/>
            </a:pPr>
            <a:endParaRPr lang="en-US" sz="1600" b="1" dirty="0" smtClean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576340" y="3733712"/>
            <a:ext cx="2314731" cy="401398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200" y="5740705"/>
            <a:ext cx="472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Effectively: imagine what we see came about thus</a:t>
            </a:r>
            <a:r>
              <a:rPr lang="en-US" sz="1600" b="1" dirty="0" smtClean="0">
                <a:sym typeface="Wingdings" panose="05000000000000000000" pitchFamily="2" charset="2"/>
              </a:rPr>
              <a:t> </a:t>
            </a:r>
            <a:endParaRPr lang="en-US" sz="16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257800" y="4072647"/>
                <a:ext cx="2172176" cy="408573"/>
              </a:xfrm>
              <a:prstGeom prst="rect">
                <a:avLst/>
              </a:prstGeom>
              <a:solidFill>
                <a:srgbClr val="FF0000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𝑫</m:t>
                          </m:r>
                        </m:sub>
                      </m:sSub>
                      <m:r>
                        <a:rPr lang="en-US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~ </m:t>
                      </m:r>
                      <m:sSup>
                        <m:sSupPr>
                          <m:ctrlPr>
                            <a:rPr lang="en-US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  <m:r>
                                <a:rPr lang="en-US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US" b="1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𝝆</m:t>
                                  </m:r>
                                </m:e>
                                <m:sub>
                                  <m:r>
                                    <a:rPr lang="en-US" b="1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𝟎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00" y="4072647"/>
                <a:ext cx="2172176" cy="40857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7271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92927"/>
            <a:ext cx="8458200" cy="66907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Gravitational Field on a Sphere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914400"/>
                <a:ext cx="8610600" cy="59436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b="1" dirty="0" smtClean="0">
                    <a:solidFill>
                      <a:srgbClr val="C00000"/>
                    </a:solidFill>
                  </a:rPr>
                  <a:t>*Gauss Theorem for gravity</a:t>
                </a:r>
              </a:p>
              <a:p>
                <a:pPr marL="0" indent="0">
                  <a:buNone/>
                </a:pPr>
                <a:endParaRPr lang="en-US" sz="1100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nary>
                      <m:naryPr>
                        <m:chr m:val="∮"/>
                        <m:limLoc m:val="undOvr"/>
                        <m:subHide m:val="on"/>
                        <m:sup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𝒈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𝒅𝑨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=−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𝐺𝑀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nary>
                  </m:oMath>
                </a14:m>
                <a:endParaRPr lang="en-US" dirty="0" smtClean="0">
                  <a:sym typeface="Wingdings" panose="05000000000000000000" pitchFamily="2" charset="2"/>
                </a:endParaRPr>
              </a:p>
              <a:p>
                <a:pPr>
                  <a:buFont typeface="Wingdings" panose="05000000000000000000" pitchFamily="2" charset="2"/>
                  <a:buChar char="à"/>
                </a:pPr>
                <a:r>
                  <a:rPr lang="en-US" b="0" dirty="0" smtClean="0">
                    <a:sym typeface="Wingdings" panose="05000000000000000000" pitchFamily="2" charset="2"/>
                  </a:rPr>
                  <a:t>     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𝑔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𝐺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𝑀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𝑟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 smtClean="0"/>
                  <a:t>  </a:t>
                </a:r>
              </a:p>
              <a:p>
                <a:pPr marL="0" indent="0">
                  <a:buNone/>
                </a:pPr>
                <a:endParaRPr lang="en-US" sz="800" dirty="0" smtClean="0"/>
              </a:p>
              <a:p>
                <a:pPr>
                  <a:buFont typeface="Wingdings" panose="05000000000000000000" pitchFamily="2" charset="2"/>
                  <a:buChar char="à"/>
                </a:pPr>
                <a:r>
                  <a:rPr lang="en-US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 Like pt.  mass at </a:t>
                </a:r>
                <a:r>
                  <a:rPr lang="en-US" b="1" dirty="0" err="1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centre</a:t>
                </a:r>
                <a:r>
                  <a:rPr lang="en-US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!</a:t>
                </a:r>
                <a:endParaRPr lang="en-US" sz="2400" dirty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sz="1100" b="1" dirty="0" smtClean="0">
                  <a:solidFill>
                    <a:srgbClr val="C00000"/>
                  </a:solidFill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sz="2000" b="1" dirty="0" smtClean="0">
                    <a:solidFill>
                      <a:srgbClr val="C00000"/>
                    </a:solidFill>
                    <a:sym typeface="Wingdings" panose="05000000000000000000" pitchFamily="2" charset="2"/>
                  </a:rPr>
                  <a:t>* Alternatively</a:t>
                </a:r>
                <a:endParaRPr lang="en-US" sz="2000" b="1" dirty="0">
                  <a:solidFill>
                    <a:srgbClr val="C00000"/>
                  </a:solidFill>
                </a:endParaRPr>
              </a:p>
              <a:p>
                <a:pPr marL="0" indent="0">
                  <a:buNone/>
                </a:pPr>
                <a:r>
                  <a:rPr lang="en-US" sz="2000" b="1" dirty="0" smtClean="0"/>
                  <a:t>1) Divide sphere into shells 2) Divide shells into rings 3) Sum all up </a:t>
                </a:r>
              </a:p>
              <a:p>
                <a:endParaRPr lang="en-US" sz="2000" dirty="0"/>
              </a:p>
              <a:p>
                <a:pPr marL="0" indent="0">
                  <a:buNone/>
                </a:pPr>
                <a:r>
                  <a:rPr lang="en-US" sz="1200" dirty="0" smtClean="0"/>
                  <a:t>(after </a:t>
                </a:r>
                <a:endParaRPr lang="en-US" sz="1200" dirty="0"/>
              </a:p>
              <a:p>
                <a:pPr marL="0" indent="0">
                  <a:buNone/>
                </a:pPr>
                <a:r>
                  <a:rPr lang="en-US" sz="1200" dirty="0"/>
                  <a:t>Jim </a:t>
                </a:r>
                <a:r>
                  <a:rPr lang="en-US" sz="1200" dirty="0" err="1" smtClean="0"/>
                  <a:t>Wisniewsk</a:t>
                </a:r>
                <a:r>
                  <a:rPr lang="en-US" sz="1200" dirty="0" smtClean="0"/>
                  <a:t>)</a:t>
                </a:r>
                <a:r>
                  <a:rPr lang="en-US" sz="1200" dirty="0" err="1" smtClean="0"/>
                  <a:t>i</a:t>
                </a:r>
                <a:endParaRPr lang="en-US" sz="1200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914400"/>
                <a:ext cx="8610600" cy="5943600"/>
              </a:xfrm>
              <a:blipFill>
                <a:blip r:embed="rId2"/>
                <a:stretch>
                  <a:fillRect l="-1841" t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1259533"/>
            <a:ext cx="2743200" cy="2743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324" y="4800600"/>
            <a:ext cx="4030503" cy="1981200"/>
          </a:xfrm>
          <a:prstGeom prst="rect">
            <a:avLst/>
          </a:prstGeom>
        </p:spPr>
      </p:pic>
      <p:sp>
        <p:nvSpPr>
          <p:cNvPr id="8" name="Down Arrow 7"/>
          <p:cNvSpPr/>
          <p:nvPr/>
        </p:nvSpPr>
        <p:spPr>
          <a:xfrm>
            <a:off x="6477000" y="5105400"/>
            <a:ext cx="228600" cy="685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0800000" flipV="1">
            <a:off x="5879649" y="5862935"/>
            <a:ext cx="274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Newton’s shell theorem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each shell contributes like a point mass at its </a:t>
            </a:r>
            <a:r>
              <a:rPr lang="en-US" dirty="0" err="1" smtClean="0">
                <a:sym typeface="Wingdings" panose="05000000000000000000" pitchFamily="2" charset="2"/>
              </a:rPr>
              <a:t>centre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97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6424" y="3146029"/>
            <a:ext cx="4580352" cy="33633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196288"/>
            <a:ext cx="6172200" cy="163251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Newton-</a:t>
            </a:r>
            <a:r>
              <a:rPr lang="en-US" b="1" dirty="0" err="1" smtClean="0"/>
              <a:t>Birkhoff</a:t>
            </a:r>
            <a:r>
              <a:rPr lang="en-US" b="1" dirty="0" smtClean="0"/>
              <a:t> theorem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066801"/>
                <a:ext cx="9144000" cy="57912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b="1" dirty="0" smtClean="0"/>
                  <a:t>Gravitational field of outside shells </a:t>
                </a:r>
              </a:p>
              <a:p>
                <a:pPr marL="0" indent="0">
                  <a:buNone/>
                </a:pPr>
                <a:r>
                  <a:rPr lang="en-US" b="1" dirty="0" smtClean="0"/>
                  <a:t>Does not contribute. </a:t>
                </a:r>
              </a:p>
              <a:p>
                <a:pPr marL="0" indent="0">
                  <a:buNone/>
                </a:pPr>
                <a:endParaRPr lang="en-US" dirty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b="1" i="1" dirty="0" smtClean="0">
                    <a:sym typeface="Wingdings" panose="05000000000000000000" pitchFamily="2" charset="2"/>
                  </a:rPr>
                  <a:t>As </a:t>
                </a:r>
                <a:r>
                  <a:rPr lang="en-US" b="1" i="1" dirty="0" err="1" smtClean="0">
                    <a:sym typeface="Wingdings" panose="05000000000000000000" pitchFamily="2" charset="2"/>
                  </a:rPr>
                  <a:t>ontributions</a:t>
                </a:r>
                <a:r>
                  <a:rPr lang="en-US" b="1" i="1" dirty="0" smtClean="0">
                    <a:sym typeface="Wingdings" panose="05000000000000000000" pitchFamily="2" charset="2"/>
                  </a:rPr>
                  <a:t> cancel out</a:t>
                </a:r>
              </a:p>
              <a:p>
                <a:pPr marL="0" indent="0">
                  <a:buNone/>
                </a:pPr>
                <a:endParaRPr lang="en-US" b="1" dirty="0" smtClean="0">
                  <a:solidFill>
                    <a:srgbClr val="002060"/>
                  </a:solidFill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b="1" dirty="0" smtClean="0">
                    <a:solidFill>
                      <a:srgbClr val="002060"/>
                    </a:solidFill>
                    <a:sym typeface="Wingdings" panose="05000000000000000000" pitchFamily="2" charset="2"/>
                  </a:rPr>
                  <a:t>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𝑭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𝟐</m:t>
                        </m:r>
                      </m:sub>
                    </m:sSub>
                    <m:r>
                      <a:rPr lang="en-US" b="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 </m:t>
                    </m:r>
                    <m:r>
                      <a:rPr lang="en-US" b="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𝐺</m:t>
                    </m:r>
                    <m:sSub>
                      <m:sSubPr>
                        <m:ctrlPr>
                          <a:rPr lang="en-US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b="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𝜌</m:t>
                        </m:r>
                      </m:e>
                      <m:sub>
                        <m:r>
                          <a:rPr lang="en-US" b="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</m:sub>
                    </m:sSub>
                    <m:r>
                      <a:rPr lang="en-US" b="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f>
                      <m:fPr>
                        <m:ctrlPr>
                          <a:rPr lang="en-US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b="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b="0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𝑠𝑖𝑛</m:t>
                                </m:r>
                                <m:r>
                                  <a:rPr lang="en-US" b="0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 </m:t>
                                </m:r>
                                <m:r>
                                  <a:rPr lang="en-US" b="0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𝜃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𝛥</m:t>
                        </m:r>
                        <m:sSub>
                          <m:sSubPr>
                            <m:ctrlPr>
                              <a:rPr lang="en-US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𝒓</m:t>
                            </m:r>
                          </m:e>
                          <m:sub/>
                        </m:sSub>
                      </m:num>
                      <m:den>
                        <m:sSubSup>
                          <m:sSubSupPr>
                            <m:ctrlPr>
                              <a:rPr lang="en-US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2  </m:t>
                            </m:r>
                          </m:sup>
                        </m:sSubSup>
                      </m:den>
                    </m:f>
                  </m:oMath>
                </a14:m>
                <a:endParaRPr lang="en-US" b="1" i="1" dirty="0" smtClean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 </a:t>
                </a:r>
                <a:r>
                  <a:rPr lang="en-US" b="1" dirty="0" smtClean="0">
                    <a:solidFill>
                      <a:srgbClr val="002060"/>
                    </a:solidFill>
                    <a:sym typeface="Wingdings" panose="05000000000000000000" pitchFamily="2" charset="2"/>
                  </a:rPr>
                  <a:t> ++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𝑭</m:t>
                        </m:r>
                      </m:e>
                      <m:sub>
                        <m:r>
                          <a:rPr lang="en-US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𝟏</m:t>
                        </m:r>
                      </m:sub>
                    </m:sSub>
                    <m:r>
                      <a:rPr lang="en-US" b="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b="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𝐺</m:t>
                    </m:r>
                    <m:sSub>
                      <m:sSubPr>
                        <m:ctrlPr>
                          <a:rPr lang="en-US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b="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𝜌</m:t>
                        </m:r>
                      </m:e>
                      <m:sub>
                        <m:r>
                          <a:rPr lang="en-US" b="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</m:sub>
                    </m:sSub>
                    <m:r>
                      <a:rPr lang="en-US" b="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f>
                      <m:fPr>
                        <m:ctrlPr>
                          <a:rPr lang="en-US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b="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b="0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𝑠𝑖𝑛</m:t>
                                </m:r>
                                <m:r>
                                  <a:rPr lang="en-US" b="0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 </m:t>
                                </m:r>
                                <m:r>
                                  <a:rPr lang="en-US" b="0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𝜃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</m:sup>
                        </m:sSup>
                        <m:r>
                          <a:rPr lang="en-US" b="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𝛥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𝒓</m:t>
                            </m:r>
                          </m:e>
                          <m:sub/>
                        </m:sSub>
                      </m:num>
                      <m:den>
                        <m:sSubSup>
                          <m:sSubSupPr>
                            <m:ctrlPr>
                              <a:rPr lang="en-US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SupPr>
                          <m:e>
                            <m:r>
                              <a:rPr lang="en-US" b="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2  </m:t>
                            </m:r>
                          </m:sup>
                        </m:sSubSup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066801"/>
                <a:ext cx="9144000" cy="5791200"/>
              </a:xfrm>
              <a:blipFill>
                <a:blip r:embed="rId3"/>
                <a:stretch>
                  <a:fillRect l="-1667" t="-13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76200"/>
            <a:ext cx="2895600" cy="28067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938648" y="5685684"/>
                <a:ext cx="685800" cy="39318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~</m:t>
                      </m:r>
                      <m:sSubSup>
                        <m:sSubSup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  <m:sup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bSup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8648" y="5685684"/>
                <a:ext cx="685800" cy="39318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969432" y="3476254"/>
                <a:ext cx="1371600" cy="52424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~ </m:t>
                      </m:r>
                      <m:sSubSup>
                        <m:sSubSupPr>
                          <m:ctrlPr>
                            <a:rPr lang="en-US" sz="32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  <m:sup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bSup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9432" y="3476254"/>
                <a:ext cx="1371600" cy="52424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val 6"/>
              <p:cNvSpPr/>
              <p:nvPr/>
            </p:nvSpPr>
            <p:spPr>
              <a:xfrm>
                <a:off x="6593656" y="4461134"/>
                <a:ext cx="914400" cy="9144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𝑴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7" name="Oval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3656" y="4461134"/>
                <a:ext cx="914400" cy="914400"/>
              </a:xfrm>
              <a:prstGeom prst="ellipse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Left-Right Arrow 12"/>
          <p:cNvSpPr/>
          <p:nvPr/>
        </p:nvSpPr>
        <p:spPr>
          <a:xfrm rot="20167321">
            <a:off x="5650913" y="5308686"/>
            <a:ext cx="350726" cy="143995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782441" y="4923119"/>
                <a:ext cx="534742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en-US" sz="2400" b="1" dirty="0" smtClean="0"/>
                  <a:t>r</a:t>
                </a:r>
                <a:endParaRPr lang="en-US" sz="2400" b="1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2441" y="4923119"/>
                <a:ext cx="534742" cy="369332"/>
              </a:xfrm>
              <a:prstGeom prst="rect">
                <a:avLst/>
              </a:prstGeom>
              <a:blipFill>
                <a:blip r:embed="rId8"/>
                <a:stretch>
                  <a:fillRect l="-20690" t="-26667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975667" y="4330725"/>
                <a:ext cx="1064778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𝜗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5667" y="4330725"/>
                <a:ext cx="1064778" cy="307777"/>
              </a:xfrm>
              <a:prstGeom prst="rect">
                <a:avLst/>
              </a:prstGeom>
              <a:blipFill>
                <a:blip r:embed="rId9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2113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6424" y="3146029"/>
            <a:ext cx="4580352" cy="336335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4371" y="842777"/>
            <a:ext cx="9144000" cy="5791200"/>
          </a:xfrm>
        </p:spPr>
        <p:txBody>
          <a:bodyPr/>
          <a:lstStyle/>
          <a:p>
            <a:r>
              <a:rPr lang="en-US" sz="3600" b="1" u="sng" dirty="0" smtClean="0">
                <a:solidFill>
                  <a:srgbClr val="FF0000"/>
                </a:solidFill>
              </a:rPr>
              <a:t>Equation of motion </a:t>
            </a:r>
          </a:p>
          <a:p>
            <a:pPr marL="0" indent="0">
              <a:buNone/>
            </a:pPr>
            <a:r>
              <a:rPr lang="en-US" b="1" i="1" dirty="0" smtClean="0"/>
              <a:t>With M = M (&lt; r) </a:t>
            </a:r>
            <a:r>
              <a:rPr lang="en-US" b="1" i="1" dirty="0" smtClean="0">
                <a:sym typeface="Wingdings" panose="05000000000000000000" pitchFamily="2" charset="2"/>
              </a:rPr>
              <a:t>…</a:t>
            </a:r>
            <a:r>
              <a:rPr lang="en-US" b="1" i="1" dirty="0" smtClean="0"/>
              <a:t>enclosed!</a:t>
            </a:r>
          </a:p>
          <a:p>
            <a:pPr marL="0" indent="0">
              <a:buNone/>
            </a:pPr>
            <a:endParaRPr lang="en-US" b="1" i="1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71" y="2362200"/>
            <a:ext cx="5239242" cy="24524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76200"/>
            <a:ext cx="2895600" cy="28067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953000" y="5826480"/>
                <a:ext cx="990600" cy="52424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~</m:t>
                      </m:r>
                      <m:sSubSup>
                        <m:sSubSupPr>
                          <m:ctrlPr>
                            <a:rPr lang="en-US" sz="32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  <m:sup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bSup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0" y="5826480"/>
                <a:ext cx="990600" cy="52424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969432" y="3476254"/>
                <a:ext cx="1371600" cy="52424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~ </m:t>
                      </m:r>
                      <m:sSubSup>
                        <m:sSubSupPr>
                          <m:ctrlPr>
                            <a:rPr lang="en-US" sz="32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  <m:sup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bSup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9432" y="3476254"/>
                <a:ext cx="1371600" cy="52424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val 6"/>
              <p:cNvSpPr/>
              <p:nvPr/>
            </p:nvSpPr>
            <p:spPr>
              <a:xfrm>
                <a:off x="6593656" y="4461134"/>
                <a:ext cx="914400" cy="9144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𝑴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7" name="Oval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3656" y="4461134"/>
                <a:ext cx="914400" cy="914400"/>
              </a:xfrm>
              <a:prstGeom prst="ellipse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7239000" y="4156333"/>
            <a:ext cx="337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r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59707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17237" y="60586"/>
            <a:ext cx="9823693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r>
              <a:rPr lang="en-US" b="1" u="sng" dirty="0" smtClean="0">
                <a:solidFill>
                  <a:srgbClr val="0070C0"/>
                </a:solidFill>
              </a:rPr>
              <a:t>Energy Integral and simple interpretation</a:t>
            </a:r>
            <a:endParaRPr lang="en-US" b="1" u="sng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160346"/>
            <a:ext cx="8610600" cy="5697654"/>
          </a:xfrm>
        </p:spPr>
        <p:txBody>
          <a:bodyPr>
            <a:normAutofit fontScale="62500" lnSpcReduction="20000"/>
          </a:bodyPr>
          <a:lstStyle/>
          <a:p>
            <a:r>
              <a:rPr lang="en-US" sz="5100" b="1" dirty="0" smtClean="0"/>
              <a:t>Integrate, </a:t>
            </a:r>
            <a:r>
              <a:rPr lang="en-US" sz="5100" b="1" dirty="0" smtClean="0">
                <a:solidFill>
                  <a:srgbClr val="FF0000"/>
                </a:solidFill>
              </a:rPr>
              <a:t>keeping enclosed mass constant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36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3600" b="1" dirty="0">
              <a:solidFill>
                <a:srgbClr val="FF0000"/>
              </a:solidFill>
            </a:endParaRPr>
          </a:p>
          <a:p>
            <a:r>
              <a:rPr lang="en-US" sz="3600" b="1" dirty="0" smtClean="0">
                <a:solidFill>
                  <a:srgbClr val="00B0F0"/>
                </a:solidFill>
              </a:rPr>
              <a:t>‘Energy’ E </a:t>
            </a:r>
            <a:r>
              <a:rPr lang="en-US" sz="3600" b="1" dirty="0" smtClean="0">
                <a:solidFill>
                  <a:srgbClr val="00B0F0"/>
                </a:solidFill>
                <a:sym typeface="Wingdings" panose="05000000000000000000" pitchFamily="2" charset="2"/>
              </a:rPr>
              <a:t></a:t>
            </a:r>
            <a:r>
              <a:rPr lang="en-US" sz="3600" b="1" dirty="0" smtClean="0">
                <a:solidFill>
                  <a:srgbClr val="00B0F0"/>
                </a:solidFill>
              </a:rPr>
              <a:t> universe forever expands (E&gt;0 or </a:t>
            </a:r>
            <a:r>
              <a:rPr lang="en-US" sz="3600" b="1" dirty="0" err="1" smtClean="0">
                <a:solidFill>
                  <a:srgbClr val="00B0F0"/>
                </a:solidFill>
              </a:rPr>
              <a:t>recontracts</a:t>
            </a:r>
            <a:r>
              <a:rPr lang="en-US" sz="3600" b="1" dirty="0" smtClean="0">
                <a:solidFill>
                  <a:srgbClr val="00B0F0"/>
                </a:solidFill>
              </a:rPr>
              <a:t> (E&lt;0)</a:t>
            </a:r>
          </a:p>
          <a:p>
            <a:endParaRPr lang="en-US" sz="3600" dirty="0" smtClean="0"/>
          </a:p>
          <a:p>
            <a:endParaRPr lang="en-US" sz="3600" dirty="0"/>
          </a:p>
          <a:p>
            <a:r>
              <a:rPr lang="en-US" sz="4400" b="1" dirty="0" smtClean="0">
                <a:solidFill>
                  <a:srgbClr val="7030A0"/>
                </a:solidFill>
              </a:rPr>
              <a:t>No static solutions </a:t>
            </a:r>
          </a:p>
          <a:p>
            <a:pPr marL="0" indent="0">
              <a:buNone/>
            </a:pPr>
            <a:endParaRPr lang="en-US" sz="3600" b="1" dirty="0" smtClean="0">
              <a:solidFill>
                <a:srgbClr val="7030A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3600" b="1" dirty="0" smtClean="0">
              <a:solidFill>
                <a:srgbClr val="7030A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58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 Like a ball thrown up!</a:t>
            </a:r>
            <a:r>
              <a:rPr lang="en-US" sz="5800" b="1" dirty="0" smtClean="0">
                <a:solidFill>
                  <a:srgbClr val="FF0000"/>
                </a:solidFill>
              </a:rPr>
              <a:t>       </a:t>
            </a:r>
            <a:endParaRPr lang="en-US" sz="5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160798" y="2055547"/>
                <a:ext cx="5410200" cy="104278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en-US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40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40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40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r>
                                  <a:rPr lang="en-US" sz="40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40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num>
                              <m:den>
                                <m:r>
                                  <a:rPr lang="en-US" sz="40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r>
                                  <a:rPr lang="en-US" sz="40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40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4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 (&lt;</m:t>
                        </m:r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sz="4000" dirty="0" smtClean="0"/>
                  <a:t> = E   </a:t>
                </a:r>
                <a:endParaRPr lang="en-US" sz="40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0798" y="2055547"/>
                <a:ext cx="5410200" cy="1042786"/>
              </a:xfrm>
              <a:prstGeom prst="rect">
                <a:avLst/>
              </a:prstGeom>
              <a:blipFill>
                <a:blip r:embed="rId2"/>
                <a:stretch>
                  <a:fillRect b="-15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4000532"/>
            <a:ext cx="3886200" cy="24443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6257705"/>
            <a:ext cx="9280437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Exercise: use above equation, with E =0, to derive ‘typical timescale’ of evolution.</a:t>
            </a:r>
          </a:p>
          <a:p>
            <a:r>
              <a:rPr lang="en-US" b="1" dirty="0" smtClean="0"/>
              <a:t>What do you notice?  Hint: again depends only on density </a:t>
            </a:r>
          </a:p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7198" y="719809"/>
            <a:ext cx="1349978" cy="2671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60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9296400" cy="64008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solidFill>
                      <a:srgbClr val="002060"/>
                    </a:solidFill>
                  </a:rPr>
                  <a:t> All patches expand (or contract) same way (scale free dynamics)</a:t>
                </a:r>
                <a:endParaRPr lang="en-US" sz="2400" b="1" dirty="0" smtClean="0">
                  <a:solidFill>
                    <a:srgbClr val="002060"/>
                  </a:solidFill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solidFill>
                      <a:srgbClr val="C00000"/>
                    </a:solidFill>
                    <a:sym typeface="Wingdings" panose="05000000000000000000" pitchFamily="2" charset="2"/>
                  </a:rPr>
                  <a:t>  homogeneity, isotropy conserved</a:t>
                </a:r>
              </a:p>
              <a:p>
                <a:pPr marL="0" indent="0">
                  <a:buNone/>
                </a:pPr>
                <a:endParaRPr lang="en-US" sz="800" b="1" dirty="0" smtClean="0">
                  <a:solidFill>
                    <a:srgbClr val="C00000"/>
                  </a:solidFill>
                </a:endParaRPr>
              </a:p>
              <a:p>
                <a:pPr marL="0" indent="0">
                  <a:buNone/>
                </a:pPr>
                <a:endParaRPr lang="en-US" sz="800" b="1" dirty="0">
                  <a:solidFill>
                    <a:srgbClr val="C00000"/>
                  </a:solidFill>
                </a:endParaRPr>
              </a:p>
              <a:p>
                <a:r>
                  <a:rPr lang="en-US" sz="2400" b="1" dirty="0" smtClean="0">
                    <a:solidFill>
                      <a:srgbClr val="C00000"/>
                    </a:solidFill>
                  </a:rPr>
                  <a:t>More </a:t>
                </a:r>
                <a:r>
                  <a:rPr lang="en-US" sz="2400" b="1" dirty="0" err="1" smtClean="0">
                    <a:solidFill>
                      <a:srgbClr val="C00000"/>
                    </a:solidFill>
                  </a:rPr>
                  <a:t>prcisiely</a:t>
                </a:r>
                <a:r>
                  <a:rPr lang="en-US" sz="2400" b="1" dirty="0" smtClean="0">
                    <a:solidFill>
                      <a:srgbClr val="C00000"/>
                    </a:solidFill>
                  </a:rPr>
                  <a:t> manifest in following: Let   </a:t>
                </a:r>
                <a14:m>
                  <m:oMath xmlns:m="http://schemas.openxmlformats.org/officeDocument/2006/math">
                    <m:r>
                      <a:rPr lang="en-US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𝒔</m:t>
                        </m:r>
                      </m:sub>
                    </m:sSub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𝒂</m:t>
                    </m:r>
                    <m:d>
                      <m:dPr>
                        <m:ctrlP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</m:d>
                  </m:oMath>
                </a14:m>
                <a:endParaRPr lang="en-US" b="1" dirty="0" smtClean="0">
                  <a:solidFill>
                    <a:srgbClr val="C00000"/>
                  </a:solidFill>
                </a:endParaRPr>
              </a:p>
              <a:p>
                <a:pPr marL="0" indent="0">
                  <a:buNone/>
                </a:pPr>
                <a:endParaRPr lang="en-US" sz="2400" b="1" dirty="0" smtClean="0">
                  <a:solidFill>
                    <a:srgbClr val="C00000"/>
                  </a:solidFill>
                </a:endParaRPr>
              </a:p>
              <a:p>
                <a:pPr marL="0" indent="0">
                  <a:buNone/>
                </a:pPr>
                <a:endParaRPr lang="en-US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9296400" cy="6400800"/>
              </a:xfrm>
              <a:blipFill>
                <a:blip r:embed="rId2"/>
                <a:stretch>
                  <a:fillRect l="-984" t="-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5345428" y="3987800"/>
            <a:ext cx="2314731" cy="401398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1000" y="5546746"/>
            <a:ext cx="426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Effectively: imagine what we see came about thus</a:t>
            </a:r>
            <a:r>
              <a:rPr lang="en-US" sz="1400" b="1" dirty="0" smtClean="0">
                <a:sym typeface="Wingdings" panose="05000000000000000000" pitchFamily="2" charset="2"/>
              </a:rPr>
              <a:t> </a:t>
            </a:r>
            <a:endParaRPr lang="en-US" sz="1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105400" y="496805"/>
                <a:ext cx="2172176" cy="408573"/>
              </a:xfrm>
              <a:prstGeom prst="rect">
                <a:avLst/>
              </a:prstGeom>
              <a:solidFill>
                <a:srgbClr val="FF0000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𝑫</m:t>
                          </m:r>
                        </m:sub>
                      </m:sSub>
                      <m:r>
                        <a:rPr lang="en-US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~ </m:t>
                      </m:r>
                      <m:sSup>
                        <m:sSupPr>
                          <m:ctrlPr>
                            <a:rPr lang="en-US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  <m:r>
                                <a:rPr lang="en-US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e>
                          </m:d>
                        </m:e>
                        <m:sup>
                          <m:r>
                            <a:rPr lang="en-US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400" y="496805"/>
                <a:ext cx="2172176" cy="40857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32678" y="1915354"/>
                <a:ext cx="8631044" cy="28082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num>
                                <m:den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&lt;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E</m:t>
                      </m:r>
                    </m:oMath>
                  </m:oMathPara>
                </a14:m>
                <a:endParaRPr lang="en-US" sz="2000" b="0" i="0" dirty="0" smtClean="0">
                  <a:latin typeface="Cambria Math" panose="02040503050406030204" pitchFamily="18" charset="0"/>
                </a:endParaRPr>
              </a:p>
              <a:p>
                <a:endParaRPr lang="en-US" sz="800" b="1" i="0" dirty="0" smtClean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r>
                  <a:rPr lang="en-US" sz="2000" b="1" i="0" dirty="0" smtClean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Assume normal matter (density ~ 1/V)</a:t>
                </a:r>
              </a:p>
              <a:p>
                <a:endParaRPr lang="en-US" sz="800" b="1" i="0" dirty="0" smtClean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4000" b="0" i="0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         </m:t>
                    </m:r>
                    <m:sSup>
                      <m:sSupPr>
                        <m:ctrlPr>
                          <a:rPr lang="en-US" sz="4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̇"/>
                            <m:ctrlP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p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 −</m:t>
                    </m:r>
                    <m:f>
                      <m:fPr>
                        <m:ctrlPr>
                          <a:rPr lang="en-US" sz="4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US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num>
                      <m:den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4000" b="0" i="0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4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4000" b="0" i="0" smtClean="0">
                            <a:latin typeface="Cambria Math" panose="02040503050406030204" pitchFamily="18" charset="0"/>
                          </a:rPr>
                          <m:t>E</m:t>
                        </m:r>
                      </m:num>
                      <m:den>
                        <m:sSup>
                          <m:sSupPr>
                            <m:ctrlP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4000" b="0" i="0" smtClean="0">
                                <a:latin typeface="Cambria Math" panose="02040503050406030204" pitchFamily="18" charset="0"/>
                              </a:rPr>
                              <m:t>R</m:t>
                            </m:r>
                          </m:e>
                          <m:sup>
                            <m:r>
                              <a:rPr lang="en-US" sz="4000" b="0" i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4000" b="0" i="0" smtClean="0">
                        <a:latin typeface="Cambria Math" panose="02040503050406030204" pitchFamily="18" charset="0"/>
                      </a:rPr>
                      <m:t>   </m:t>
                    </m:r>
                  </m:oMath>
                </a14:m>
                <a:r>
                  <a:rPr lang="en-US" sz="4000" dirty="0" smtClean="0">
                    <a:sym typeface="Wingdings" panose="05000000000000000000" pitchFamily="2" charset="2"/>
                  </a:rPr>
                  <a:t> </a:t>
                </a:r>
              </a:p>
              <a:p>
                <a:endParaRPr lang="en-US" sz="800" dirty="0" smtClean="0">
                  <a:sym typeface="Wingdings" panose="05000000000000000000" pitchFamily="2" charset="2"/>
                </a:endParaRPr>
              </a:p>
              <a:p>
                <a:r>
                  <a:rPr lang="en-US" sz="3200" b="1" dirty="0" smtClean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 A </a:t>
                </a:r>
                <a:r>
                  <a:rPr lang="en-US" sz="3200" b="1" dirty="0" err="1" smtClean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const</a:t>
                </a:r>
                <a:r>
                  <a:rPr lang="en-US" sz="3200" b="1" dirty="0" smtClean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  for all self similar expanding spheres! </a:t>
                </a:r>
                <a:r>
                  <a:rPr lang="en-US" sz="3200" b="1" dirty="0" smtClean="0">
                    <a:solidFill>
                      <a:srgbClr val="FF0000"/>
                    </a:solidFill>
                  </a:rPr>
                  <a:t>   </a:t>
                </a:r>
                <a:endParaRPr lang="en-US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678" y="1915354"/>
                <a:ext cx="8631044" cy="2808205"/>
              </a:xfrm>
              <a:prstGeom prst="rect">
                <a:avLst/>
              </a:prstGeom>
              <a:blipFill>
                <a:blip r:embed="rId5"/>
                <a:stretch>
                  <a:fillRect l="-2898" b="-80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2095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3911"/>
            <a:ext cx="3581400" cy="944562"/>
          </a:xfrm>
        </p:spPr>
        <p:txBody>
          <a:bodyPr/>
          <a:lstStyle/>
          <a:p>
            <a:r>
              <a:rPr lang="en-US" b="1" dirty="0" smtClean="0"/>
              <a:t>Hubble Time </a:t>
            </a:r>
            <a:endParaRPr lang="en-US" b="1" dirty="0"/>
          </a:p>
        </p:txBody>
      </p:sp>
      <p:pic>
        <p:nvPicPr>
          <p:cNvPr id="59394" name="Picture 2" descr="Scale Factor Accelerating Expansion Of The Universe Hubble&amp;#39;s Law, PNG,  720x504px, Scale Factor, Area, Billion Years,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4" y="1311789"/>
            <a:ext cx="6721471" cy="3764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 flipH="1">
            <a:off x="1828800" y="1828800"/>
            <a:ext cx="4129195" cy="2895600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351225" y="183744"/>
                <a:ext cx="5638800" cy="76347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44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44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</m:acc>
                      <m:sSub>
                        <m:sSubPr>
                          <m:ctrlPr>
                            <a:rPr kumimoji="0" lang="en-US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𝒕</m:t>
                          </m:r>
                        </m:e>
                        <m:sub>
                          <m:r>
                            <a:rPr kumimoji="0" lang="en-US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𝑯</m:t>
                          </m:r>
                        </m:sub>
                      </m:sSub>
                      <m:r>
                        <a:rPr kumimoji="0" lang="en-US" sz="4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4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𝒂</m:t>
                      </m:r>
                      <m:r>
                        <a:rPr kumimoji="0" lang="en-US" sz="4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 </m:t>
                      </m:r>
                      <m:sSub>
                        <m:sSubPr>
                          <m:ctrlPr>
                            <a:rPr kumimoji="0" lang="en-US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   </m:t>
                          </m:r>
                          <m:r>
                            <a:rPr kumimoji="0" lang="en-US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𝒕</m:t>
                          </m:r>
                        </m:e>
                        <m:sub>
                          <m:r>
                            <a:rPr kumimoji="0" lang="en-US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𝑯</m:t>
                          </m:r>
                        </m:sub>
                      </m:sSub>
                      <m:r>
                        <a:rPr kumimoji="0" lang="en-US" sz="4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Sup>
                        <m:sSubSupPr>
                          <m:ctrlPr>
                            <a:rPr kumimoji="0" lang="en-US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en-US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𝑯</m:t>
                          </m:r>
                        </m:e>
                        <m:sub/>
                        <m:sup>
                          <m:r>
                            <a:rPr kumimoji="0" lang="en-US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US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sup>
                      </m:sSubSup>
                    </m:oMath>
                  </m:oMathPara>
                </a14:m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1225" y="183744"/>
                <a:ext cx="5638800" cy="76347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0" y="5177063"/>
            <a:ext cx="8990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Exercise: Check that for Hubble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const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of 71 km/s/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Mpc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the Hubble time is a bit less than 14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Gyr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itle 1"/>
              <p:cNvSpPr txBox="1">
                <a:spLocks/>
              </p:cNvSpPr>
              <p:nvPr/>
            </p:nvSpPr>
            <p:spPr>
              <a:xfrm>
                <a:off x="-228600" y="5572702"/>
                <a:ext cx="9677400" cy="1361582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 fontScale="85000" lnSpcReduction="10000"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j-ea"/>
                    <a:cs typeface="+mj-cs"/>
                    <a:sym typeface="Wingdings" panose="05000000000000000000" pitchFamily="2" charset="2"/>
                  </a:rPr>
                  <a:t>Hubble sphere radius                  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j-ea"/>
                  <a:cs typeface="+mj-cs"/>
                  <a:sym typeface="Wingdings" panose="05000000000000000000" pitchFamily="2" charset="2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3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j-ea"/>
                    <a:cs typeface="+mj-cs"/>
                    <a:sym typeface="Wingdings" panose="05000000000000000000" pitchFamily="2" charset="2"/>
                  </a:rPr>
                  <a:t>d</a:t>
                </a:r>
                <a:r>
                  <a:rPr kumimoji="0" lang="en-US" sz="33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j-ea"/>
                    <a:cs typeface="+mj-cs"/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33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j-ea"/>
                        <a:cs typeface="+mj-cs"/>
                        <a:sym typeface="Wingdings" panose="05000000000000000000" pitchFamily="2" charset="2"/>
                      </a:rPr>
                      <m:t>≪</m:t>
                    </m:r>
                    <m:sSub>
                      <m:sSubPr>
                        <m:ctrlPr>
                          <a:rPr kumimoji="0" lang="en-US" sz="33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kumimoji="0" lang="en-US" sz="33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  <a:sym typeface="Wingdings" panose="05000000000000000000" pitchFamily="2" charset="2"/>
                          </a:rPr>
                          <m:t>𝐷</m:t>
                        </m:r>
                      </m:e>
                      <m:sub>
                        <m:r>
                          <a:rPr kumimoji="0" lang="en-US" sz="33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  <a:sym typeface="Wingdings" panose="05000000000000000000" pitchFamily="2" charset="2"/>
                          </a:rPr>
                          <m:t>𝐻</m:t>
                        </m:r>
                      </m:sub>
                    </m:sSub>
                    <m:r>
                      <a:rPr kumimoji="0" lang="en-US" sz="33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j-ea"/>
                        <a:cs typeface="+mj-cs"/>
                        <a:sym typeface="Wingdings" panose="05000000000000000000" pitchFamily="2" charset="2"/>
                      </a:rPr>
                      <m:t> </m:t>
                    </m:r>
                  </m:oMath>
                </a14:m>
                <a:r>
                  <a:rPr kumimoji="0" lang="en-US" sz="33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j-ea"/>
                    <a:cs typeface="+mj-cs"/>
                    <a:sym typeface="Wingdings" panose="05000000000000000000" pitchFamily="2" charset="2"/>
                  </a:rPr>
                  <a:t>   (communication time faster than expansion time)</a:t>
                </a:r>
                <a:r>
                  <a:rPr kumimoji="0" lang="en-US" sz="33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j-ea"/>
                    <a:cs typeface="+mj-cs"/>
                  </a:rPr>
                  <a:t>  </a:t>
                </a:r>
                <a:endParaRPr kumimoji="0" lang="en-US" sz="3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14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28600" y="5572702"/>
                <a:ext cx="9677400" cy="1361582"/>
              </a:xfrm>
              <a:prstGeom prst="rect">
                <a:avLst/>
              </a:prstGeom>
              <a:blipFill>
                <a:blip r:embed="rId4"/>
                <a:stretch>
                  <a:fillRect t="-6696" b="-75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5682997" y="5579357"/>
                <a:ext cx="2819400" cy="7169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sSub>
                            <m:sSubPr>
                              <m:ctrlPr>
                                <a:rPr kumimoji="0" lang="en-US" sz="3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3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 </m:t>
                              </m:r>
                              <m:r>
                                <a:rPr kumimoji="0" lang="en-US" sz="3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𝑫</m:t>
                              </m:r>
                            </m:e>
                            <m:sub>
                              <m:r>
                                <a:rPr kumimoji="0" lang="en-US" sz="3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𝑯</m:t>
                              </m:r>
                            </m:sub>
                          </m:sSub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𝒄</m:t>
                          </m:r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36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𝑯</m:t>
                          </m:r>
                        </m:e>
                        <m:sub/>
                        <m:sup>
                          <m:r>
                            <a:rPr kumimoji="0" lang="en-US" sz="36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US" sz="36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sup>
                      </m:sSubSup>
                    </m:oMath>
                  </m:oMathPara>
                </a14:m>
                <a:endPara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2997" y="5579357"/>
                <a:ext cx="2819400" cy="71699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057400" y="1774190"/>
                <a:ext cx="2133600" cy="701539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𝑯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  <m:func>
                            <m:funcPr>
                              <m:ctrlP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en-US" sz="2400" b="1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𝐥𝐧</m:t>
                              </m:r>
                            </m:fName>
                            <m:e>
                              <m: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</m:func>
                        </m:num>
                        <m:den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7400" y="1774190"/>
                <a:ext cx="2133600" cy="70153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619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28600" y="0"/>
            <a:ext cx="8686800" cy="609600"/>
          </a:xfrm>
        </p:spPr>
        <p:txBody>
          <a:bodyPr>
            <a:normAutofit fontScale="90000"/>
          </a:bodyPr>
          <a:lstStyle/>
          <a:p>
            <a:r>
              <a:rPr lang="en-US" u="sng" dirty="0" smtClean="0"/>
              <a:t>Energy, Momentum and Pressure </a:t>
            </a:r>
            <a:endParaRPr lang="en-US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762000"/>
                <a:ext cx="8963297" cy="60960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 </m:t>
                        </m:r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𝜵</m:t>
                        </m:r>
                      </m:e>
                      <m:sup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𝝓</m:t>
                    </m:r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𝟒</m:t>
                    </m:r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𝑮</m:t>
                    </m:r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𝝆</m:t>
                    </m:r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b="1" dirty="0">
                    <a:solidFill>
                      <a:srgbClr val="FF0000"/>
                    </a:solidFill>
                  </a:rPr>
                  <a:t> 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b="1" dirty="0" smtClean="0">
                    <a:solidFill>
                      <a:srgbClr val="00B050"/>
                    </a:solidFill>
                  </a:rPr>
                  <a:t>(</a:t>
                </a:r>
                <a:r>
                  <a:rPr lang="en-US" sz="2800" b="1" dirty="0" smtClean="0">
                    <a:solidFill>
                      <a:srgbClr val="00B050"/>
                    </a:solidFill>
                  </a:rPr>
                  <a:t>Poisson Eq. </a:t>
                </a:r>
                <a:r>
                  <a:rPr lang="en-US" sz="1800" b="1" dirty="0" smtClean="0">
                    <a:solidFill>
                      <a:srgbClr val="00B050"/>
                    </a:solidFill>
                  </a:rPr>
                  <a:t>for e.g. mass density of galaxies</a:t>
                </a:r>
                <a:r>
                  <a:rPr lang="en-US" b="1" dirty="0" smtClean="0">
                    <a:solidFill>
                      <a:srgbClr val="00B050"/>
                    </a:solidFill>
                  </a:rPr>
                  <a:t>)</a:t>
                </a:r>
              </a:p>
              <a:p>
                <a:pPr marL="0" indent="0">
                  <a:buNone/>
                </a:pPr>
                <a:r>
                  <a:rPr lang="en-US" b="1" dirty="0" smtClean="0"/>
                  <a:t>Relativistic  analogue needs to include momenta </a:t>
                </a:r>
              </a:p>
              <a:p>
                <a:pPr marL="0" indent="0">
                  <a:buNone/>
                </a:pPr>
                <a:r>
                  <a:rPr lang="en-US" dirty="0" smtClean="0"/>
                  <a:t>-- as in                           --     and also 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→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endParaRPr lang="en-US" sz="800" dirty="0"/>
              </a:p>
              <a:p>
                <a:pPr>
                  <a:buFont typeface="Wingdings" panose="05000000000000000000" pitchFamily="2" charset="2"/>
                  <a:buChar char="à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𝑻</m:t>
                        </m:r>
                      </m:e>
                      <m:sup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𝜶𝜷</m:t>
                        </m:r>
                      </m:sup>
                    </m:sSup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 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𝝆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d>
                      <m:dPr>
                        <m:begChr m:val="⟨"/>
                        <m:endChr m:val="⟩"/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𝑼</m:t>
                            </m:r>
                          </m:e>
                          <m:sup>
                            <m:r>
                              <a:rPr lang="en-US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𝜶</m:t>
                            </m:r>
                          </m:sup>
                        </m:sSup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 </m:t>
                        </m:r>
                        <m:sSup>
                          <m:sSupPr>
                            <m:ctrlPr>
                              <a:rPr lang="en-US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𝑼</m:t>
                            </m:r>
                          </m:e>
                          <m:sup>
                            <m:r>
                              <a:rPr lang="en-US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𝜷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 smtClean="0"/>
                  <a:t>   may do  (U’s,  4-velys </a:t>
                </a:r>
                <a:r>
                  <a:rPr lang="en-US" sz="2000" dirty="0" smtClean="0"/>
                  <a:t>-- incl. c=1</a:t>
                </a:r>
                <a:r>
                  <a:rPr lang="en-US" dirty="0" smtClean="0"/>
                  <a:t>)</a:t>
                </a: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   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762000"/>
                <a:ext cx="8963297" cy="6096000"/>
              </a:xfrm>
              <a:blipFill rotWithShape="0">
                <a:blip r:embed="rId2"/>
                <a:stretch>
                  <a:fillRect l="-1701" t="-1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3504" y="3505200"/>
            <a:ext cx="5181600" cy="31396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2057400"/>
            <a:ext cx="2212258" cy="381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34000" y="4751883"/>
            <a:ext cx="2147751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Anisotropic momentum fluxes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943600" y="6118956"/>
                <a:ext cx="2891683" cy="69108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B0F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>
                  <a:buFontTx/>
                  <a:buChar char="-"/>
                </a:pPr>
                <a:r>
                  <a:rPr lang="en-US" b="1" dirty="0">
                    <a:solidFill>
                      <a:srgbClr val="FF0000"/>
                    </a:solidFill>
                  </a:rPr>
                  <a:t>Recall that hydro stress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𝝆</m:t>
                    </m:r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⟨"/>
                        <m:endChr m:val="⟩"/>
                        <m:ctrlP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𝒗</m:t>
                            </m:r>
                          </m:e>
                          <m:sub>
                            <m:r>
                              <a:rPr lang="en-US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  <m:sSub>
                          <m:sSubPr>
                            <m:ctrlPr>
                              <a:rPr lang="en-US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𝒗</m:t>
                            </m:r>
                          </m:e>
                          <m:sub>
                            <m:r>
                              <a:rPr lang="en-US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𝒋</m:t>
                            </m:r>
                          </m:sub>
                        </m:sSub>
                      </m:e>
                    </m:d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𝒘𝒊𝒕𝒉</m:t>
                    </m:r>
                    <m:r>
                      <a:rPr lang="en-US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e>
                    </m:d>
                  </m:oMath>
                </a14:m>
                <a:endParaRPr lang="en-US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3600" y="6118956"/>
                <a:ext cx="2891683" cy="691087"/>
              </a:xfrm>
              <a:prstGeom prst="rect">
                <a:avLst/>
              </a:prstGeom>
              <a:blipFill>
                <a:blip r:embed="rId5"/>
                <a:stretch>
                  <a:fillRect l="-1471" t="-4348" b="-3478"/>
                </a:stretch>
              </a:blipFill>
              <a:ln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391" y="6464499"/>
            <a:ext cx="1340495" cy="478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533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2400" y="-39867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From </a:t>
            </a:r>
            <a:r>
              <a:rPr lang="en-US" sz="3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W</a:t>
            </a:r>
            <a:r>
              <a:rPr lang="en-US" sz="36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ayward Ball to </a:t>
            </a:r>
            <a:r>
              <a:rPr lang="en-US" sz="3600" b="1" dirty="0">
                <a:solidFill>
                  <a:srgbClr val="00B0F0"/>
                </a:solidFill>
              </a:rPr>
              <a:t>C</a:t>
            </a:r>
            <a:r>
              <a:rPr lang="en-US" sz="3600" b="1" dirty="0" smtClean="0">
                <a:solidFill>
                  <a:srgbClr val="00B0F0"/>
                </a:solidFill>
              </a:rPr>
              <a:t>osmological Fluid</a:t>
            </a:r>
            <a:r>
              <a:rPr lang="en-US" dirty="0" smtClean="0"/>
              <a:t>: </a:t>
            </a:r>
            <a:r>
              <a:rPr lang="en-US" b="1" dirty="0" err="1" smtClean="0">
                <a:solidFill>
                  <a:srgbClr val="FF0000"/>
                </a:solidFill>
              </a:rPr>
              <a:t>Friedmann</a:t>
            </a:r>
            <a:r>
              <a:rPr lang="en-US" b="1" dirty="0" smtClean="0">
                <a:solidFill>
                  <a:srgbClr val="FF0000"/>
                </a:solidFill>
              </a:rPr>
              <a:t> Equations </a:t>
            </a:r>
            <a:endParaRPr lang="en-US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-19639" y="1219200"/>
                <a:ext cx="9011239" cy="5546205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endParaRPr lang="en-US" sz="1300" dirty="0" smtClean="0"/>
              </a:p>
              <a:p>
                <a:pPr marL="0" lvl="0" indent="0">
                  <a:buNone/>
                </a:pPr>
                <a:r>
                  <a:rPr lang="en-US" dirty="0" smtClean="0"/>
                  <a:t>  - </a:t>
                </a:r>
                <a:r>
                  <a:rPr lang="en-US" sz="3000" b="1" dirty="0">
                    <a:solidFill>
                      <a:srgbClr val="FF0000"/>
                    </a:solidFill>
                  </a:rPr>
                  <a:t>By Symmetry </a:t>
                </a:r>
                <a:r>
                  <a:rPr lang="en-US" sz="3000" b="1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  </a:t>
                </a:r>
                <a:r>
                  <a:rPr lang="en-US" sz="2200" b="1" dirty="0" smtClean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No </a:t>
                </a:r>
                <a:r>
                  <a:rPr lang="en-US" sz="2200" b="1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cross </a:t>
                </a:r>
                <a:r>
                  <a:rPr lang="en-US" sz="2200" b="1" dirty="0" smtClean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terms   </a:t>
                </a:r>
                <a:r>
                  <a:rPr lang="en-US" sz="2200" b="1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(anisotropic </a:t>
                </a:r>
                <a:r>
                  <a:rPr lang="en-US" sz="2200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momentum fluxes)  ++</a:t>
                </a:r>
              </a:p>
              <a:p>
                <a:pPr marL="0" lvl="0" indent="0">
                  <a:buNone/>
                </a:pPr>
                <a:r>
                  <a:rPr lang="en-US" sz="2200" b="1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 </a:t>
                </a:r>
                <a:r>
                  <a:rPr lang="en-US" sz="2200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                                                 </a:t>
                </a:r>
                <a:r>
                  <a:rPr lang="en-US" sz="2200" b="1" dirty="0" smtClean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No </a:t>
                </a:r>
                <a:r>
                  <a:rPr lang="en-US" sz="2200" b="1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streaming </a:t>
                </a:r>
                <a:r>
                  <a:rPr lang="en-US" sz="2200" b="1" dirty="0" smtClean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      </a:t>
                </a:r>
                <a:r>
                  <a:rPr lang="en-US" sz="2200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(</a:t>
                </a:r>
                <a:r>
                  <a:rPr lang="en-US" sz="2200" b="1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mass) motions --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22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2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sz="22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𝒗</m:t>
                            </m:r>
                          </m:e>
                          <m:sub>
                            <m:r>
                              <a:rPr lang="en-US" sz="22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𝒊</m:t>
                            </m:r>
                          </m:sub>
                        </m:sSub>
                      </m:e>
                    </m:d>
                    <m:r>
                      <a:rPr lang="en-US" sz="22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22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𝟎</m:t>
                    </m:r>
                    <m:r>
                      <a:rPr lang="en-US" sz="22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. </m:t>
                    </m:r>
                  </m:oMath>
                </a14:m>
                <a:r>
                  <a:rPr lang="en-US" sz="2200" b="1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  </a:t>
                </a:r>
              </a:p>
              <a:p>
                <a:pPr marL="0" lvl="0" indent="0">
                  <a:buNone/>
                </a:pPr>
                <a:r>
                  <a:rPr lang="en-US" sz="2200" b="1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      left with isotropic pressure terms (trace of space part) + </a:t>
                </a:r>
                <a:r>
                  <a:rPr lang="en-US" sz="2200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density</a:t>
                </a:r>
                <a:endParaRPr lang="en-US" b="1" dirty="0" smtClean="0"/>
              </a:p>
              <a:p>
                <a:pPr marL="0" indent="0">
                  <a:buNone/>
                </a:pPr>
                <a:endParaRPr lang="en-US" sz="1500" b="1" dirty="0" smtClean="0"/>
              </a:p>
              <a:p>
                <a:pPr marL="0" indent="0">
                  <a:buNone/>
                </a:pPr>
                <a:r>
                  <a:rPr lang="en-US" sz="2400" dirty="0" smtClean="0">
                    <a:sym typeface="Wingdings" panose="05000000000000000000" pitchFamily="2" charset="2"/>
                  </a:rPr>
                  <a:t> </a:t>
                </a:r>
                <a:r>
                  <a:rPr lang="en-US" sz="2400" dirty="0" smtClean="0"/>
                  <a:t>   </a:t>
                </a:r>
                <a:r>
                  <a:rPr lang="en-US" sz="3100" b="1" dirty="0" smtClean="0">
                    <a:solidFill>
                      <a:srgbClr val="FF0000"/>
                    </a:solidFill>
                  </a:rPr>
                  <a:t>Only energy and pressure </a:t>
                </a:r>
                <a:r>
                  <a:rPr lang="en-US" sz="3100" b="1" dirty="0" smtClean="0">
                    <a:solidFill>
                      <a:srgbClr val="0070C0"/>
                    </a:solidFill>
                  </a:rPr>
                  <a:t>contribute </a:t>
                </a:r>
                <a:endParaRPr lang="en-US" sz="2100" b="1" dirty="0" smtClean="0">
                  <a:solidFill>
                    <a:srgbClr val="C00000"/>
                  </a:solidFill>
                </a:endParaRPr>
              </a:p>
              <a:p>
                <a:pPr marL="0" indent="0">
                  <a:buNone/>
                </a:pPr>
                <a:endParaRPr lang="en-US" sz="800" b="1" dirty="0" smtClean="0">
                  <a:solidFill>
                    <a:srgbClr val="0070C0"/>
                  </a:solidFill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sz="1800" b="1" dirty="0" smtClean="0">
                  <a:solidFill>
                    <a:srgbClr val="0070C0"/>
                  </a:solidFill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sz="2600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++ Weak field/small patch </a:t>
                </a:r>
                <a:r>
                  <a:rPr lang="en-US" sz="2600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sym typeface="Wingdings" panose="05000000000000000000" pitchFamily="2" charset="2"/>
                  </a:rPr>
                  <a:t>(quasi-static)</a:t>
                </a:r>
                <a:endParaRPr lang="en-US" sz="26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>
                    <a:sym typeface="Wingdings" panose="05000000000000000000" pitchFamily="2" charset="2"/>
                  </a:rPr>
                  <a:t> </a:t>
                </a:r>
                <a:r>
                  <a:rPr lang="en-US" dirty="0" smtClean="0"/>
                  <a:t> </a:t>
                </a: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19639" y="1219200"/>
                <a:ext cx="9011239" cy="5546205"/>
              </a:xfrm>
              <a:blipFill rotWithShape="0">
                <a:blip r:embed="rId2"/>
                <a:stretch>
                  <a:fillRect l="-1759" r="-6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5790835"/>
            <a:ext cx="4375771" cy="12320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526518" y="5165102"/>
                <a:ext cx="5968191" cy="368242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→ </m:t>
                        </m:r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𝛻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→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)</a:t>
                </a:r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6518" y="5165102"/>
                <a:ext cx="5968191" cy="368242"/>
              </a:xfrm>
              <a:prstGeom prst="rect">
                <a:avLst/>
              </a:prstGeom>
              <a:blipFill>
                <a:blip r:embed="rId5"/>
                <a:stretch>
                  <a:fillRect l="-102" b="-37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12887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94" y="-152400"/>
            <a:ext cx="8229600" cy="1143000"/>
          </a:xfrm>
        </p:spPr>
        <p:txBody>
          <a:bodyPr/>
          <a:lstStyle/>
          <a:p>
            <a:r>
              <a:rPr lang="en-US" b="1" u="sng" dirty="0" smtClean="0">
                <a:solidFill>
                  <a:srgbClr val="0070C0"/>
                </a:solidFill>
              </a:rPr>
              <a:t>Notes regarding pressure</a:t>
            </a:r>
            <a:endParaRPr lang="en-US" b="1" u="sng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66800"/>
                <a:ext cx="8382000" cy="5638800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en-US" b="1" dirty="0" smtClean="0"/>
                  <a:t>Its effect is </a:t>
                </a:r>
                <a:r>
                  <a:rPr lang="en-US" b="1" dirty="0" smtClean="0">
                    <a:solidFill>
                      <a:srgbClr val="C00000"/>
                    </a:solidFill>
                  </a:rPr>
                  <a:t>unlike hydro pressure force</a:t>
                </a:r>
                <a:r>
                  <a:rPr lang="en-US" b="1" dirty="0" smtClean="0"/>
                  <a:t>. </a:t>
                </a:r>
              </a:p>
              <a:p>
                <a:pPr marL="0" indent="0">
                  <a:buNone/>
                </a:pPr>
                <a:endParaRPr lang="en-US" b="1" dirty="0" smtClean="0"/>
              </a:p>
              <a:p>
                <a:r>
                  <a:rPr lang="en-US" b="1" dirty="0" smtClean="0"/>
                  <a:t>The latter comes from gradient, while in </a:t>
                </a:r>
                <a:r>
                  <a:rPr lang="en-US" b="1" dirty="0" err="1" smtClean="0"/>
                  <a:t>Friedmann</a:t>
                </a:r>
                <a:r>
                  <a:rPr lang="en-US" b="1" dirty="0" smtClean="0"/>
                  <a:t> universes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𝜵</m:t>
                    </m:r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𝒑</m:t>
                    </m:r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 </m:t>
                    </m:r>
                  </m:oMath>
                </a14:m>
                <a:endParaRPr lang="en-US" b="1" dirty="0" smtClean="0">
                  <a:ea typeface="Cambria Math" panose="02040503050406030204" pitchFamily="18" charset="0"/>
                </a:endParaRPr>
              </a:p>
              <a:p>
                <a:endParaRPr lang="en-US" b="1" dirty="0" smtClean="0"/>
              </a:p>
              <a:p>
                <a:r>
                  <a:rPr lang="en-US" b="1" dirty="0" smtClean="0"/>
                  <a:t>It comes from its mass equivalence</a:t>
                </a:r>
              </a:p>
              <a:p>
                <a:endParaRPr lang="en-US" b="1" dirty="0"/>
              </a:p>
              <a:p>
                <a:r>
                  <a:rPr lang="en-US" b="1" dirty="0" smtClean="0"/>
                  <a:t>Hence </a:t>
                </a:r>
                <a:r>
                  <a:rPr lang="en-US" b="1" dirty="0" smtClean="0">
                    <a:solidFill>
                      <a:srgbClr val="C00000"/>
                    </a:solidFill>
                  </a:rPr>
                  <a:t>attractive if +</a:t>
                </a:r>
                <a:r>
                  <a:rPr lang="en-US" b="1" dirty="0" err="1" smtClean="0">
                    <a:solidFill>
                      <a:srgbClr val="C00000"/>
                    </a:solidFill>
                  </a:rPr>
                  <a:t>ve</a:t>
                </a:r>
                <a:r>
                  <a:rPr lang="en-US" b="1" dirty="0" smtClean="0">
                    <a:solidFill>
                      <a:srgbClr val="C00000"/>
                    </a:solidFill>
                  </a:rPr>
                  <a:t> and repulsive when –</a:t>
                </a:r>
                <a:r>
                  <a:rPr lang="en-US" b="1" dirty="0" err="1" smtClean="0">
                    <a:solidFill>
                      <a:srgbClr val="C00000"/>
                    </a:solidFill>
                  </a:rPr>
                  <a:t>ve</a:t>
                </a:r>
                <a:endParaRPr lang="en-US" b="1" dirty="0">
                  <a:solidFill>
                    <a:srgbClr val="C00000"/>
                  </a:solidFill>
                </a:endParaRPr>
              </a:p>
              <a:p>
                <a:endParaRPr lang="en-US" b="1" dirty="0" smtClean="0"/>
              </a:p>
              <a:p>
                <a:r>
                  <a:rPr lang="en-US" b="1" dirty="0" smtClean="0"/>
                  <a:t>As it enters through a term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𝑷</m:t>
                        </m:r>
                      </m:num>
                      <m:den>
                        <m:sSup>
                          <m:sSup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𝒄</m:t>
                            </m:r>
                          </m:e>
                          <m:sup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US" b="1" i="1" smtClean="0">
                        <a:latin typeface="Cambria Math" panose="02040503050406030204" pitchFamily="18" charset="0"/>
                      </a:rPr>
                      <m:t>~</m:t>
                    </m:r>
                    <m:f>
                      <m:fPr>
                        <m:ctrlP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𝝆</m:t>
                        </m:r>
                        <m:sSup>
                          <m:sSupPr>
                            <m:ctrlP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𝒗</m:t>
                            </m:r>
                          </m:e>
                          <m:sup>
                            <m: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𝒄</m:t>
                            </m:r>
                          </m:e>
                          <m:sup>
                            <m: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𝝆</m:t>
                    </m:r>
                  </m:oMath>
                </a14:m>
                <a:r>
                  <a:rPr lang="en-US" b="1" dirty="0" smtClean="0">
                    <a:ea typeface="Cambria Math" panose="02040503050406030204" pitchFamily="18" charset="0"/>
                  </a:rPr>
                  <a:t> </a:t>
                </a:r>
                <a:endParaRPr lang="en-US" b="1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b="1" dirty="0" smtClean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b="1" dirty="0" smtClean="0">
                    <a:solidFill>
                      <a:srgbClr val="C00000"/>
                    </a:solidFill>
                    <a:ea typeface="Cambria Math" panose="02040503050406030204" pitchFamily="18" charset="0"/>
                    <a:sym typeface="Wingdings" panose="05000000000000000000" pitchFamily="2" charset="2"/>
                  </a:rPr>
                  <a:t> </a:t>
                </a:r>
                <a:r>
                  <a:rPr lang="en-US" b="1" dirty="0" smtClean="0">
                    <a:solidFill>
                      <a:srgbClr val="C00000"/>
                    </a:solidFill>
                    <a:ea typeface="Cambria Math" panose="02040503050406030204" pitchFamily="18" charset="0"/>
                  </a:rPr>
                  <a:t>important only for particles if relativistic    </a:t>
                </a:r>
              </a:p>
              <a:p>
                <a:endParaRPr lang="en-US" dirty="0" smtClean="0"/>
              </a:p>
              <a:p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66800"/>
                <a:ext cx="8382000" cy="5638800"/>
              </a:xfrm>
              <a:blipFill rotWithShape="0">
                <a:blip r:embed="rId2"/>
                <a:stretch>
                  <a:fillRect l="-1382" t="-1730" b="-2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8625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-76200" y="-60537"/>
                <a:ext cx="9144000" cy="1478175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b="1" u="sng" dirty="0" smtClean="0">
                    <a:solidFill>
                      <a:srgbClr val="FF0000"/>
                    </a:solidFill>
                  </a:rPr>
                  <a:t>Energy Integral with Pressure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en-US" dirty="0"/>
                  <a:t> </a:t>
                </a:r>
                <a:r>
                  <a:rPr lang="en-US" dirty="0" smtClean="0"/>
                  <a:t>                            </a:t>
                </a:r>
                <a:r>
                  <a:rPr lang="en-US" sz="3600" b="1" dirty="0">
                    <a:solidFill>
                      <a:srgbClr val="0070C0"/>
                    </a:solidFill>
                  </a:rPr>
                  <a:t> </a:t>
                </a:r>
                <a:r>
                  <a:rPr lang="en-US" sz="3600" dirty="0" smtClean="0">
                    <a:solidFill>
                      <a:srgbClr val="0070C0"/>
                    </a:solidFill>
                  </a:rPr>
                  <a:t>(when 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sz="36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≉</m:t>
                    </m:r>
                    <m:r>
                      <a:rPr lang="en-US" sz="36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US" sz="36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sz="36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3600" dirty="0" smtClean="0">
                    <a:solidFill>
                      <a:srgbClr val="0070C0"/>
                    </a:solidFill>
                  </a:rPr>
                  <a:t>)</a:t>
                </a:r>
                <a:endParaRPr lang="en-US" sz="3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-76200" y="-60537"/>
                <a:ext cx="9144000" cy="1478175"/>
              </a:xfrm>
              <a:blipFill>
                <a:blip r:embed="rId2"/>
                <a:stretch>
                  <a:fillRect t="-6996" b="-123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908756"/>
            <a:ext cx="4660947" cy="2949244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7265" y="2035917"/>
            <a:ext cx="2864820" cy="5274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102" y="3077807"/>
            <a:ext cx="3735145" cy="11730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3678" y="1947659"/>
            <a:ext cx="1921968" cy="46378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436" y="3220330"/>
            <a:ext cx="1544641" cy="7063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6378" y="4788025"/>
            <a:ext cx="3370915" cy="1023282"/>
          </a:xfrm>
          <a:prstGeom prst="rect">
            <a:avLst/>
          </a:prstGeom>
        </p:spPr>
      </p:pic>
      <p:sp>
        <p:nvSpPr>
          <p:cNvPr id="10" name="Right Arrow 9"/>
          <p:cNvSpPr/>
          <p:nvPr/>
        </p:nvSpPr>
        <p:spPr>
          <a:xfrm>
            <a:off x="4192085" y="5215838"/>
            <a:ext cx="515282" cy="1534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0" y="6133426"/>
                <a:ext cx="9104567" cy="646331"/>
              </a:xfrm>
              <a:prstGeom prst="rect">
                <a:avLst/>
              </a:prstGeom>
              <a:solidFill>
                <a:srgbClr val="FFFF00"/>
              </a:solidFill>
              <a:ln w="38100">
                <a:solidFill>
                  <a:srgbClr val="0070C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/>
                  <a:t>Note: Newtonian </a:t>
                </a:r>
                <a:r>
                  <a:rPr lang="en-US" b="1" i="1" dirty="0" smtClean="0">
                    <a:solidFill>
                      <a:srgbClr val="FF0000"/>
                    </a:solidFill>
                  </a:rPr>
                  <a:t>E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b="1" dirty="0" smtClean="0"/>
                  <a:t> 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diverges </a:t>
                </a:r>
                <a:r>
                  <a:rPr lang="en-US" b="1" dirty="0" smtClean="0"/>
                  <a:t>as one considers ‘universes’ of 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increasing size </a:t>
                </a:r>
                <a:r>
                  <a:rPr lang="en-US" b="1" dirty="0" smtClean="0"/>
                  <a:t>outside our patch</a:t>
                </a:r>
              </a:p>
              <a:p>
                <a:r>
                  <a:rPr lang="en-US" b="1" dirty="0" smtClean="0"/>
                  <a:t>Note: </a:t>
                </a:r>
                <a:r>
                  <a:rPr lang="en-US" b="1" i="1" dirty="0" smtClean="0"/>
                  <a:t>E</a:t>
                </a:r>
                <a:r>
                  <a:rPr lang="en-US" b="1" dirty="0" smtClean="0"/>
                  <a:t> here will have dimension of energy if scale factor  non-dimensional, and R a distance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b="1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6133426"/>
                <a:ext cx="9104567" cy="646331"/>
              </a:xfrm>
              <a:prstGeom prst="rect">
                <a:avLst/>
              </a:prstGeom>
              <a:blipFill>
                <a:blip r:embed="rId9"/>
                <a:stretch>
                  <a:fillRect l="-333" t="-1786" b="-10714"/>
                </a:stretch>
              </a:blipFill>
              <a:ln w="38100"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872978" y="4788025"/>
                <a:ext cx="4191000" cy="999313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38100">
                <a:solidFill>
                  <a:srgbClr val="FF0000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endParaRPr lang="en-US" sz="2000" b="0" i="0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    </m:t>
                      </m:r>
                      <m:sSup>
                        <m:sSupPr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</m:acc>
                        </m:e>
                        <m:sup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 −</m:t>
                      </m:r>
                      <m:f>
                        <m:fPr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𝟖</m:t>
                          </m:r>
                          <m:r>
                            <a:rPr lang="en-U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𝝅</m:t>
                          </m:r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𝑮</m:t>
                          </m:r>
                        </m:num>
                        <m:den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𝝆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en-U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000" b="1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0" smtClean="0">
                          <a:latin typeface="Cambria Math" panose="02040503050406030204" pitchFamily="18" charset="0"/>
                        </a:rPr>
                        <m:t>𝐂𝐨𝐧𝐬𝐭</m:t>
                      </m:r>
                      <m:r>
                        <a:rPr lang="en-US" sz="2000" b="1" i="0" smtClean="0">
                          <a:latin typeface="Cambria Math" panose="02040503050406030204" pitchFamily="18" charset="0"/>
                        </a:rPr>
                        <m:t>  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latin typeface="Cambria Math" panose="02040503050406030204" pitchFamily="18" charset="0"/>
                                    </a:rPr>
                                    <m:t>R</m:t>
                                  </m:r>
                                </m:e>
                                <m:sup>
                                  <m:r>
                                    <a:rPr lang="en-US" sz="2000" b="0" i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4000" dirty="0" smtClean="0"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2978" y="4788025"/>
                <a:ext cx="4191000" cy="99931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56398" y="493419"/>
            <a:ext cx="3395885" cy="1155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341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610600" cy="990600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The Metric I:</a:t>
            </a:r>
            <a:r>
              <a:rPr lang="en-US" b="1" dirty="0" smtClean="0">
                <a:solidFill>
                  <a:srgbClr val="00B0F0"/>
                </a:solidFill>
              </a:rPr>
              <a:t/>
            </a:r>
            <a:br>
              <a:rPr lang="en-US" b="1" dirty="0" smtClean="0">
                <a:solidFill>
                  <a:srgbClr val="00B0F0"/>
                </a:solidFill>
              </a:rPr>
            </a:br>
            <a:r>
              <a:rPr lang="en-US" b="1" dirty="0" smtClean="0">
                <a:solidFill>
                  <a:srgbClr val="0070C0"/>
                </a:solidFill>
              </a:rPr>
              <a:t>Space time decomposition</a:t>
            </a:r>
            <a:endParaRPr lang="en-US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447800"/>
                <a:ext cx="8763000" cy="5562600"/>
              </a:xfrm>
            </p:spPr>
            <p:txBody>
              <a:bodyPr>
                <a:normAutofit fontScale="62500" lnSpcReduction="20000"/>
              </a:bodyPr>
              <a:lstStyle/>
              <a:p>
                <a:r>
                  <a:rPr lang="en-US" sz="3600" b="1" dirty="0" smtClean="0">
                    <a:solidFill>
                      <a:srgbClr val="002060"/>
                    </a:solidFill>
                    <a:sym typeface="Wingdings" panose="05000000000000000000" pitchFamily="2" charset="2"/>
                  </a:rPr>
                  <a:t>Homogeneous Universe  </a:t>
                </a:r>
              </a:p>
              <a:p>
                <a:pPr>
                  <a:buFont typeface="Wingdings" panose="05000000000000000000" pitchFamily="2" charset="2"/>
                  <a:buChar char="à"/>
                </a:pPr>
                <a:endParaRPr lang="en-US" sz="3600" b="1" dirty="0">
                  <a:sym typeface="Wingdings" panose="05000000000000000000" pitchFamily="2" charset="2"/>
                </a:endParaRPr>
              </a:p>
              <a:p>
                <a:pPr>
                  <a:buFont typeface="Wingdings" panose="05000000000000000000" pitchFamily="2" charset="2"/>
                  <a:buChar char="à"/>
                </a:pPr>
                <a:r>
                  <a:rPr lang="en-US" sz="3600" b="1" dirty="0" smtClean="0">
                    <a:solidFill>
                      <a:srgbClr val="002060"/>
                    </a:solidFill>
                    <a:sym typeface="Wingdings" panose="05000000000000000000" pitchFamily="2" charset="2"/>
                  </a:rPr>
                  <a:t>Observers synchronize clocks</a:t>
                </a:r>
              </a:p>
              <a:p>
                <a:pPr marL="0" indent="0">
                  <a:buNone/>
                </a:pPr>
                <a:endParaRPr lang="en-US" sz="3600" b="1" dirty="0" smtClean="0">
                  <a:solidFill>
                    <a:srgbClr val="002060"/>
                  </a:solidFill>
                  <a:sym typeface="Wingdings" panose="05000000000000000000" pitchFamily="2" charset="2"/>
                </a:endParaRPr>
              </a:p>
              <a:p>
                <a:pPr>
                  <a:buFont typeface="Wingdings" panose="05000000000000000000" pitchFamily="2" charset="2"/>
                  <a:buChar char="à"/>
                </a:pPr>
                <a:r>
                  <a:rPr lang="en-US" sz="3600" b="1" dirty="0">
                    <a:solidFill>
                      <a:srgbClr val="002060"/>
                    </a:solidFill>
                    <a:sym typeface="Wingdings" panose="05000000000000000000" pitchFamily="2" charset="2"/>
                  </a:rPr>
                  <a:t> </a:t>
                </a:r>
                <a:r>
                  <a:rPr lang="en-US" sz="3600" b="1" dirty="0" smtClean="0">
                    <a:solidFill>
                      <a:srgbClr val="002060"/>
                    </a:solidFill>
                    <a:sym typeface="Wingdings" panose="05000000000000000000" pitchFamily="2" charset="2"/>
                  </a:rPr>
                  <a:t>fundamental observers count same </a:t>
                </a:r>
                <a:r>
                  <a:rPr lang="en-US" sz="3600" b="1" dirty="0" smtClean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proper time </a:t>
                </a:r>
              </a:p>
              <a:p>
                <a:pPr marL="0" indent="0">
                  <a:buNone/>
                </a:pPr>
                <a:r>
                  <a:rPr lang="en-US" sz="3600" b="1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 </a:t>
                </a:r>
                <a:r>
                  <a:rPr lang="en-US" sz="3600" b="1" dirty="0" smtClean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                                                                                   </a:t>
                </a:r>
                <a:r>
                  <a:rPr lang="en-US" sz="2900" b="1" dirty="0" smtClean="0">
                    <a:solidFill>
                      <a:srgbClr val="002060"/>
                    </a:solidFill>
                    <a:sym typeface="Wingdings" panose="05000000000000000000" pitchFamily="2" charset="2"/>
                  </a:rPr>
                  <a:t>(cf. also Peebles Sec. I.4)</a:t>
                </a:r>
              </a:p>
              <a:p>
                <a:pPr>
                  <a:buFont typeface="Wingdings" panose="05000000000000000000" pitchFamily="2" charset="2"/>
                  <a:buChar char="à"/>
                </a:pPr>
                <a:endParaRPr lang="en-US" sz="2900" b="1" dirty="0" smtClean="0">
                  <a:solidFill>
                    <a:srgbClr val="002060"/>
                  </a:solidFill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sz="3600" b="1" dirty="0" smtClean="0">
                    <a:solidFill>
                      <a:srgbClr val="002060"/>
                    </a:solidFill>
                    <a:sym typeface="Wingdings" panose="05000000000000000000" pitchFamily="2" charset="2"/>
                  </a:rPr>
                  <a:t>Defined,  e.g., in terms of  the homogeneous density </a:t>
                </a:r>
              </a:p>
              <a:p>
                <a:pPr marL="0" indent="0">
                  <a:buNone/>
                </a:pPr>
                <a:endParaRPr lang="en-US" sz="3600" b="1" dirty="0" smtClean="0">
                  <a:solidFill>
                    <a:srgbClr val="002060"/>
                  </a:solidFill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sz="2200" b="1" dirty="0">
                  <a:sym typeface="Wingdings" panose="05000000000000000000" pitchFamily="2" charset="2"/>
                </a:endParaRPr>
              </a:p>
              <a:p>
                <a:pPr>
                  <a:buFont typeface="Wingdings" panose="05000000000000000000" pitchFamily="2" charset="2"/>
                  <a:buChar char="à"/>
                </a:pPr>
                <a14:m>
                  <m:oMath xmlns:m="http://schemas.openxmlformats.org/officeDocument/2006/math">
                    <m:r>
                      <a:rPr lang="en-US" sz="77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𝑑</m:t>
                    </m:r>
                    <m:r>
                      <a:rPr lang="en-US" sz="77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sSup>
                      <m:sSupPr>
                        <m:ctrlPr>
                          <a:rPr lang="en-US" sz="77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77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𝑠</m:t>
                        </m:r>
                      </m:e>
                      <m:sup>
                        <m:r>
                          <a:rPr lang="en-US" sz="77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sz="77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=−</m:t>
                    </m:r>
                    <m:sSup>
                      <m:sSupPr>
                        <m:ctrlPr>
                          <a:rPr lang="en-US" sz="77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77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𝑐</m:t>
                        </m:r>
                      </m:e>
                      <m:sup>
                        <m:r>
                          <a:rPr lang="en-US" sz="77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sz="77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𝑑</m:t>
                    </m:r>
                    <m:r>
                      <a:rPr lang="en-US" sz="77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sSup>
                      <m:sSupPr>
                        <m:ctrlPr>
                          <a:rPr lang="en-US" sz="77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77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</m:e>
                      <m:sup>
                        <m:r>
                          <a:rPr lang="en-US" sz="77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sz="77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sSup>
                      <m:sSupPr>
                        <m:ctrlPr>
                          <a:rPr lang="en-US" sz="77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77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𝑎</m:t>
                        </m:r>
                      </m:e>
                      <m:sup>
                        <m:r>
                          <a:rPr lang="en-US" sz="77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en-US" sz="77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77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</m:e>
                    </m:d>
                    <m:r>
                      <a:rPr lang="en-US" sz="77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US" sz="77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𝑑</m:t>
                    </m:r>
                    <m:r>
                      <a:rPr lang="en-US" sz="77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sSup>
                      <m:sSupPr>
                        <m:ctrlPr>
                          <a:rPr lang="en-US" sz="77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77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𝑙</m:t>
                        </m:r>
                      </m:e>
                      <m:sup>
                        <m:r>
                          <a:rPr lang="en-US" sz="77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</m:oMath>
                </a14:m>
                <a:endParaRPr lang="en-US" sz="7700" dirty="0" smtClean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sz="1400" dirty="0" smtClean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sz="2900" dirty="0" smtClean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sz="4500" b="1" dirty="0" smtClean="0">
                    <a:solidFill>
                      <a:srgbClr val="002060"/>
                    </a:solidFill>
                    <a:sym typeface="Wingdings" panose="05000000000000000000" pitchFamily="2" charset="2"/>
                  </a:rPr>
                  <a:t>At proper time </a:t>
                </a:r>
                <a:r>
                  <a:rPr lang="en-US" sz="4500" b="1" i="1" dirty="0" smtClean="0">
                    <a:solidFill>
                      <a:srgbClr val="002060"/>
                    </a:solidFill>
                    <a:sym typeface="Wingdings" panose="05000000000000000000" pitchFamily="2" charset="2"/>
                  </a:rPr>
                  <a:t>t, </a:t>
                </a:r>
                <a:r>
                  <a:rPr lang="en-US" sz="4500" b="1" dirty="0" smtClean="0">
                    <a:solidFill>
                      <a:srgbClr val="002060"/>
                    </a:solidFill>
                    <a:sym typeface="Wingdings" panose="05000000000000000000" pitchFamily="2" charset="2"/>
                  </a:rPr>
                  <a:t> the </a:t>
                </a:r>
                <a:r>
                  <a:rPr lang="en-US" sz="4500" b="1" dirty="0" smtClean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proper distance is </a:t>
                </a:r>
                <a14:m>
                  <m:oMath xmlns:m="http://schemas.openxmlformats.org/officeDocument/2006/math">
                    <m:r>
                      <a:rPr lang="en-US" sz="45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𝒂</m:t>
                    </m:r>
                    <m:r>
                      <a:rPr lang="en-US" sz="45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d>
                      <m:dPr>
                        <m:ctrlPr>
                          <a:rPr lang="en-US" sz="45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45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𝒕</m:t>
                        </m:r>
                      </m:e>
                    </m:d>
                    <m:r>
                      <a:rPr lang="en-US" sz="45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𝒍</m:t>
                    </m:r>
                  </m:oMath>
                </a14:m>
                <a:endParaRPr lang="en-US" sz="4500" b="1" dirty="0" smtClean="0">
                  <a:solidFill>
                    <a:srgbClr val="FF0000"/>
                  </a:solidFill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447800"/>
                <a:ext cx="8763000" cy="5562600"/>
              </a:xfrm>
              <a:blipFill>
                <a:blip r:embed="rId3"/>
                <a:stretch>
                  <a:fillRect l="-1391" t="-21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7050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03" y="189423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The Metric II </a:t>
            </a:r>
            <a:r>
              <a:rPr lang="en-US" b="1" dirty="0" smtClean="0">
                <a:solidFill>
                  <a:srgbClr val="00B0F0"/>
                </a:solidFill>
              </a:rPr>
              <a:t/>
            </a:r>
            <a:br>
              <a:rPr lang="en-US" b="1" dirty="0" smtClean="0">
                <a:solidFill>
                  <a:srgbClr val="00B0F0"/>
                </a:solidFill>
              </a:rPr>
            </a:br>
            <a:r>
              <a:rPr lang="en-US" b="1" dirty="0" smtClean="0">
                <a:solidFill>
                  <a:srgbClr val="0070C0"/>
                </a:solidFill>
              </a:rPr>
              <a:t>The Static (closed) Space Metric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56643"/>
            <a:ext cx="9372600" cy="5725158"/>
          </a:xfrm>
        </p:spPr>
        <p:txBody>
          <a:bodyPr>
            <a:normAutofit/>
          </a:bodyPr>
          <a:lstStyle/>
          <a:p>
            <a:r>
              <a:rPr lang="en-US" dirty="0" smtClean="0"/>
              <a:t>Choose four dim. Spherical coordinates: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2400" dirty="0" smtClean="0"/>
          </a:p>
          <a:p>
            <a:endParaRPr lang="en-US" sz="2000" dirty="0" smtClean="0"/>
          </a:p>
          <a:p>
            <a:r>
              <a:rPr lang="en-US" b="1" dirty="0" smtClean="0">
                <a:solidFill>
                  <a:srgbClr val="C00000"/>
                </a:solidFill>
              </a:rPr>
              <a:t>Line element on surface of sphere </a:t>
            </a:r>
            <a:r>
              <a:rPr lang="en-US" b="1" dirty="0" smtClean="0">
                <a:solidFill>
                  <a:srgbClr val="C00000"/>
                </a:solidFill>
                <a:sym typeface="Wingdings" panose="05000000000000000000" pitchFamily="2" charset="2"/>
              </a:rPr>
              <a:t>                                   </a:t>
            </a:r>
          </a:p>
          <a:p>
            <a:pPr marL="0" indent="0">
              <a:buNone/>
            </a:pPr>
            <a:endParaRPr lang="en-US" sz="800" b="1" dirty="0" smtClean="0">
              <a:solidFill>
                <a:srgbClr val="C0000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rgbClr val="C00000"/>
                </a:solidFill>
                <a:sym typeface="Wingdings" panose="05000000000000000000" pitchFamily="2" charset="2"/>
              </a:rPr>
              <a:t>  Take differentials and square them </a:t>
            </a:r>
            <a:endParaRPr lang="en-US" sz="24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sz="900" b="1" dirty="0" smtClean="0"/>
          </a:p>
          <a:p>
            <a:pPr marL="0" indent="0">
              <a:buNone/>
            </a:pPr>
            <a:endParaRPr lang="en-US" sz="1400" u="sng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192" y="1745425"/>
            <a:ext cx="4328090" cy="22931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522" b="30008"/>
          <a:stretch/>
        </p:blipFill>
        <p:spPr>
          <a:xfrm>
            <a:off x="4800600" y="3212555"/>
            <a:ext cx="3809216" cy="7066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6103" b="12171"/>
          <a:stretch/>
        </p:blipFill>
        <p:spPr>
          <a:xfrm>
            <a:off x="685014" y="5944494"/>
            <a:ext cx="8458986" cy="67363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641273" y="2118865"/>
                <a:ext cx="4267200" cy="707886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000" i="1" dirty="0" smtClean="0"/>
                  <a:t> </a:t>
                </a:r>
                <a:r>
                  <a:rPr lang="en-US" sz="2000" b="1" i="1" dirty="0" smtClean="0"/>
                  <a:t>R  = </a:t>
                </a:r>
                <a:r>
                  <a:rPr lang="en-US" sz="2000" b="1" dirty="0" err="1" smtClean="0"/>
                  <a:t>const</a:t>
                </a:r>
                <a:r>
                  <a:rPr lang="en-US" sz="2000" b="1" dirty="0" smtClean="0"/>
                  <a:t> defines surface of 3-sphere</a:t>
                </a:r>
              </a:p>
              <a:p>
                <a:r>
                  <a:rPr lang="en-US" sz="2000" b="1" dirty="0"/>
                  <a:t>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𝑹</m:t>
                    </m:r>
                    <m:func>
                      <m:funcPr>
                        <m:ctrlPr>
                          <a:rPr lang="en-US" sz="2000" b="1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2000" b="1" i="0" smtClean="0">
                            <a:latin typeface="Cambria Math" panose="02040503050406030204" pitchFamily="18" charset="0"/>
                          </a:rPr>
                          <m:t>𝐬𝐢𝐧</m:t>
                        </m:r>
                      </m:fName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𝝌</m:t>
                        </m:r>
                      </m:e>
                    </m:func>
                  </m:oMath>
                </a14:m>
                <a:r>
                  <a:rPr lang="en-US" sz="2000" b="1" dirty="0" smtClean="0"/>
                  <a:t> defines radius of 2-subsphere </a:t>
                </a:r>
                <a:endParaRPr lang="en-US" sz="2000" b="1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1273" y="2118865"/>
                <a:ext cx="4267200" cy="707886"/>
              </a:xfrm>
              <a:prstGeom prst="rect">
                <a:avLst/>
              </a:prstGeom>
              <a:blipFill>
                <a:blip r:embed="rId5"/>
                <a:stretch>
                  <a:fillRect l="-143" t="-5172" r="-1286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-42727" y="6050104"/>
                <a:ext cx="842127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2727" y="6050104"/>
                <a:ext cx="842127" cy="369332"/>
              </a:xfrm>
              <a:prstGeom prst="rect">
                <a:avLst/>
              </a:prstGeom>
              <a:blipFill>
                <a:blip r:embed="rId6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6774873" y="4897139"/>
            <a:ext cx="2028504" cy="769441"/>
          </a:xfrm>
          <a:prstGeom prst="rect">
            <a:avLst/>
          </a:prstGeom>
          <a:noFill/>
          <a:ln w="19050">
            <a:solidFill>
              <a:srgbClr val="00B0F0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B050"/>
                </a:solidFill>
              </a:rPr>
              <a:t>Exercise</a:t>
            </a:r>
          </a:p>
          <a:p>
            <a:r>
              <a:rPr lang="en-US" sz="2000" b="1" dirty="0" smtClean="0">
                <a:solidFill>
                  <a:srgbClr val="00B050"/>
                </a:solidFill>
              </a:rPr>
              <a:t>++ -</a:t>
            </a:r>
            <a:r>
              <a:rPr lang="en-US" sz="2000" b="1" dirty="0" err="1" smtClean="0">
                <a:solidFill>
                  <a:srgbClr val="00B050"/>
                </a:solidFill>
              </a:rPr>
              <a:t>ve</a:t>
            </a:r>
            <a:r>
              <a:rPr lang="en-US" sz="2000" b="1" dirty="0" smtClean="0">
                <a:solidFill>
                  <a:srgbClr val="00B050"/>
                </a:solidFill>
              </a:rPr>
              <a:t> curvature </a:t>
            </a:r>
            <a:r>
              <a:rPr lang="en-US" sz="2000" dirty="0" smtClean="0"/>
              <a:t>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13498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68483" y="1863727"/>
            <a:ext cx="6626634" cy="50381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0" y="6398696"/>
            <a:ext cx="30173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After Mo, van den Bosch &amp; White </a:t>
            </a:r>
            <a:endParaRPr kumimoji="0" lang="en-US" sz="1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45771" t="12323" r="-39530" b="26063"/>
          <a:stretch/>
        </p:blipFill>
        <p:spPr>
          <a:xfrm>
            <a:off x="4217397" y="411855"/>
            <a:ext cx="6868036" cy="381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578" y="1119002"/>
            <a:ext cx="3420836" cy="81939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l="39201"/>
          <a:stretch/>
        </p:blipFill>
        <p:spPr>
          <a:xfrm>
            <a:off x="4813487" y="1041653"/>
            <a:ext cx="3592215" cy="76983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9796" y="96085"/>
            <a:ext cx="281940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Thus one can write, 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or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1821" y="2209800"/>
            <a:ext cx="228600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Or, more compactly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53200" y="3048000"/>
            <a:ext cx="228600" cy="6925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781800" y="3401198"/>
            <a:ext cx="22860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875293" y="2209800"/>
                <a:ext cx="45039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𝑹</m:t>
                      </m:r>
                      <m:r>
                        <a:rPr lang="en-US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𝝌</m:t>
                      </m:r>
                    </m:oMath>
                  </m:oMathPara>
                </a14:m>
                <a:endParaRPr lang="en-US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5293" y="2209800"/>
                <a:ext cx="450397" cy="276999"/>
              </a:xfrm>
              <a:prstGeom prst="rect">
                <a:avLst/>
              </a:prstGeom>
              <a:blipFill>
                <a:blip r:embed="rId6"/>
                <a:stretch>
                  <a:fillRect l="-9459" r="-8108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 flipH="1">
                <a:off x="7354682" y="3048000"/>
                <a:ext cx="82421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002060"/>
                    </a:solidFill>
                  </a:rPr>
                  <a:t>r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𝝑</m:t>
                    </m:r>
                  </m:oMath>
                </a14:m>
                <a:endParaRPr lang="en-US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7354682" y="3048000"/>
                <a:ext cx="824218" cy="276999"/>
              </a:xfrm>
              <a:prstGeom prst="rect">
                <a:avLst/>
              </a:prstGeom>
              <a:blipFill>
                <a:blip r:embed="rId7"/>
                <a:stretch>
                  <a:fillRect l="-16912" t="-28889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 flipH="1">
                <a:off x="3352800" y="408947"/>
                <a:ext cx="1251555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3352800" y="408947"/>
                <a:ext cx="1251555" cy="307777"/>
              </a:xfrm>
              <a:prstGeom prst="rect">
                <a:avLst/>
              </a:prstGeom>
              <a:blipFill>
                <a:blip r:embed="rId8"/>
                <a:stretch>
                  <a:fillRect t="-1961"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038600" y="1283893"/>
                <a:ext cx="990600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1283893"/>
                <a:ext cx="990600" cy="307777"/>
              </a:xfrm>
              <a:prstGeom prst="rect">
                <a:avLst/>
              </a:prstGeom>
              <a:blipFill>
                <a:blip r:embed="rId9"/>
                <a:stretch>
                  <a:fillRect l="-3704" t="-4000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156113" y="3004914"/>
                <a:ext cx="4454604" cy="503599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3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𝒍</m:t>
                          </m:r>
                        </m:e>
                        <m:sup>
                          <m:r>
                            <a:rPr lang="en-US" sz="3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3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p>
                          <m:r>
                            <a:rPr lang="en-US" sz="3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3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𝝌</m:t>
                          </m:r>
                        </m:e>
                        <m:sup>
                          <m:r>
                            <a:rPr lang="en-US" sz="3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3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𝒓</m:t>
                          </m:r>
                        </m:e>
                        <m:sup>
                          <m:r>
                            <a:rPr lang="en-US" sz="3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𝒅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3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l-GR" sz="3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𝜴</m:t>
                          </m:r>
                        </m:e>
                        <m:sup>
                          <m:r>
                            <a:rPr lang="en-US" sz="3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sz="32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113" y="3004914"/>
                <a:ext cx="4454604" cy="50359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" y="3718871"/>
                <a:ext cx="6781800" cy="22537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u="sng" dirty="0" smtClean="0">
                    <a:solidFill>
                      <a:srgbClr val="FF0000"/>
                    </a:solidFill>
                  </a:rPr>
                  <a:t>Note: </a:t>
                </a:r>
              </a:p>
              <a:p>
                <a:endParaRPr lang="en-US" sz="2000" b="1" dirty="0" smtClean="0">
                  <a:solidFill>
                    <a:srgbClr val="00B0F0"/>
                  </a:solidFill>
                </a:endParaRPr>
              </a:p>
              <a:p>
                <a:r>
                  <a:rPr lang="en-US" sz="2000" b="1" dirty="0" smtClean="0">
                    <a:solidFill>
                      <a:srgbClr val="002060"/>
                    </a:solidFill>
                  </a:rPr>
                  <a:t>1-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𝑹</m:t>
                    </m:r>
                    <m:r>
                      <a:rPr lang="en-US" sz="20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𝝌</m:t>
                    </m:r>
                  </m:oMath>
                </a14:m>
                <a:r>
                  <a:rPr lang="en-US" sz="2000" b="1" dirty="0" smtClean="0">
                    <a:solidFill>
                      <a:srgbClr val="002060"/>
                    </a:solidFill>
                  </a:rPr>
                  <a:t>  is a geodesic distance </a:t>
                </a:r>
              </a:p>
              <a:p>
                <a:endParaRPr lang="en-US" sz="2000" b="1" dirty="0" smtClean="0">
                  <a:solidFill>
                    <a:srgbClr val="002060"/>
                  </a:solidFill>
                </a:endParaRPr>
              </a:p>
              <a:p>
                <a:r>
                  <a:rPr lang="en-US" sz="2000" b="1" dirty="0" smtClean="0">
                    <a:solidFill>
                      <a:srgbClr val="002060"/>
                    </a:solidFill>
                  </a:rPr>
                  <a:t>2- </a:t>
                </a:r>
                <a:r>
                  <a:rPr lang="en-US" sz="2000" b="1" i="1" dirty="0">
                    <a:solidFill>
                      <a:srgbClr val="00206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US" sz="20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𝝑</m:t>
                    </m:r>
                  </m:oMath>
                </a14:m>
                <a:r>
                  <a:rPr lang="en-US" sz="2000" b="1" dirty="0" smtClean="0">
                    <a:solidFill>
                      <a:srgbClr val="002060"/>
                    </a:solidFill>
                  </a:rPr>
                  <a:t> is an  </a:t>
                </a:r>
                <a:r>
                  <a:rPr lang="en-US" sz="2000" b="1" dirty="0" err="1" smtClean="0">
                    <a:solidFill>
                      <a:srgbClr val="002060"/>
                    </a:solidFill>
                  </a:rPr>
                  <a:t>arclength</a:t>
                </a:r>
                <a:r>
                  <a:rPr lang="en-US" sz="2000" b="1" dirty="0" smtClean="0">
                    <a:solidFill>
                      <a:srgbClr val="002060"/>
                    </a:solidFill>
                  </a:rPr>
                  <a:t> on sub-sphere (circle </a:t>
                </a:r>
                <a:r>
                  <a:rPr lang="en-US" sz="1600" b="1" dirty="0" smtClean="0">
                    <a:solidFill>
                      <a:srgbClr val="002060"/>
                    </a:solidFill>
                  </a:rPr>
                  <a:t>on</a:t>
                </a:r>
                <a:r>
                  <a:rPr lang="en-US" sz="2000" b="1" dirty="0" smtClean="0">
                    <a:solidFill>
                      <a:srgbClr val="002060"/>
                    </a:solidFill>
                  </a:rPr>
                  <a:t> fig.)</a:t>
                </a:r>
              </a:p>
              <a:p>
                <a:endParaRPr lang="en-US" sz="2000" b="1" dirty="0">
                  <a:solidFill>
                    <a:srgbClr val="002060"/>
                  </a:solidFill>
                </a:endParaRPr>
              </a:p>
              <a:p>
                <a:r>
                  <a:rPr lang="en-US" sz="2000" b="1" dirty="0" smtClean="0">
                    <a:solidFill>
                      <a:srgbClr val="002060"/>
                    </a:solidFill>
                  </a:rPr>
                  <a:t>3-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p>
                        <m:r>
                          <a:rPr lang="en-US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0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𝒅</m:t>
                    </m:r>
                    <m:r>
                      <a:rPr lang="en-US" sz="20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𝛀</m:t>
                        </m:r>
                      </m:e>
                      <m:sup>
                        <m:r>
                          <a:rPr lang="en-US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0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b="1" dirty="0" smtClean="0">
                    <a:solidFill>
                      <a:srgbClr val="002060"/>
                    </a:solidFill>
                  </a:rPr>
                  <a:t>is an area: </a:t>
                </a:r>
                <a:r>
                  <a:rPr lang="en-US" sz="1600" b="1" dirty="0" smtClean="0">
                    <a:solidFill>
                      <a:srgbClr val="002060"/>
                    </a:solidFill>
                  </a:rPr>
                  <a:t>arc(theta-circle^2)^2 + arc(phi-circle)^2)</a:t>
                </a:r>
                <a:endParaRPr lang="en-US" sz="16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3718871"/>
                <a:ext cx="6781800" cy="2253759"/>
              </a:xfrm>
              <a:prstGeom prst="rect">
                <a:avLst/>
              </a:prstGeom>
              <a:blipFill>
                <a:blip r:embed="rId11"/>
                <a:stretch>
                  <a:fillRect l="-898" t="-1351" b="-40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1" name="Picture 3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1415" y="1828620"/>
            <a:ext cx="1329953" cy="484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95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091" y="32836"/>
            <a:ext cx="8382000" cy="598671"/>
          </a:xfrm>
        </p:spPr>
        <p:txBody>
          <a:bodyPr>
            <a:normAutofit fontScale="90000"/>
          </a:bodyPr>
          <a:lstStyle/>
          <a:p>
            <a:r>
              <a:rPr lang="en-US" u="sng" dirty="0" smtClean="0">
                <a:solidFill>
                  <a:srgbClr val="002060"/>
                </a:solidFill>
              </a:rPr>
              <a:t>Adding Expansion and Time</a:t>
            </a:r>
            <a:endParaRPr lang="en-US" u="sng" dirty="0">
              <a:solidFill>
                <a:srgbClr val="002060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7091" y="937890"/>
            <a:ext cx="7537093" cy="98205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120997" y="2319614"/>
                <a:ext cx="6096000" cy="4705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p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4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𝒄</m:t>
                              </m:r>
                            </m:e>
                            <m:sup>
                              <m: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</m:e>
                            <m:sup>
                              <m: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</m:e>
                          </m:d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 [</m:t>
                          </m:r>
                          <m:r>
                            <a:rPr lang="en-US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p>
                          <m:r>
                            <a:rPr lang="en-US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𝝌</m:t>
                          </m:r>
                        </m:e>
                        <m:sup>
                          <m:r>
                            <a:rPr lang="en-US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4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𝒓</m:t>
                          </m:r>
                        </m:e>
                        <m:sup>
                          <m:r>
                            <a:rPr lang="en-US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4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𝒅</m:t>
                      </m:r>
                      <m:r>
                        <a:rPr lang="en-US" sz="24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l-GR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𝜴</m:t>
                          </m:r>
                        </m:e>
                        <m:sup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997" y="2319614"/>
                <a:ext cx="6096000" cy="470513"/>
              </a:xfrm>
              <a:prstGeom prst="rect">
                <a:avLst/>
              </a:prstGeom>
              <a:blipFill>
                <a:blip r:embed="rId3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800" y="4401875"/>
            <a:ext cx="2831870" cy="254169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97570" y="4707520"/>
            <a:ext cx="2280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Positive Curvature </a:t>
            </a:r>
            <a:r>
              <a:rPr lang="en-US" b="1" dirty="0" smtClean="0">
                <a:solidFill>
                  <a:srgbClr val="C00000"/>
                </a:solidFill>
                <a:sym typeface="Wingdings" panose="05000000000000000000" pitchFamily="2" charset="2"/>
              </a:rPr>
              <a:t> 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70974" y="5488058"/>
            <a:ext cx="2331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Negative curvature </a:t>
            </a:r>
            <a:r>
              <a:rPr lang="en-US" b="1" dirty="0" smtClean="0">
                <a:solidFill>
                  <a:srgbClr val="C00000"/>
                </a:solidFill>
                <a:sym typeface="Wingdings" panose="05000000000000000000" pitchFamily="2" charset="2"/>
              </a:rPr>
              <a:t> 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1830" y="6310471"/>
            <a:ext cx="21651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Flat (zero curvature) </a:t>
            </a:r>
            <a:endParaRPr lang="en-US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0" y="3297470"/>
                <a:ext cx="8991600" cy="1045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FF0000"/>
                    </a:solidFill>
                  </a:rPr>
                  <a:t>Conventions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:   </a:t>
                </a:r>
                <a:r>
                  <a:rPr lang="en-US" b="1" dirty="0" err="1" smtClean="0">
                    <a:solidFill>
                      <a:srgbClr val="0070C0"/>
                    </a:solidFill>
                  </a:rPr>
                  <a:t>i</a:t>
                </a:r>
                <a:r>
                  <a:rPr lang="en-US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) 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𝒌</m:t>
                    </m:r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=−</m:t>
                    </m:r>
                    <m:f>
                      <m:fPr>
                        <m:ctrlPr>
                          <a:rPr lang="en-US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𝟏</m:t>
                        </m:r>
                      </m:num>
                      <m:den>
                        <m:sSup>
                          <m:sSupPr>
                            <m:ctrlPr>
                              <a:rPr lang="en-US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𝑹</m:t>
                            </m:r>
                          </m:e>
                          <m:sup>
                            <m:r>
                              <a:rPr lang="en-US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,</m:t>
                    </m:r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𝟎</m:t>
                    </m:r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,+ </m:t>
                    </m:r>
                    <m:f>
                      <m:fPr>
                        <m:ctrlPr>
                          <a:rPr lang="en-US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𝟏</m:t>
                        </m:r>
                      </m:num>
                      <m:den>
                        <m:sSup>
                          <m:sSupPr>
                            <m:ctrlPr>
                              <a:rPr lang="en-US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𝑹</m:t>
                            </m:r>
                          </m:e>
                          <m:sup>
                            <m:r>
                              <a:rPr lang="en-US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 </m:t>
                    </m:r>
                  </m:oMath>
                </a14:m>
                <a:r>
                  <a:rPr lang="en-US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  r has length unit  a is dimensionless  (with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b="1" i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𝐚</m:t>
                        </m:r>
                      </m:e>
                      <m:sub>
                        <m:r>
                          <a:rPr lang="en-US" b="1" i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𝟎</m:t>
                        </m:r>
                      </m:sub>
                    </m:sSub>
                    <m:r>
                      <a:rPr lang="en-US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𝟏</m:t>
                    </m:r>
                    <m:r>
                      <a:rPr lang="en-US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</m:oMath>
                </a14:m>
                <a:endParaRPr lang="en-US" b="1" dirty="0" smtClean="0">
                  <a:solidFill>
                    <a:srgbClr val="0070C0"/>
                  </a:solidFill>
                  <a:sym typeface="Wingdings" panose="05000000000000000000" pitchFamily="2" charset="2"/>
                </a:endParaRPr>
              </a:p>
              <a:p>
                <a:endParaRPr lang="en-US" b="1" dirty="0" smtClean="0">
                  <a:solidFill>
                    <a:srgbClr val="0070C0"/>
                  </a:solidFill>
                  <a:sym typeface="Wingdings" panose="05000000000000000000" pitchFamily="2" charset="2"/>
                </a:endParaRPr>
              </a:p>
              <a:p>
                <a:r>
                  <a:rPr lang="en-US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                            ii) </a:t>
                </a:r>
                <a:r>
                  <a:rPr lang="en-US" b="1" i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k </a:t>
                </a:r>
                <a:r>
                  <a:rPr lang="en-US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 =    -1,   0,  + 1     r  is  dimensionless  R  = 1  a has  length unit</a:t>
                </a:r>
                <a:endParaRPr lang="en-US" b="1" dirty="0">
                  <a:solidFill>
                    <a:srgbClr val="0070C0"/>
                  </a:solidFill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297470"/>
                <a:ext cx="8991600" cy="1045094"/>
              </a:xfrm>
              <a:prstGeom prst="rect">
                <a:avLst/>
              </a:prstGeom>
              <a:blipFill>
                <a:blip r:embed="rId5"/>
                <a:stretch>
                  <a:fillRect l="-542" b="-87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184670" y="4753686"/>
                <a:ext cx="227644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  <m:func>
                        <m:func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𝐬𝐢𝐧</m:t>
                          </m:r>
                        </m:fName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𝝌</m:t>
                          </m:r>
                        </m:e>
                      </m:func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4670" y="4753686"/>
                <a:ext cx="2276446" cy="276999"/>
              </a:xfrm>
              <a:prstGeom prst="rect">
                <a:avLst/>
              </a:prstGeom>
              <a:blipFill>
                <a:blip r:embed="rId6"/>
                <a:stretch>
                  <a:fillRect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660910" y="5441807"/>
                <a:ext cx="133530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  <m:func>
                        <m:func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𝐬𝐢𝐧𝐡</m:t>
                          </m:r>
                        </m:fName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𝝌</m:t>
                          </m:r>
                        </m:e>
                      </m:func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0910" y="5441807"/>
                <a:ext cx="1335302" cy="276999"/>
              </a:xfrm>
              <a:prstGeom prst="rect">
                <a:avLst/>
              </a:prstGeom>
              <a:blipFill>
                <a:blip r:embed="rId7"/>
                <a:stretch>
                  <a:fillRect l="-2283" r="-3653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920495" y="6171971"/>
                <a:ext cx="94416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𝝌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0495" y="6171971"/>
                <a:ext cx="944168" cy="276999"/>
              </a:xfrm>
              <a:prstGeom prst="rect">
                <a:avLst/>
              </a:prstGeom>
              <a:blipFill>
                <a:blip r:embed="rId8"/>
                <a:stretch>
                  <a:fillRect l="-3226" r="-5806" b="-217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250058" y="2357015"/>
                <a:ext cx="2713239" cy="646331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b="1" i="1" dirty="0" smtClean="0">
                    <a:solidFill>
                      <a:srgbClr val="00B0F0"/>
                    </a:solidFill>
                  </a:rPr>
                  <a:t>R a</a:t>
                </a:r>
                <a:r>
                  <a:rPr lang="en-US" b="1" dirty="0" smtClean="0">
                    <a:solidFill>
                      <a:srgbClr val="00B0F0"/>
                    </a:solidFill>
                  </a:rPr>
                  <a:t>  is radius of curvature</a:t>
                </a:r>
              </a:p>
              <a:p>
                <a:r>
                  <a:rPr lang="en-US" b="1" dirty="0" smtClean="0">
                    <a:solidFill>
                      <a:srgbClr val="00B0F0"/>
                    </a:solidFill>
                    <a:sym typeface="Wingdings" panose="05000000000000000000" pitchFamily="2" charset="2"/>
                  </a:rPr>
                  <a:t> Ricci scalar ~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1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dPr>
                          <m:e>
                            <m:r>
                              <a:rPr lang="en-US" b="1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𝑹</m:t>
                            </m:r>
                            <m:r>
                              <a:rPr lang="en-US" b="1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 </m:t>
                            </m:r>
                            <m:r>
                              <a:rPr lang="en-US" b="1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𝒂</m:t>
                            </m:r>
                          </m:e>
                        </m:d>
                      </m:e>
                      <m:sup>
                        <m:r>
                          <a:rPr lang="en-US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</m:t>
                        </m:r>
                        <m:r>
                          <a:rPr lang="en-US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b="1" dirty="0" smtClean="0">
                    <a:solidFill>
                      <a:srgbClr val="00B0F0"/>
                    </a:solidFill>
                  </a:rPr>
                  <a:t> </a:t>
                </a:r>
                <a:endParaRPr lang="en-US" b="1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0058" y="2357015"/>
                <a:ext cx="2713239" cy="646331"/>
              </a:xfrm>
              <a:prstGeom prst="rect">
                <a:avLst/>
              </a:prstGeom>
              <a:blipFill>
                <a:blip r:embed="rId9"/>
                <a:stretch>
                  <a:fillRect l="-1563" t="-4587" b="-12844"/>
                </a:stretch>
              </a:blipFill>
              <a:ln w="1905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own Arrow 2"/>
          <p:cNvSpPr/>
          <p:nvPr/>
        </p:nvSpPr>
        <p:spPr>
          <a:xfrm>
            <a:off x="6835217" y="3129315"/>
            <a:ext cx="85278" cy="28515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285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-312564"/>
            <a:ext cx="8915400" cy="1101478"/>
          </a:xfrm>
        </p:spPr>
        <p:txBody>
          <a:bodyPr>
            <a:normAutofit/>
          </a:bodyPr>
          <a:lstStyle/>
          <a:p>
            <a:r>
              <a:rPr lang="en-US" u="sng" dirty="0" smtClean="0">
                <a:solidFill>
                  <a:srgbClr val="0070C0"/>
                </a:solidFill>
              </a:rPr>
              <a:t>Evolution in GR</a:t>
            </a:r>
            <a:r>
              <a:rPr lang="en-US" sz="2000" b="1" dirty="0" smtClean="0"/>
              <a:t>   (maximally symmetric spaces)</a:t>
            </a:r>
            <a:endParaRPr lang="en-US" sz="2000" b="1" dirty="0">
              <a:solidFill>
                <a:srgbClr val="FF0000"/>
              </a:solidFill>
            </a:endParaRP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1500" y="599675"/>
            <a:ext cx="7100574" cy="102816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7068" y="1869354"/>
            <a:ext cx="5724298" cy="50435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8076" y="5486615"/>
            <a:ext cx="3703530" cy="124166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8" name="Right Arrow 17"/>
          <p:cNvSpPr/>
          <p:nvPr/>
        </p:nvSpPr>
        <p:spPr>
          <a:xfrm>
            <a:off x="4099111" y="6023669"/>
            <a:ext cx="655530" cy="1675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3163" y="2791407"/>
            <a:ext cx="3223264" cy="97171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-83130" y="821368"/>
            <a:ext cx="22835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FRW Metric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-110751" y="1960687"/>
            <a:ext cx="25893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Metric tensor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280528" y="3388936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-95931" y="2942660"/>
            <a:ext cx="27873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Field equations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-43039" y="4005053"/>
            <a:ext cx="22411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Ricci tensor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102281" y="4013140"/>
            <a:ext cx="24769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Stress tensor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011" y="4843566"/>
                <a:ext cx="5021885" cy="7012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𝑅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ij</m:t>
                          </m:r>
                        </m:sub>
                      </m:sSub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static</m:t>
                          </m:r>
                          <m: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</m:e>
                      </m:d>
                      <m: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𝑘</m:t>
                          </m:r>
                        </m:num>
                        <m:den>
                          <m:sSup>
                            <m:sSup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  <m:sup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</m:t>
                      </m:r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𝑔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𝑖𝑗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𝑅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𝑠𝑝𝑎𝑐𝑒</m:t>
                          </m:r>
                        </m:e>
                      </m:d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6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𝑘</m:t>
                          </m:r>
                        </m:num>
                        <m:den>
                          <m:sSup>
                            <m:sSup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  <m:sup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1" y="4843566"/>
                <a:ext cx="5021885" cy="70128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97259" y="5752319"/>
                <a:ext cx="6340598" cy="7890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̇"/>
                            <m:ctrlPr>
                              <a:rPr lang="en-US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3200" b="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p>
                        <m:r>
                          <a:rPr lang="en-US" sz="32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−</m:t>
                    </m:r>
                    <m:f>
                      <m:fPr>
                        <m:ctrlPr>
                          <a:rPr lang="en-US" sz="32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US" sz="32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en-US" sz="32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2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32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2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num>
                      <m:den>
                        <m:r>
                          <a:rPr lang="en-US" sz="32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32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32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3200" b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sz="32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num>
                      <m:den>
                        <m:sSup>
                          <m:sSupPr>
                            <m:ctrlPr>
                              <a:rPr lang="en-US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b="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p>
                            <m:r>
                              <a:rPr lang="en-US" sz="3200" b="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3200" b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  </m:t>
                    </m:r>
                  </m:oMath>
                </a14:m>
                <a:r>
                  <a:rPr lang="en-US" sz="3200" dirty="0">
                    <a:solidFill>
                      <a:prstClr val="black"/>
                    </a:solidFill>
                    <a:sym typeface="Wingdings" panose="05000000000000000000" pitchFamily="2" charset="2"/>
                  </a:rPr>
                  <a:t> </a:t>
                </a: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59" y="5752319"/>
                <a:ext cx="6340598" cy="78906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621787" y="4544076"/>
                <a:ext cx="3517694" cy="7512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00</m:t>
                          </m:r>
                        </m:sub>
                      </m:sSub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l-GR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</m:oMath>
                  </m:oMathPara>
                </a14:m>
                <a:endParaRPr lang="en-US" sz="2800" b="0" dirty="0" smtClean="0">
                  <a:ea typeface="Cambria Math" panose="02040503050406030204" pitchFamily="18" charset="0"/>
                </a:endParaRPr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1787" y="4544076"/>
                <a:ext cx="3517694" cy="751231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198087" y="4008777"/>
                <a:ext cx="1457963" cy="579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00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acc>
                        <m:accPr>
                          <m:chr m:val="̈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acc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8087" y="4008777"/>
                <a:ext cx="1457963" cy="579261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AutoShape 2" descr="{\displaystyle G_{\mu \nu }=R_{\mu \nu }-{1 \over 2}g_{\mu \nu }R.}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81800" y="3017301"/>
            <a:ext cx="2237097" cy="536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826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28600" y="-54141"/>
            <a:ext cx="5303808" cy="608714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Geometry and Density 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248" y="838200"/>
            <a:ext cx="8319151" cy="6019800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 smtClean="0">
                <a:solidFill>
                  <a:srgbClr val="00B0F0"/>
                </a:solidFill>
              </a:rPr>
              <a:t>If </a:t>
            </a:r>
            <a:r>
              <a:rPr lang="en-US" b="1" i="1" u="sng" dirty="0" smtClean="0">
                <a:solidFill>
                  <a:srgbClr val="00B0F0"/>
                </a:solidFill>
              </a:rPr>
              <a:t> k = 0 </a:t>
            </a:r>
            <a:r>
              <a:rPr lang="en-US" b="1" u="sng" dirty="0" smtClean="0">
                <a:solidFill>
                  <a:srgbClr val="00B0F0"/>
                </a:solidFill>
              </a:rPr>
              <a:t>flat space</a:t>
            </a:r>
          </a:p>
          <a:p>
            <a:endParaRPr lang="en-US" dirty="0">
              <a:solidFill>
                <a:srgbClr val="00B0F0"/>
              </a:solidFill>
            </a:endParaRP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3600" b="1" u="sng" dirty="0" smtClean="0">
                <a:solidFill>
                  <a:srgbClr val="00B0F0"/>
                </a:solidFill>
              </a:rPr>
              <a:t>Define</a:t>
            </a:r>
            <a:endParaRPr lang="en-US" sz="3600" b="1" u="sng" dirty="0">
              <a:solidFill>
                <a:srgbClr val="00B0F0"/>
              </a:solidFill>
            </a:endParaRPr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527" y="1741524"/>
            <a:ext cx="3899553" cy="13464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-1" r="42197" b="-11693"/>
          <a:stretch/>
        </p:blipFill>
        <p:spPr>
          <a:xfrm>
            <a:off x="1219200" y="3846137"/>
            <a:ext cx="2724982" cy="1462621"/>
          </a:xfrm>
          <a:prstGeom prst="rect">
            <a:avLst/>
          </a:prstGeom>
        </p:spPr>
      </p:pic>
      <p:pic>
        <p:nvPicPr>
          <p:cNvPr id="49154" name="Picture 2" descr="https://upload.wikimedia.org/wikipedia/commons/9/98/End_of_univers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578" y="1424999"/>
            <a:ext cx="4151153" cy="3733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227446" y="5723362"/>
                <a:ext cx="4896875" cy="830997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prstClr val="black"/>
                    </a:solidFill>
                  </a:rPr>
                  <a:t>What starts critical, 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𝛀</m:t>
                    </m:r>
                    <m:r>
                      <a:rPr lang="en-US" sz="24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r>
                      <a:rPr lang="en-US" sz="24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</m:t>
                    </m:r>
                    <m:r>
                      <a:rPr lang="en-US" sz="24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400" b="1" dirty="0" smtClean="0">
                    <a:solidFill>
                      <a:prstClr val="black"/>
                    </a:solidFill>
                  </a:rPr>
                  <a:t>stays so. </a:t>
                </a:r>
                <a:r>
                  <a:rPr lang="en-US" sz="2400" b="1" dirty="0">
                    <a:solidFill>
                      <a:prstClr val="black"/>
                    </a:solidFill>
                  </a:rPr>
                  <a:t> </a:t>
                </a:r>
                <a:r>
                  <a:rPr lang="en-US" sz="2400" b="1" dirty="0" smtClean="0">
                    <a:solidFill>
                      <a:prstClr val="black"/>
                    </a:solidFill>
                  </a:rPr>
                  <a:t>     Same for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𝛀</m:t>
                    </m:r>
                  </m:oMath>
                </a14:m>
                <a:r>
                  <a:rPr lang="en-US" sz="2400" b="1" dirty="0" smtClean="0">
                    <a:solidFill>
                      <a:prstClr val="black"/>
                    </a:solidFill>
                  </a:rPr>
                  <a:t> &gt;1 or &lt; 1    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7446" y="5723362"/>
                <a:ext cx="4896875" cy="830997"/>
              </a:xfrm>
              <a:prstGeom prst="rect">
                <a:avLst/>
              </a:prstGeom>
              <a:blipFill>
                <a:blip r:embed="rId5"/>
                <a:stretch>
                  <a:fillRect l="-1866" t="-5882" r="-871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2558" y="250216"/>
            <a:ext cx="3267011" cy="109531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514297" y="511904"/>
                <a:ext cx="1372427" cy="6294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0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en-US" sz="4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4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</m:sSup>
                      <m:r>
                        <a:rPr lang="en-US" sz="4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4297" y="511904"/>
                <a:ext cx="1372427" cy="62946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1615" y="5308758"/>
            <a:ext cx="2774343" cy="11975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998606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27851" y="-32809"/>
            <a:ext cx="7010400" cy="990600"/>
          </a:xfrm>
        </p:spPr>
        <p:txBody>
          <a:bodyPr/>
          <a:lstStyle/>
          <a:p>
            <a:r>
              <a:rPr lang="en-US" dirty="0" smtClean="0"/>
              <a:t>Measuring curvature?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57791"/>
            <a:ext cx="8915400" cy="5850024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-42030" y="1382068"/>
                <a:ext cx="4931229" cy="19657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u="sng" dirty="0" smtClean="0">
                    <a:solidFill>
                      <a:srgbClr val="002060"/>
                    </a:solidFill>
                    <a:sym typeface="Wingdings" panose="05000000000000000000" pitchFamily="2" charset="2"/>
                  </a:rPr>
                  <a:t>Fixing </a:t>
                </a:r>
                <a:r>
                  <a:rPr lang="en-US" sz="2800" b="1" u="sng" dirty="0">
                    <a:solidFill>
                      <a:srgbClr val="002060"/>
                    </a:solidFill>
                    <a:sym typeface="Wingdings" panose="05000000000000000000" pitchFamily="2" charset="2"/>
                  </a:rPr>
                  <a:t>at ‘now</a:t>
                </a:r>
                <a:r>
                  <a:rPr lang="en-US" sz="2800" b="1" u="sng" dirty="0" smtClean="0">
                    <a:solidFill>
                      <a:srgbClr val="002060"/>
                    </a:solidFill>
                    <a:sym typeface="Wingdings" panose="05000000000000000000" pitchFamily="2" charset="2"/>
                  </a:rPr>
                  <a:t>’:</a:t>
                </a:r>
                <a:endParaRPr lang="en-US" sz="2800" u="sng" dirty="0" smtClean="0">
                  <a:sym typeface="Wingdings" panose="05000000000000000000" pitchFamily="2" charset="2"/>
                </a:endParaRPr>
              </a:p>
              <a:p>
                <a:endParaRPr lang="en-US" sz="2400" dirty="0" smtClean="0">
                  <a:sym typeface="Wingdings" panose="05000000000000000000" pitchFamily="2" charset="2"/>
                </a:endParaRPr>
              </a:p>
              <a:p>
                <a:endParaRPr lang="en-US" sz="2400" dirty="0">
                  <a:sym typeface="Wingdings" panose="05000000000000000000" pitchFamily="2" charset="2"/>
                </a:endParaRPr>
              </a:p>
              <a:p>
                <a:r>
                  <a:rPr lang="en-US" sz="2400" b="1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     </a:t>
                </a:r>
                <a:r>
                  <a:rPr lang="en-US" sz="2800" b="1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       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𝒌</m:t>
                    </m:r>
                    <m:r>
                      <a:rPr lang="en-US" sz="2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f>
                      <m:fPr>
                        <m:ctrlP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sz="2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SupPr>
                          <m:e>
                            <m:r>
                              <a:rPr lang="en-US" sz="2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𝑯</m:t>
                            </m:r>
                          </m:e>
                          <m:sub>
                            <m:r>
                              <a:rPr lang="en-US" sz="2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𝟎</m:t>
                            </m:r>
                          </m:sub>
                          <m:sup>
                            <m:r>
                              <a:rPr lang="en-US" sz="2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𝟐</m:t>
                            </m:r>
                          </m:sup>
                        </m:sSubSup>
                        <m:r>
                          <a:rPr 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 </m:t>
                        </m:r>
                      </m:num>
                      <m:den>
                        <m:sSup>
                          <m:sSupPr>
                            <m:ctrlPr>
                              <a:rPr lang="en-US" sz="2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sz="2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𝒄</m:t>
                            </m:r>
                          </m:e>
                          <m:sup>
                            <m:r>
                              <a:rPr lang="en-US" sz="2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US" sz="2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d>
                      <m:dPr>
                        <m:ctrlPr>
                          <a:rPr 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l-GR" sz="2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𝜴</m:t>
                            </m:r>
                          </m:e>
                          <m:sub>
                            <m:r>
                              <a:rPr lang="en-US" sz="2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𝟎</m:t>
                            </m:r>
                          </m:sub>
                        </m:sSub>
                        <m:r>
                          <a:rPr 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 −</m:t>
                        </m:r>
                        <m:r>
                          <a:rPr 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𝟏</m:t>
                        </m:r>
                      </m:e>
                    </m:d>
                  </m:oMath>
                </a14:m>
                <a:r>
                  <a:rPr lang="en-US" sz="2400" b="1" dirty="0">
                    <a:sym typeface="Wingdings" panose="05000000000000000000" pitchFamily="2" charset="2"/>
                  </a:rPr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2030" y="1382068"/>
                <a:ext cx="4931229" cy="1965731"/>
              </a:xfrm>
              <a:prstGeom prst="rect">
                <a:avLst/>
              </a:prstGeom>
              <a:blipFill>
                <a:blip r:embed="rId2"/>
                <a:stretch>
                  <a:fillRect l="-2472" t="-3106" b="-27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0100" y="2459509"/>
            <a:ext cx="4087350" cy="308409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04800" y="3724467"/>
                <a:ext cx="3733800" cy="13308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4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𝜴</m:t>
                          </m:r>
                        </m:e>
                        <m:sub>
                          <m:r>
                            <a:rPr lang="en-US" sz="4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en-US" sz="40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4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𝟖</m:t>
                          </m:r>
                          <m:r>
                            <a:rPr lang="en-US" sz="4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4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𝝅</m:t>
                          </m:r>
                          <m:r>
                            <a:rPr lang="en-US" sz="4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4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𝑮</m:t>
                          </m:r>
                          <m:sSub>
                            <m:sSubPr>
                              <m:ctrlPr>
                                <a:rPr lang="en-US" sz="40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0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en-US" sz="40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</m:num>
                        <m:den>
                          <m:r>
                            <a:rPr lang="en-US" sz="4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  <m:sSubSup>
                            <m:sSubSupPr>
                              <m:ctrlPr>
                                <a:rPr lang="en-US" sz="40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40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𝑯</m:t>
                              </m:r>
                            </m:e>
                            <m:sub>
                              <m:r>
                                <a:rPr lang="en-US" sz="40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𝟎</m:t>
                              </m:r>
                            </m:sub>
                            <m:sup>
                              <m:r>
                                <a:rPr lang="en-US" sz="40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bSup>
                          <m:r>
                            <a:rPr lang="en-US" sz="4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en-US" sz="4000" b="1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3724467"/>
                <a:ext cx="3733800" cy="13308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3748311" y="5681729"/>
            <a:ext cx="53681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Local Hubble parameter obtainable from observations. </a:t>
            </a:r>
          </a:p>
          <a:p>
            <a:endParaRPr lang="en-US" b="1" dirty="0" smtClean="0">
              <a:solidFill>
                <a:srgbClr val="002060"/>
              </a:solidFill>
            </a:endParaRPr>
          </a:p>
          <a:p>
            <a:r>
              <a:rPr lang="en-US" b="1" dirty="0" smtClean="0">
                <a:solidFill>
                  <a:srgbClr val="002060"/>
                </a:solidFill>
              </a:rPr>
              <a:t>In times (long) past people also looked for </a:t>
            </a:r>
          </a:p>
          <a:p>
            <a:r>
              <a:rPr lang="en-US" b="1" dirty="0" smtClean="0">
                <a:solidFill>
                  <a:srgbClr val="002060"/>
                </a:solidFill>
              </a:rPr>
              <a:t>current total density directly  </a:t>
            </a:r>
            <a:endParaRPr lang="en-US" b="1" dirty="0">
              <a:solidFill>
                <a:srgbClr val="002060"/>
              </a:solidFill>
            </a:endParaRPr>
          </a:p>
          <a:p>
            <a:r>
              <a:rPr lang="en-US" b="1" dirty="0" smtClean="0">
                <a:solidFill>
                  <a:srgbClr val="002060"/>
                </a:solidFill>
              </a:rPr>
              <a:t> </a:t>
            </a: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1599" y="337752"/>
            <a:ext cx="4009448" cy="2362200"/>
          </a:xfrm>
          <a:prstGeom prst="rect">
            <a:avLst/>
          </a:prstGeom>
        </p:spPr>
      </p:pic>
      <p:cxnSp>
        <p:nvCxnSpPr>
          <p:cNvPr id="20" name="Straight Connector 19"/>
          <p:cNvCxnSpPr/>
          <p:nvPr/>
        </p:nvCxnSpPr>
        <p:spPr>
          <a:xfrm flipV="1">
            <a:off x="7239000" y="462491"/>
            <a:ext cx="1600200" cy="1926109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653775" y="4533338"/>
                <a:ext cx="1204689" cy="307777"/>
              </a:xfrm>
              <a:prstGeom prst="rect">
                <a:avLst/>
              </a:prstGeom>
              <a:noFill/>
              <a:ln w="19050">
                <a:solidFill>
                  <a:srgbClr val="00B0F0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≃</m:t>
                      </m:r>
                      <m:sSub>
                        <m:sSubPr>
                          <m:ctrlP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𝑯</m:t>
                          </m:r>
                        </m:e>
                        <m:sub>
                          <m: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𝒅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3775" y="4533338"/>
                <a:ext cx="1204689" cy="307777"/>
              </a:xfrm>
              <a:prstGeom prst="rect">
                <a:avLst/>
              </a:prstGeom>
              <a:blipFill>
                <a:blip r:embed="rId7"/>
                <a:stretch>
                  <a:fillRect l="-1990" b="-13208"/>
                </a:stretch>
              </a:blipFill>
              <a:ln w="1905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951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313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Evolution of </a:t>
            </a:r>
            <a:r>
              <a:rPr lang="en-US" b="1" u="sng" dirty="0" err="1" smtClean="0">
                <a:solidFill>
                  <a:srgbClr val="FF0000"/>
                </a:solidFill>
              </a:rPr>
              <a:t>Friedmann</a:t>
            </a:r>
            <a:r>
              <a:rPr lang="en-US" b="1" u="sng" dirty="0" smtClean="0">
                <a:solidFill>
                  <a:srgbClr val="FF0000"/>
                </a:solidFill>
              </a:rPr>
              <a:t> Universes</a:t>
            </a:r>
            <a:endParaRPr lang="en-US" b="1" u="sng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69871" y="914400"/>
                <a:ext cx="9144000" cy="6137725"/>
              </a:xfrm>
            </p:spPr>
            <p:txBody>
              <a:bodyPr>
                <a:normAutofit/>
              </a:bodyPr>
              <a:lstStyle/>
              <a:p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sz="1400" dirty="0"/>
              </a:p>
              <a:p>
                <a:r>
                  <a:rPr lang="en-US" b="1" u="sng" dirty="0" smtClean="0"/>
                  <a:t>To solve equation</a:t>
                </a:r>
                <a:r>
                  <a:rPr lang="en-US" b="1" dirty="0" smtClean="0"/>
                  <a:t>  </a:t>
                </a:r>
                <a:r>
                  <a:rPr lang="en-US" dirty="0" smtClean="0">
                    <a:sym typeface="Wingdings" panose="05000000000000000000" pitchFamily="2" charset="2"/>
                  </a:rPr>
                  <a:t>  </a:t>
                </a:r>
                <a:r>
                  <a:rPr lang="en-US" b="1" dirty="0" smtClean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need 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𝝆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 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𝝆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d>
                      <m:d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𝒂</m:t>
                        </m:r>
                      </m:e>
                    </m:d>
                  </m:oMath>
                </a14:m>
                <a:r>
                  <a:rPr lang="en-US" b="1" dirty="0" smtClean="0">
                    <a:solidFill>
                      <a:srgbClr val="FF0000"/>
                    </a:solidFill>
                  </a:rPr>
                  <a:t>.</a:t>
                </a:r>
              </a:p>
              <a:p>
                <a:pPr marL="0" indent="0">
                  <a:buNone/>
                </a:pPr>
                <a:endParaRPr lang="en-US" sz="1400" dirty="0" smtClean="0"/>
              </a:p>
              <a:p>
                <a:endParaRPr lang="en-US" sz="800" dirty="0"/>
              </a:p>
              <a:p>
                <a:r>
                  <a:rPr lang="en-US" b="1" u="sng" dirty="0" smtClean="0">
                    <a:solidFill>
                      <a:srgbClr val="0070C0"/>
                    </a:solidFill>
                  </a:rPr>
                  <a:t>‘Heuristically’, we have </a:t>
                </a:r>
                <a:r>
                  <a:rPr lang="en-US" sz="2400" i="1" dirty="0" smtClean="0">
                    <a:solidFill>
                      <a:srgbClr val="002060"/>
                    </a:solidFill>
                  </a:rPr>
                  <a:t>(for standard cosmology)</a:t>
                </a:r>
                <a:r>
                  <a:rPr lang="en-US" b="1" u="sng" dirty="0" smtClean="0">
                    <a:solidFill>
                      <a:srgbClr val="0070C0"/>
                    </a:solidFill>
                  </a:rPr>
                  <a:t>: </a:t>
                </a:r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r>
                  <a:rPr lang="en-US" b="1" dirty="0" smtClean="0">
                    <a:solidFill>
                      <a:srgbClr val="002060"/>
                    </a:solidFill>
                    <a:sym typeface="Wingdings" panose="05000000000000000000" pitchFamily="2" charset="2"/>
                  </a:rPr>
                  <a:t>Matter 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𝝆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𝑴</m:t>
                        </m:r>
                      </m:sub>
                    </m:sSub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~</m:t>
                    </m:r>
                    <m:sSup>
                      <m:sSupPr>
                        <m:ctrlP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𝒂</m:t>
                        </m:r>
                      </m:e>
                      <m:sup>
                        <m: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−</m:t>
                        </m:r>
                        <m: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𝟑</m:t>
                        </m:r>
                      </m:sup>
                    </m:sSup>
                  </m:oMath>
                </a14:m>
                <a:endParaRPr lang="en-US" b="1" dirty="0" smtClean="0">
                  <a:solidFill>
                    <a:srgbClr val="002060"/>
                  </a:solidFill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b="1" dirty="0" smtClean="0">
                    <a:solidFill>
                      <a:srgbClr val="002060"/>
                    </a:solidFill>
                    <a:sym typeface="Wingdings" panose="05000000000000000000" pitchFamily="2" charset="2"/>
                  </a:rPr>
                  <a:t>Radiation 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𝝆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𝑹</m:t>
                        </m:r>
                      </m:sub>
                    </m:sSub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~</m:t>
                    </m:r>
                    <m:sSup>
                      <m:sSupPr>
                        <m:ctrlP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𝒂</m:t>
                        </m:r>
                      </m:e>
                      <m:sup>
                        <m: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−</m:t>
                        </m:r>
                        <m: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𝟒</m:t>
                        </m:r>
                      </m:sup>
                    </m:sSup>
                  </m:oMath>
                </a14:m>
                <a:endParaRPr lang="en-US" b="1" dirty="0" smtClean="0">
                  <a:solidFill>
                    <a:srgbClr val="002060"/>
                  </a:solidFill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b="1" dirty="0" smtClean="0">
                    <a:solidFill>
                      <a:srgbClr val="002060"/>
                    </a:solidFill>
                    <a:sym typeface="Wingdings" panose="05000000000000000000" pitchFamily="2" charset="2"/>
                  </a:rPr>
                  <a:t>Cosmological constant 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l-GR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𝝆</m:t>
                        </m:r>
                      </m:e>
                      <m:sub>
                        <m:r>
                          <a:rPr lang="el-GR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𝜦</m:t>
                        </m:r>
                      </m:sub>
                    </m:sSub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𝐜𝐨𝐧𝐬𝐭</m:t>
                    </m:r>
                    <m:r>
                      <a:rPr lang="en-US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.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</m:oMath>
                </a14:m>
                <a:endParaRPr lang="en-US" b="1" dirty="0" smtClean="0">
                  <a:solidFill>
                    <a:srgbClr val="002060"/>
                  </a:solidFill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9871" y="914400"/>
                <a:ext cx="9144000" cy="6137725"/>
              </a:xfrm>
              <a:blipFill>
                <a:blip r:embed="rId2"/>
                <a:stretch>
                  <a:fillRect l="-17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0" y="1066800"/>
            <a:ext cx="3902166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93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26015"/>
            <a:ext cx="7239000" cy="792162"/>
          </a:xfrm>
        </p:spPr>
        <p:txBody>
          <a:bodyPr/>
          <a:lstStyle/>
          <a:p>
            <a:r>
              <a:rPr lang="en-US" b="1" u="sng" dirty="0" smtClean="0">
                <a:solidFill>
                  <a:srgbClr val="0070C0"/>
                </a:solidFill>
              </a:rPr>
              <a:t>Using conservation law</a:t>
            </a:r>
            <a:r>
              <a:rPr lang="en-US" b="1" dirty="0" smtClean="0">
                <a:solidFill>
                  <a:srgbClr val="0070C0"/>
                </a:solidFill>
              </a:rPr>
              <a:t>    </a:t>
            </a:r>
            <a:r>
              <a:rPr lang="en-US" b="1" u="sng" dirty="0" smtClean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en-US" b="1" u="sng" dirty="0" smtClean="0">
                <a:solidFill>
                  <a:srgbClr val="0070C0"/>
                </a:solidFill>
              </a:rPr>
              <a:t>   </a:t>
            </a:r>
            <a:endParaRPr lang="en-US" b="1" u="sng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8686800" cy="6096000"/>
          </a:xfrm>
        </p:spPr>
        <p:txBody>
          <a:bodyPr/>
          <a:lstStyle/>
          <a:p>
            <a:r>
              <a:rPr lang="en-US" dirty="0" smtClean="0"/>
              <a:t>Assume eq. of state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Then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9373" y="804088"/>
            <a:ext cx="2752091" cy="13539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408201"/>
            <a:ext cx="4428226" cy="824504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3648709" y="2921810"/>
            <a:ext cx="838200" cy="1685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70182" y="4004426"/>
            <a:ext cx="4388822" cy="241885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8600" y="3268949"/>
            <a:ext cx="5087471" cy="35651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518398" y="4254253"/>
                <a:ext cx="914400" cy="276999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𝒑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8398" y="4254253"/>
                <a:ext cx="914400" cy="276999"/>
              </a:xfrm>
              <a:prstGeom prst="rect">
                <a:avLst/>
              </a:prstGeom>
              <a:blipFill rotWithShape="0">
                <a:blip r:embed="rId7"/>
                <a:stretch>
                  <a:fillRect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381438" y="5974462"/>
                <a:ext cx="1247962" cy="283219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𝐩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=− </m:t>
                    </m:r>
                    <m:r>
                      <a:rPr lang="en-US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𝛒</m:t>
                    </m:r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b="1" dirty="0" smtClean="0"/>
                  <a:t>  </a:t>
                </a:r>
                <a:endParaRPr lang="en-US" b="1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1438" y="5974462"/>
                <a:ext cx="1247962" cy="283219"/>
              </a:xfrm>
              <a:prstGeom prst="rect">
                <a:avLst/>
              </a:prstGeom>
              <a:blipFill rotWithShape="0">
                <a:blip r:embed="rId8"/>
                <a:stretch>
                  <a:fillRect l="-7317" t="-4255" b="-255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397480" y="4953652"/>
                <a:ext cx="1143000" cy="520399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𝐩</m:t>
                      </m:r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en-US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𝛒</m:t>
                      </m:r>
                      <m:r>
                        <a:rPr lang="en-US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𝐜</m:t>
                          </m:r>
                        </m:e>
                        <m:sup>
                          <m:r>
                            <a:rPr lang="en-US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7480" y="4953652"/>
                <a:ext cx="1143000" cy="52039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2502066"/>
            <a:ext cx="3731075" cy="117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98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67200" y="3581400"/>
            <a:ext cx="4338252" cy="311617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6200" y="0"/>
                <a:ext cx="8991600" cy="75713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rgbClr val="00B0F0"/>
                    </a:solidFill>
                  </a:rPr>
                  <a:t>Our understanding </a:t>
                </a:r>
                <a:r>
                  <a:rPr lang="en-US" sz="2400" b="1" dirty="0" smtClean="0">
                    <a:solidFill>
                      <a:srgbClr val="00B0F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400" b="1" dirty="0" smtClean="0">
                    <a:solidFill>
                      <a:srgbClr val="00B0F0"/>
                    </a:solidFill>
                  </a:rPr>
                  <a:t> universe went through the following phases</a:t>
                </a:r>
              </a:p>
              <a:p>
                <a:endParaRPr lang="en-US" dirty="0"/>
              </a:p>
              <a:p>
                <a:r>
                  <a:rPr lang="en-US" sz="2400" b="1" dirty="0" smtClean="0"/>
                  <a:t>1- Vacuum domination and vast exponential expansion  (‘inflation’)</a:t>
                </a:r>
              </a:p>
              <a:p>
                <a:r>
                  <a:rPr lang="en-US" sz="2400" b="1" dirty="0" smtClean="0"/>
                  <a:t>2- Radiation domination </a:t>
                </a:r>
              </a:p>
              <a:p>
                <a:r>
                  <a:rPr lang="en-US" sz="2400" b="1" dirty="0" smtClean="0"/>
                  <a:t>3- Matter radiation </a:t>
                </a:r>
              </a:p>
              <a:p>
                <a:r>
                  <a:rPr lang="en-US" sz="2400" b="1" dirty="0" smtClean="0"/>
                  <a:t>4- ‘Recent’ vacuum domination (again) </a:t>
                </a:r>
              </a:p>
              <a:p>
                <a:endParaRPr lang="en-US" sz="2800" b="1" dirty="0" smtClean="0">
                  <a:solidFill>
                    <a:srgbClr val="00B050"/>
                  </a:solidFill>
                </a:endParaRPr>
              </a:p>
              <a:p>
                <a:endParaRPr lang="en-US" sz="2800" b="1" dirty="0">
                  <a:solidFill>
                    <a:srgbClr val="00B050"/>
                  </a:solidFill>
                </a:endParaRPr>
              </a:p>
              <a:p>
                <a:r>
                  <a:rPr lang="en-US" sz="2400" b="1" dirty="0" smtClean="0">
                    <a:solidFill>
                      <a:schemeClr val="accent1"/>
                    </a:solidFill>
                  </a:rPr>
                  <a:t>Note: </a:t>
                </a:r>
              </a:p>
              <a:p>
                <a:endParaRPr lang="en-US" sz="2400" b="1" dirty="0" smtClean="0">
                  <a:solidFill>
                    <a:schemeClr val="accent1"/>
                  </a:solidFill>
                </a:endParaRPr>
              </a:p>
              <a:p>
                <a:r>
                  <a:rPr lang="en-US" sz="2400" b="1" dirty="0" smtClean="0">
                    <a:solidFill>
                      <a:schemeClr val="accent1"/>
                    </a:solidFill>
                  </a:rPr>
                  <a:t>Early  universe</a:t>
                </a:r>
              </a:p>
              <a:p>
                <a:r>
                  <a:rPr lang="en-US" sz="2400" b="1" dirty="0" smtClean="0">
                    <a:solidFill>
                      <a:schemeClr val="accent1"/>
                    </a:solidFill>
                    <a:sym typeface="Wingdings" panose="05000000000000000000" pitchFamily="2" charset="2"/>
                  </a:rPr>
                  <a:t> Necessarily </a:t>
                </a:r>
                <a:r>
                  <a:rPr lang="en-US" sz="2400" b="1" dirty="0" smtClean="0">
                    <a:solidFill>
                      <a:schemeClr val="accent1"/>
                    </a:solidFill>
                  </a:rPr>
                  <a:t>nearly critical!</a:t>
                </a:r>
              </a:p>
              <a:p>
                <a:endParaRPr lang="en-US" sz="2800" b="1" dirty="0" smtClean="0">
                  <a:solidFill>
                    <a:srgbClr val="FF0000"/>
                  </a:solidFill>
                </a:endParaRPr>
              </a:p>
              <a:p>
                <a:r>
                  <a:rPr lang="en-US" sz="2800" b="1" dirty="0">
                    <a:solidFill>
                      <a:srgbClr val="FF0000"/>
                    </a:solidFill>
                  </a:rPr>
                  <a:t>f</a:t>
                </a:r>
                <a:r>
                  <a:rPr lang="en-US" sz="2800" b="1" dirty="0" smtClean="0">
                    <a:solidFill>
                      <a:srgbClr val="FF0000"/>
                    </a:solidFill>
                  </a:rPr>
                  <a:t>or ‘normal’ components</a:t>
                </a:r>
              </a:p>
              <a:p>
                <a:endParaRPr lang="en-US" sz="2800" b="1" dirty="0">
                  <a:solidFill>
                    <a:srgbClr val="FF0000"/>
                  </a:solidFill>
                </a:endParaRPr>
              </a:p>
              <a:p>
                <a:r>
                  <a:rPr lang="en-US" sz="2800" b="1" dirty="0" smtClean="0">
                    <a:solidFill>
                      <a:srgbClr val="FF0000"/>
                    </a:solidFill>
                  </a:rPr>
                  <a:t>As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𝝆</m:t>
                    </m:r>
                    <m:r>
                      <a:rPr lang="en-US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a:rPr lang="en-US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𝟒</m:t>
                        </m:r>
                      </m:sup>
                    </m:sSup>
                    <m:r>
                      <a:rPr lang="en-US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≫</m:t>
                    </m:r>
                    <m:r>
                      <a:rPr lang="en-US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𝒌</m:t>
                    </m:r>
                    <m:r>
                      <a:rPr lang="en-US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2800" b="1" dirty="0" smtClean="0">
                  <a:solidFill>
                    <a:srgbClr val="FF0000"/>
                  </a:solidFill>
                </a:endParaRPr>
              </a:p>
              <a:p>
                <a:endParaRPr lang="en-US" sz="2800" b="1" dirty="0" smtClean="0">
                  <a:solidFill>
                    <a:srgbClr val="FF0000"/>
                  </a:solidFill>
                </a:endParaRPr>
              </a:p>
              <a:p>
                <a:endParaRPr lang="en-US" sz="2800" b="1" dirty="0">
                  <a:solidFill>
                    <a:srgbClr val="FF0000"/>
                  </a:solidFill>
                </a:endParaRPr>
              </a:p>
              <a:p>
                <a:endParaRPr lang="en-US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0"/>
                <a:ext cx="8991600" cy="7571303"/>
              </a:xfrm>
              <a:prstGeom prst="rect">
                <a:avLst/>
              </a:prstGeom>
              <a:blipFill rotWithShape="0">
                <a:blip r:embed="rId3"/>
                <a:stretch>
                  <a:fillRect l="-1424" t="-7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4267200" y="2604434"/>
            <a:ext cx="4579620" cy="400110"/>
          </a:xfrm>
          <a:prstGeom prst="rect">
            <a:avLst/>
          </a:prstGeom>
          <a:solidFill>
            <a:srgbClr val="FFFF00"/>
          </a:solidFill>
          <a:ln w="3175">
            <a:solidFill>
              <a:srgbClr val="FF0000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en-US" sz="2000" b="1" dirty="0"/>
              <a:t>E</a:t>
            </a:r>
            <a:r>
              <a:rPr lang="en-US" sz="2000" b="1" dirty="0" smtClean="0"/>
              <a:t>volution in spatially flat, k= 0, universe </a:t>
            </a:r>
            <a:endParaRPr lang="en-US" sz="20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600" y="3916790"/>
            <a:ext cx="914400" cy="44987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l="19378" t="-1" r="33563" b="45632"/>
          <a:stretch/>
        </p:blipFill>
        <p:spPr>
          <a:xfrm>
            <a:off x="5334000" y="3004544"/>
            <a:ext cx="1828800" cy="7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60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Need to </a:t>
            </a:r>
            <a:r>
              <a:rPr lang="en-US" b="1" dirty="0" err="1" smtClean="0">
                <a:solidFill>
                  <a:srgbClr val="FF0000"/>
                </a:solidFill>
              </a:rPr>
              <a:t>Reealat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i="1" smtClean="0">
                <a:solidFill>
                  <a:srgbClr val="00B0F0"/>
                </a:solidFill>
              </a:rPr>
              <a:t>a(t)</a:t>
            </a:r>
            <a:r>
              <a:rPr lang="en-US" b="1" smtClean="0">
                <a:solidFill>
                  <a:srgbClr val="FF0000"/>
                </a:solidFill>
              </a:rPr>
              <a:t> to Observables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>
                <a:solidFill>
                  <a:srgbClr val="002060"/>
                </a:solidFill>
              </a:rPr>
              <a:t>To determine: </a:t>
            </a:r>
          </a:p>
          <a:p>
            <a:pPr marL="0" indent="0">
              <a:buNone/>
            </a:pPr>
            <a:endParaRPr lang="en-US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2060"/>
                </a:solidFill>
              </a:rPr>
              <a:t>Contents, expansion rate, age of the universe 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925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2400" y="-187359"/>
            <a:ext cx="8686800" cy="79474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Conformal Time and </a:t>
            </a:r>
            <a:r>
              <a:rPr lang="en-US" b="1" dirty="0" err="1" smtClean="0">
                <a:solidFill>
                  <a:srgbClr val="0070C0"/>
                </a:solidFill>
              </a:rPr>
              <a:t>Comoving</a:t>
            </a:r>
            <a:r>
              <a:rPr lang="en-US" b="1" dirty="0" smtClean="0">
                <a:solidFill>
                  <a:srgbClr val="0070C0"/>
                </a:solidFill>
              </a:rPr>
              <a:t> Distance </a:t>
            </a:r>
            <a:endParaRPr lang="en-US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728628"/>
                <a:ext cx="8906164" cy="5976972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In terms of </a:t>
                </a:r>
                <a:r>
                  <a:rPr lang="en-US" b="1" u="sng" dirty="0">
                    <a:solidFill>
                      <a:srgbClr val="FF0000"/>
                    </a:solidFill>
                  </a:rPr>
                  <a:t>c</a:t>
                </a:r>
                <a:r>
                  <a:rPr lang="en-US" b="1" u="sng" dirty="0" smtClean="0">
                    <a:solidFill>
                      <a:srgbClr val="FF0000"/>
                    </a:solidFill>
                  </a:rPr>
                  <a:t>onformal time 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 smtClean="0"/>
                  <a:t>Metric </a:t>
                </a:r>
                <a:r>
                  <a:rPr lang="en-US" dirty="0"/>
                  <a:t> </a:t>
                </a:r>
                <a:endParaRPr lang="en-US" dirty="0" smtClean="0"/>
              </a:p>
              <a:p>
                <a:endParaRPr lang="en-US" dirty="0" smtClean="0"/>
              </a:p>
              <a:p>
                <a:endParaRPr lang="en-US" sz="1400" dirty="0"/>
              </a:p>
              <a:p>
                <a:r>
                  <a:rPr lang="en-US" dirty="0" smtClean="0"/>
                  <a:t>  </a:t>
                </a:r>
                <a:r>
                  <a:rPr lang="en-US" b="1" u="sng" dirty="0" err="1" smtClean="0">
                    <a:solidFill>
                      <a:srgbClr val="FF0000"/>
                    </a:solidFill>
                  </a:rPr>
                  <a:t>Comoving</a:t>
                </a:r>
                <a:r>
                  <a:rPr lang="en-US" b="1" u="sng" dirty="0" smtClean="0">
                    <a:solidFill>
                      <a:srgbClr val="FF0000"/>
                    </a:solidFill>
                  </a:rPr>
                  <a:t> distance </a:t>
                </a:r>
              </a:p>
              <a:p>
                <a:pPr marL="0" indent="0">
                  <a:buNone/>
                </a:pPr>
                <a:r>
                  <a:rPr lang="en-US" sz="2000" b="1" dirty="0"/>
                  <a:t>  </a:t>
                </a:r>
                <a:r>
                  <a:rPr lang="en-US" sz="2000" b="1" dirty="0" smtClean="0"/>
                  <a:t>       between </a:t>
                </a:r>
                <a:r>
                  <a:rPr lang="en-US" sz="2000" b="1" dirty="0" smtClean="0">
                    <a:solidFill>
                      <a:srgbClr val="FF0000"/>
                    </a:solidFill>
                  </a:rPr>
                  <a:t>‘us’ (at 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𝒕</m:t>
                    </m:r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en-US" sz="2000" b="1" dirty="0" smtClean="0">
                    <a:solidFill>
                      <a:srgbClr val="FF0000"/>
                    </a:solidFill>
                  </a:rPr>
                  <a:t>) </a:t>
                </a:r>
                <a:r>
                  <a:rPr lang="en-US" sz="2000" b="1" dirty="0" smtClean="0"/>
                  <a:t>and </a:t>
                </a:r>
                <a:r>
                  <a:rPr lang="en-US" sz="2000" b="1" i="1" dirty="0" smtClean="0">
                    <a:solidFill>
                      <a:srgbClr val="00B0F0"/>
                    </a:solidFill>
                  </a:rPr>
                  <a:t>light (ds = 0) </a:t>
                </a:r>
                <a:r>
                  <a:rPr lang="en-US" sz="2000" b="1" dirty="0" smtClean="0">
                    <a:solidFill>
                      <a:srgbClr val="FF0000"/>
                    </a:solidFill>
                  </a:rPr>
                  <a:t>emitted at time t</a:t>
                </a:r>
                <a:r>
                  <a:rPr lang="en-US" sz="2000" b="1" dirty="0" smtClean="0"/>
                  <a:t>:</a:t>
                </a:r>
                <a:endParaRPr lang="en-US" sz="4000" dirty="0"/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r>
                  <a:rPr lang="en-US" dirty="0" smtClean="0">
                    <a:sym typeface="Wingdings" panose="05000000000000000000" pitchFamily="2" charset="2"/>
                  </a:rPr>
                  <a:t> </a:t>
                </a:r>
                <a:r>
                  <a:rPr lang="en-US" dirty="0" smtClean="0"/>
                  <a:t>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728628"/>
                <a:ext cx="8906164" cy="5976972"/>
              </a:xfrm>
              <a:blipFill rotWithShape="0">
                <a:blip r:embed="rId2"/>
                <a:stretch>
                  <a:fillRect l="-1711" t="-13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0" y="728628"/>
            <a:ext cx="2371224" cy="117316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2265947" y="2794960"/>
                <a:ext cx="6878053" cy="5334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𝒅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US" sz="2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𝒔</m:t>
                          </m:r>
                        </m:e>
                        <m:sup>
                          <m:r>
                            <a:rPr kumimoji="0" lang="en-US" sz="2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𝟐</m:t>
                          </m:r>
                        </m:sup>
                      </m:sSup>
                      <m:r>
                        <a:rPr kumimoji="0" lang="en-US" sz="2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sSup>
                        <m:sSupPr>
                          <m:ctrlPr>
                            <a:rPr kumimoji="0" lang="en-US" sz="2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kumimoji="0" lang="en-US" sz="28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sz="28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𝒂</m:t>
                              </m:r>
                            </m:e>
                            <m:sup>
                              <m:r>
                                <a:rPr kumimoji="0" lang="en-US" sz="28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𝟐</m:t>
                              </m:r>
                            </m:sup>
                          </m:sSup>
                          <m:r>
                            <a:rPr kumimoji="0" lang="en-US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(</m:t>
                          </m:r>
                          <m:r>
                            <a:rPr kumimoji="0" lang="en-US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𝝉</m:t>
                          </m:r>
                          <m:r>
                            <a:rPr kumimoji="0" lang="en-US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)  [− </m:t>
                          </m:r>
                          <m:r>
                            <a:rPr kumimoji="0" lang="en-US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𝒅</m:t>
                          </m:r>
                          <m:r>
                            <a:rPr kumimoji="0" lang="en-US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 </m:t>
                          </m:r>
                          <m:sSup>
                            <m:sSupPr>
                              <m:ctrlPr>
                                <a:rPr kumimoji="0" lang="en-US" sz="28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sz="28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𝝉</m:t>
                              </m:r>
                            </m:e>
                            <m:sup>
                              <m:r>
                                <a:rPr kumimoji="0" lang="en-US" sz="28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𝟐</m:t>
                              </m:r>
                            </m:sup>
                          </m:sSup>
                          <m:r>
                            <a:rPr kumimoji="0" lang="en-US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+</m:t>
                          </m:r>
                          <m:r>
                            <a:rPr kumimoji="0" lang="en-US" sz="2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𝑹</m:t>
                          </m:r>
                        </m:e>
                        <m:sup>
                          <m:r>
                            <a:rPr kumimoji="0" lang="en-US" sz="2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𝟐</m:t>
                          </m:r>
                        </m:sup>
                      </m:sSup>
                      <m:r>
                        <a:rPr kumimoji="0" lang="en-US" sz="2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a:rPr kumimoji="0" lang="en-US" sz="2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𝒅</m:t>
                      </m:r>
                      <m:r>
                        <a:rPr kumimoji="0" lang="en-US" sz="2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US" sz="2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𝝌</m:t>
                          </m:r>
                        </m:e>
                        <m:sup>
                          <m:r>
                            <a:rPr kumimoji="0" lang="en-US" sz="2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𝟐</m:t>
                          </m:r>
                        </m:sup>
                      </m:sSup>
                      <m:r>
                        <a:rPr kumimoji="0" lang="en-US" sz="2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+</m:t>
                      </m:r>
                      <m:sSup>
                        <m:sSupPr>
                          <m:ctrlPr>
                            <a:rPr kumimoji="0" lang="en-US" sz="2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𝒓</m:t>
                          </m:r>
                        </m:e>
                        <m:sup>
                          <m:r>
                            <a:rPr kumimoji="0" lang="en-US" sz="2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𝟐</m:t>
                          </m:r>
                        </m:sup>
                      </m:sSup>
                      <m:r>
                        <a:rPr kumimoji="0" lang="en-US" sz="2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𝒅</m:t>
                      </m:r>
                      <m:r>
                        <a:rPr kumimoji="0" lang="en-US" sz="2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US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l-GR" sz="2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𝜴</m:t>
                          </m:r>
                        </m:e>
                        <m:sup>
                          <m:r>
                            <a:rPr kumimoji="0" lang="en-US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𝟐</m:t>
                          </m:r>
                        </m:sup>
                      </m:sSup>
                      <m:r>
                        <a:rPr kumimoji="0" lang="en-US" sz="2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]</m:t>
                      </m:r>
                    </m:oMath>
                  </m:oMathPara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/>
                  <a:cs typeface="+mn-cs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5947" y="2794960"/>
                <a:ext cx="6878053" cy="53347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9400" y="4487733"/>
            <a:ext cx="3070200" cy="101646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800971" y="4800600"/>
                <a:ext cx="1155764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𝑫</m:t>
                          </m:r>
                        </m:e>
                        <m:sub>
                          <m:r>
                            <a:rPr kumimoji="0" lang="en-US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𝑪</m:t>
                          </m:r>
                        </m:sub>
                      </m:sSub>
                      <m:r>
                        <a:rPr kumimoji="0" lang="en-US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𝑹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0971" y="4800600"/>
                <a:ext cx="1155764" cy="369332"/>
              </a:xfrm>
              <a:prstGeom prst="rect">
                <a:avLst/>
              </a:prstGeom>
              <a:blipFill>
                <a:blip r:embed="rId6"/>
                <a:stretch>
                  <a:fillRect l="-1579" r="-2105"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84807" y="5564823"/>
            <a:ext cx="2645893" cy="104860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105400" y="5791200"/>
            <a:ext cx="2447424" cy="646331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latin typeface="Calibri"/>
              </a:rPr>
              <a:t>A 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 geodesic distance;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not directly measurable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3048000" y="1990487"/>
                <a:ext cx="6096000" cy="4705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p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4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𝒄</m:t>
                              </m:r>
                            </m:e>
                            <m:sup>
                              <m: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</m:e>
                            <m:sup>
                              <m: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</m:e>
                          </m:d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 [</m:t>
                          </m:r>
                          <m:r>
                            <a:rPr lang="en-US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p>
                          <m:r>
                            <a:rPr lang="en-US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𝝌</m:t>
                          </m:r>
                        </m:e>
                        <m:sup>
                          <m:r>
                            <a:rPr lang="en-US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4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𝒓</m:t>
                          </m:r>
                        </m:e>
                        <m:sup>
                          <m:r>
                            <a:rPr lang="en-US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4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𝒅</m:t>
                      </m:r>
                      <m:r>
                        <a:rPr lang="en-US" sz="24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l-GR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𝜴</m:t>
                          </m:r>
                        </m:e>
                        <m:sup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0" y="1990487"/>
                <a:ext cx="6096000" cy="470513"/>
              </a:xfrm>
              <a:prstGeom prst="rect">
                <a:avLst/>
              </a:prstGeom>
              <a:blipFill rotWithShape="0">
                <a:blip r:embed="rId8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own Arrow 3"/>
          <p:cNvSpPr/>
          <p:nvPr/>
        </p:nvSpPr>
        <p:spPr>
          <a:xfrm>
            <a:off x="5462944" y="2499075"/>
            <a:ext cx="175856" cy="3128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23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-304800"/>
            <a:ext cx="8229600" cy="1143000"/>
          </a:xfrm>
        </p:spPr>
        <p:txBody>
          <a:bodyPr/>
          <a:lstStyle/>
          <a:p>
            <a:r>
              <a:rPr lang="en-US" b="1" u="sng" dirty="0" smtClean="0">
                <a:solidFill>
                  <a:srgbClr val="00B050"/>
                </a:solidFill>
              </a:rPr>
              <a:t>Horizons </a:t>
            </a:r>
            <a:endParaRPr lang="en-US" b="1" u="sng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838200"/>
                <a:ext cx="9067800" cy="6019800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b="1" dirty="0" smtClean="0">
                    <a:solidFill>
                      <a:srgbClr val="0070C0"/>
                    </a:solidFill>
                  </a:rPr>
                  <a:t>Hubble</a:t>
                </a:r>
                <a:r>
                  <a:rPr lang="en-US" b="1" dirty="0">
                    <a:solidFill>
                      <a:srgbClr val="0070C0"/>
                    </a:solidFill>
                  </a:rPr>
                  <a:t> 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Sphere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36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sSub>
                          <m:sSubPr>
                            <m:ctrlPr>
                              <a:rPr lang="en-US" sz="3600" b="1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b="1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en-US" sz="3600" b="1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𝑫</m:t>
                            </m:r>
                          </m:e>
                          <m:sub>
                            <m:r>
                              <a:rPr lang="en-US" sz="3600" b="1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𝑯</m:t>
                            </m:r>
                          </m:sub>
                        </m:sSub>
                        <m:r>
                          <a:rPr lang="en-US" sz="36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36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  <m:r>
                          <a:rPr lang="en-US" sz="36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6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b/>
                      <m:sup>
                        <m:r>
                          <a:rPr lang="en-US" sz="36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36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</m:sSubSup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endParaRPr lang="en-US" sz="1800" b="1" dirty="0" smtClean="0">
                  <a:solidFill>
                    <a:srgbClr val="FF0000"/>
                  </a:solidFill>
                </a:endParaRPr>
              </a:p>
              <a:p>
                <a:r>
                  <a:rPr lang="en-US" b="1" dirty="0" smtClean="0">
                    <a:solidFill>
                      <a:srgbClr val="FF0000"/>
                    </a:solidFill>
                  </a:rPr>
                  <a:t>Particle horizons: 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Light emitted at time past and probed at future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</m:sSub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US" b="1" dirty="0" smtClean="0">
                    <a:solidFill>
                      <a:srgbClr val="0070C0"/>
                    </a:solidFill>
                  </a:rPr>
                  <a:t>covers commoving distance: </a:t>
                </a:r>
                <a:endParaRPr lang="en-US" b="1" dirty="0" smtClean="0">
                  <a:solidFill>
                    <a:srgbClr val="FF0000"/>
                  </a:solidFill>
                </a:endParaRPr>
              </a:p>
              <a:p>
                <a:endParaRPr lang="en-US" sz="16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𝑫</m:t>
                          </m:r>
                        </m:e>
                        <m:sub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𝑪</m:t>
                          </m:r>
                        </m:sub>
                      </m:sSub>
                      <m:r>
                        <a:rPr lang="en-US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𝒄</m:t>
                      </m:r>
                      <m:nary>
                        <m:nary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</m:e>
                            <m:sub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𝒆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</m:e>
                            <m:sub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𝒇</m:t>
                              </m:r>
                            </m:sub>
                          </m:sSub>
                        </m:sup>
                        <m:e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𝒅</m:t>
                              </m:r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𝒕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  <m:d>
                                <m:d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</a:rPr>
                                        <m:t>𝒕</m:t>
                                      </m:r>
                                    </m:e>
                                    <m:sup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den>
                          </m:f>
                        </m:e>
                      </m:nary>
                    </m:oMath>
                  </m:oMathPara>
                </a14:m>
                <a:endParaRPr lang="en-US" dirty="0" smtClean="0"/>
              </a:p>
              <a:p>
                <a:endParaRPr lang="en-US" sz="2800" b="1" dirty="0" smtClean="0"/>
              </a:p>
              <a:p>
                <a:r>
                  <a:rPr lang="en-US" sz="2800" b="1" dirty="0" smtClean="0"/>
                  <a:t>Converges at lower limit </a:t>
                </a:r>
                <a:r>
                  <a:rPr lang="en-US" sz="2800" b="1" dirty="0" smtClean="0">
                    <a:sym typeface="Wingdings" panose="05000000000000000000" pitchFamily="2" charset="2"/>
                  </a:rPr>
                  <a:t> some past events can’t be observed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𝒕</m:t>
                        </m:r>
                      </m:e>
                      <m:sub>
                        <m:r>
                          <a:rPr lang="en-US" sz="28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𝒇</m:t>
                        </m:r>
                      </m:sub>
                    </m:sSub>
                  </m:oMath>
                </a14:m>
                <a:r>
                  <a:rPr lang="en-US" sz="2800" b="1" dirty="0" smtClean="0"/>
                  <a:t> </a:t>
                </a:r>
                <a:r>
                  <a:rPr lang="en-US" sz="2800" b="1" dirty="0" smtClean="0">
                    <a:sym typeface="Wingdings" panose="05000000000000000000" pitchFamily="2" charset="2"/>
                  </a:rPr>
                  <a:t>particle horizon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𝒕</m:t>
                        </m:r>
                      </m:e>
                      <m:sub>
                        <m:r>
                          <a:rPr lang="en-US" sz="28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𝒆</m:t>
                        </m:r>
                      </m:sub>
                    </m:sSub>
                    <m:r>
                      <a:rPr lang="en-US" sz="2800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→</m:t>
                    </m:r>
                    <m:r>
                      <a:rPr lang="en-US" sz="2800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𝟎</m:t>
                    </m:r>
                    <m:r>
                      <a:rPr lang="en-US" sz="2800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, </m:t>
                    </m:r>
                    <m:r>
                      <a:rPr lang="en-US" sz="2800" b="1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𝐚𝐧𝐝</m:t>
                    </m:r>
                    <m:r>
                      <a:rPr lang="en-US" sz="2800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sSub>
                      <m:sSubPr>
                        <m:ctrlPr>
                          <a:rPr lang="en-US" sz="28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𝒕</m:t>
                        </m:r>
                      </m:e>
                      <m:sub>
                        <m:r>
                          <a:rPr lang="en-US" sz="28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𝒇</m:t>
                        </m:r>
                      </m:sub>
                    </m:sSub>
                    <m:r>
                      <a:rPr lang="en-US" sz="2800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sSub>
                      <m:sSubPr>
                        <m:ctrlPr>
                          <a:rPr lang="en-US" sz="28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𝒕</m:t>
                        </m:r>
                      </m:e>
                      <m:sub>
                        <m:r>
                          <a:rPr lang="en-US" sz="28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𝟎</m:t>
                        </m:r>
                      </m:sub>
                    </m:sSub>
                    <m:r>
                      <a:rPr lang="en-US" sz="2800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</m:oMath>
                </a14:m>
                <a:endParaRPr lang="en-US" sz="2800" b="1" dirty="0" smtClean="0"/>
              </a:p>
              <a:p>
                <a:pPr>
                  <a:buFont typeface="Wingdings" panose="05000000000000000000" pitchFamily="2" charset="2"/>
                  <a:buChar char="à"/>
                </a:pPr>
                <a:r>
                  <a:rPr lang="en-US" sz="2800" b="1" dirty="0" smtClean="0">
                    <a:sym typeface="Wingdings" panose="05000000000000000000" pitchFamily="2" charset="2"/>
                  </a:rPr>
                  <a:t>Farthest we can see… ~ 14 </a:t>
                </a:r>
                <a:r>
                  <a:rPr lang="en-US" sz="2800" b="1" dirty="0" err="1" smtClean="0">
                    <a:sym typeface="Wingdings" panose="05000000000000000000" pitchFamily="2" charset="2"/>
                  </a:rPr>
                  <a:t>Gpc</a:t>
                </a:r>
                <a:r>
                  <a:rPr lang="en-US" sz="2800" b="1" dirty="0" smtClean="0">
                    <a:sym typeface="Wingdings" panose="05000000000000000000" pitchFamily="2" charset="2"/>
                  </a:rPr>
                  <a:t> </a:t>
                </a:r>
                <a:r>
                  <a:rPr lang="en-US" sz="2800" b="1" dirty="0" err="1" smtClean="0">
                    <a:sym typeface="Wingdings" panose="05000000000000000000" pitchFamily="2" charset="2"/>
                  </a:rPr>
                  <a:t>comoving</a:t>
                </a:r>
                <a:r>
                  <a:rPr lang="en-US" sz="2800" b="1" dirty="0" smtClean="0">
                    <a:sym typeface="Wingdings" panose="05000000000000000000" pitchFamily="2" charset="2"/>
                  </a:rPr>
                  <a:t>. </a:t>
                </a:r>
              </a:p>
              <a:p>
                <a:pPr marL="0" indent="0">
                  <a:buNone/>
                </a:pPr>
                <a:endParaRPr lang="en-US" sz="2800" b="1" dirty="0" smtClean="0"/>
              </a:p>
              <a:p>
                <a:r>
                  <a:rPr lang="en-US" sz="2800" b="1" dirty="0"/>
                  <a:t>C</a:t>
                </a:r>
                <a:r>
                  <a:rPr lang="en-US" sz="2800" b="1" dirty="0" smtClean="0"/>
                  <a:t>onverges  at upper limit </a:t>
                </a:r>
                <a:r>
                  <a:rPr lang="en-US" sz="2800" b="1" dirty="0" smtClean="0">
                    <a:sym typeface="Wingdings" panose="05000000000000000000" pitchFamily="2" charset="2"/>
                  </a:rPr>
                  <a:t> </a:t>
                </a:r>
                <a:r>
                  <a:rPr lang="en-US" sz="2800" b="1" dirty="0" smtClean="0"/>
                  <a:t>current events cannot be seen  in future </a:t>
                </a:r>
                <a:r>
                  <a:rPr lang="en-US" sz="2800" b="1" dirty="0" smtClean="0">
                    <a:sym typeface="Wingdings" panose="05000000000000000000" pitchFamily="2" charset="2"/>
                  </a:rPr>
                  <a:t> ‘event horizon’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2800" b="1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𝒕</m:t>
                            </m:r>
                          </m:e>
                          <m:sub>
                            <m:r>
                              <a:rPr lang="en-US" sz="2800" b="1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𝒆</m:t>
                            </m:r>
                            <m:r>
                              <a:rPr lang="en-US" sz="2800" b="1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  </m:t>
                            </m:r>
                          </m:sub>
                        </m:sSub>
                        <m:r>
                          <a:rPr lang="en-US" sz="28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= 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𝒕</m:t>
                        </m:r>
                      </m:e>
                      <m:sub>
                        <m:r>
                          <a:rPr lang="en-US" sz="28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𝟎</m:t>
                        </m:r>
                      </m:sub>
                    </m:sSub>
                    <m:r>
                      <a:rPr lang="en-US" sz="2800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 </m:t>
                    </m:r>
                  </m:oMath>
                </a14:m>
                <a:r>
                  <a:rPr lang="en-US" sz="2800" b="1" dirty="0" smtClean="0">
                    <a:sym typeface="Wingdings" panose="05000000000000000000" pitchFamily="2" charset="2"/>
                  </a:rPr>
                  <a:t>and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𝒕</m:t>
                        </m:r>
                      </m:e>
                      <m:sub>
                        <m:r>
                          <a:rPr lang="en-US" sz="28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𝒇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  </m:t>
                        </m:r>
                      </m:sub>
                    </m:sSub>
                    <m:r>
                      <a:rPr lang="en-US" sz="2800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→ </m:t>
                    </m:r>
                    <m:r>
                      <a:rPr lang="en-US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∞</m:t>
                    </m:r>
                  </m:oMath>
                </a14:m>
                <a:endParaRPr lang="en-US" sz="2800" b="1" dirty="0" smtClean="0">
                  <a:sym typeface="Wingdings" panose="05000000000000000000" pitchFamily="2" charset="2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838200"/>
                <a:ext cx="9067800" cy="6019800"/>
              </a:xfrm>
              <a:blipFill>
                <a:blip r:embed="rId2"/>
                <a:stretch>
                  <a:fillRect l="-1412" t="-1520" r="-1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1111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1367"/>
            <a:ext cx="8664019" cy="605788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Distances: </a:t>
            </a:r>
            <a:r>
              <a:rPr lang="en-US" sz="4000" b="1" u="sng" dirty="0" smtClean="0">
                <a:solidFill>
                  <a:srgbClr val="FF0000"/>
                </a:solidFill>
              </a:rPr>
              <a:t>with </a:t>
            </a:r>
            <a:r>
              <a:rPr lang="en-US" sz="4000" b="1" u="sng" dirty="0" smtClean="0">
                <a:solidFill>
                  <a:srgbClr val="0070C0"/>
                </a:solidFill>
              </a:rPr>
              <a:t>(almost) </a:t>
            </a:r>
            <a:r>
              <a:rPr lang="en-US" sz="4000" b="1" u="sng" dirty="0" smtClean="0">
                <a:solidFill>
                  <a:srgbClr val="FF0000"/>
                </a:solidFill>
              </a:rPr>
              <a:t>everything in it </a:t>
            </a:r>
            <a:endParaRPr lang="en-US" sz="4000" b="1" u="sng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-62154" y="764903"/>
                <a:ext cx="9067800" cy="6124215"/>
              </a:xfrm>
              <a:solidFill>
                <a:srgbClr val="FFFF00"/>
              </a:solidFill>
            </p:spPr>
            <p:txBody>
              <a:bodyPr>
                <a:normAutofit fontScale="70000" lnSpcReduction="20000"/>
              </a:bodyPr>
              <a:lstStyle/>
              <a:p>
                <a:pPr marL="0" indent="0">
                  <a:buNone/>
                </a:pPr>
                <a:r>
                  <a:rPr lang="en-US" dirty="0" smtClean="0"/>
                  <a:t>                                                                     </a:t>
                </a:r>
              </a:p>
              <a:p>
                <a:pPr marL="0" indent="0">
                  <a:buNone/>
                </a:pPr>
                <a:r>
                  <a:rPr lang="en-US" sz="3300" dirty="0"/>
                  <a:t> </a:t>
                </a:r>
                <a:r>
                  <a:rPr lang="en-US" sz="3300" dirty="0" smtClean="0"/>
                  <a:t>                                           and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3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3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        </m:t>
                        </m:r>
                        <m:r>
                          <a:rPr lang="en-US" sz="33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𝝆</m:t>
                        </m:r>
                      </m:e>
                      <m:sub>
                        <m:r>
                          <a:rPr lang="en-US" sz="33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𝒄</m:t>
                        </m:r>
                        <m:r>
                          <a:rPr lang="en-US" sz="33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sz="33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3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3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</m:t>
                        </m:r>
                        <m:sSubSup>
                          <m:sSubSupPr>
                            <m:ctrlPr>
                              <a:rPr lang="en-US" sz="33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33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𝑯</m:t>
                            </m:r>
                          </m:e>
                          <m:sub>
                            <m:r>
                              <a:rPr lang="en-US" sz="33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</m:sub>
                          <m:sup>
                            <m:r>
                              <a:rPr lang="en-US" sz="33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sup>
                        </m:sSubSup>
                      </m:num>
                      <m:den>
                        <m:r>
                          <a:rPr lang="en-US" sz="33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𝟖</m:t>
                        </m:r>
                        <m:r>
                          <a:rPr lang="en-US" sz="33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𝝅</m:t>
                        </m:r>
                        <m:r>
                          <a:rPr lang="en-US" sz="33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𝑮</m:t>
                        </m:r>
                      </m:den>
                    </m:f>
                    <m:r>
                      <a:rPr lang="en-US" sz="33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; </m:t>
                    </m:r>
                    <m:sSub>
                      <m:sSubPr>
                        <m:ctrlPr>
                          <a:rPr lang="en-US" sz="33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3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𝛀</m:t>
                        </m:r>
                      </m:e>
                      <m:sub>
                        <m:r>
                          <a:rPr lang="en-US" sz="33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𝑴</m:t>
                        </m:r>
                        <m:r>
                          <a:rPr lang="en-US" sz="33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sz="33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=</m:t>
                    </m:r>
                    <m:f>
                      <m:fPr>
                        <m:ctrlPr>
                          <a:rPr lang="en-US" sz="33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33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3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𝝆</m:t>
                            </m:r>
                          </m:e>
                          <m:sub>
                            <m:r>
                              <a:rPr lang="en-US" sz="33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𝑴</m:t>
                            </m:r>
                            <m:r>
                              <a:rPr lang="en-US" sz="33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33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3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𝝆</m:t>
                            </m:r>
                          </m:e>
                          <m:sub>
                            <m:r>
                              <a:rPr lang="en-US" sz="33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𝒄</m:t>
                            </m:r>
                            <m:r>
                              <a:rPr lang="en-US" sz="33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den>
                    </m:f>
                    <m:r>
                      <a:rPr lang="en-US" sz="33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US" sz="3300" b="1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𝐞𝐭𝐜</m:t>
                    </m:r>
                    <m:r>
                      <a:rPr lang="en-US" sz="3300" b="1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… </m:t>
                    </m:r>
                  </m:oMath>
                </a14:m>
                <a:r>
                  <a:rPr lang="en-US" sz="3300" b="1" dirty="0"/>
                  <a:t> </a:t>
                </a:r>
                <a:endParaRPr lang="en-US" sz="3300" dirty="0" smtClean="0"/>
              </a:p>
              <a:p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          </m:t>
                      </m:r>
                    </m:oMath>
                  </m:oMathPara>
                </a14:m>
                <a:endParaRPr lang="en-US" sz="2200" b="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sz="2200" b="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sz="22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200" b="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sz="2200" b="1" i="1" dirty="0" smtClean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sz="2200" b="1" i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sz="2200" b="1" i="1" dirty="0" smtClean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sz="2200" b="1" i="1" dirty="0" smtClean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sz="2200" b="1" i="1" dirty="0" smtClean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sz="2600" b="1" dirty="0" smtClean="0">
                  <a:solidFill>
                    <a:srgbClr val="002060"/>
                  </a:solidFill>
                </a:endParaRPr>
              </a:p>
              <a:p>
                <a:pPr marL="0" indent="0">
                  <a:buNone/>
                </a:pPr>
                <a:endParaRPr lang="en-US" sz="2600" b="1" dirty="0" smtClean="0">
                  <a:solidFill>
                    <a:srgbClr val="002060"/>
                  </a:solidFill>
                </a:endParaRPr>
              </a:p>
              <a:p>
                <a:pPr marL="0" indent="0">
                  <a:buNone/>
                </a:pPr>
                <a:endParaRPr lang="en-US" sz="2600" b="1" dirty="0">
                  <a:solidFill>
                    <a:srgbClr val="002060"/>
                  </a:solidFill>
                </a:endParaRPr>
              </a:p>
              <a:p>
                <a:pPr marL="0" indent="0">
                  <a:buNone/>
                </a:pPr>
                <a:r>
                  <a:rPr lang="en-US" sz="3800" dirty="0" smtClean="0">
                    <a:solidFill>
                      <a:srgbClr val="002060"/>
                    </a:solidFill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8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3800" b="0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D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3800" b="0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sz="3800" b="0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8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3800" b="0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</m:t>
                        </m:r>
                      </m:num>
                      <m:den>
                        <m:sSub>
                          <m:sSubPr>
                            <m:ctrlPr>
                              <a:rPr lang="en-US" sz="380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3800" b="0" i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sz="3800" b="0" i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  <m:r>
                      <a:rPr lang="en-US" sz="3800" b="0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38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en-US" sz="38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8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𝑑𝑎</m:t>
                            </m:r>
                          </m:num>
                          <m:den>
                            <m:r>
                              <a:rPr lang="en-US" sz="38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𝑑𝑡</m:t>
                            </m:r>
                          </m:den>
                        </m:f>
                        <m:r>
                          <a:rPr lang="en-US" sz="3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US" sz="3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𝑎𝐻</m:t>
                        </m:r>
                        <m:r>
                          <a:rPr lang="en-US" sz="3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 </m:t>
                        </m:r>
                        <m:r>
                          <a:rPr lang="en-US" sz="3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𝛺</m:t>
                        </m:r>
                      </m:e>
                      <m:sub>
                        <m:r>
                          <a:rPr lang="en-US" sz="3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  <m:r>
                          <a:rPr lang="en-US" sz="3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3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38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𝛺</m:t>
                        </m:r>
                      </m:e>
                      <m:sub>
                        <m:r>
                          <a:rPr lang="en-US" sz="3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3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−</m:t>
                    </m:r>
                    <m:r>
                      <a:rPr lang="en-US" sz="3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3800" dirty="0" smtClean="0">
                    <a:solidFill>
                      <a:srgbClr val="002060"/>
                    </a:solidFill>
                  </a:rPr>
                  <a:t>) </a:t>
                </a:r>
              </a:p>
              <a:p>
                <a:pPr marL="0" indent="0">
                  <a:buNone/>
                </a:pPr>
                <a:endParaRPr lang="en-US" sz="2600" b="1" dirty="0">
                  <a:solidFill>
                    <a:srgbClr val="002060"/>
                  </a:solidFill>
                </a:endParaRPr>
              </a:p>
              <a:p>
                <a:pPr marL="0" indent="0">
                  <a:buNone/>
                </a:pPr>
                <a:endParaRPr lang="en-US" b="1" dirty="0" smtClean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62154" y="764903"/>
                <a:ext cx="9067800" cy="6124215"/>
              </a:xfrm>
              <a:blipFill rotWithShape="0">
                <a:blip r:embed="rId2"/>
                <a:stretch>
                  <a:fillRect l="-12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571" y="2287658"/>
            <a:ext cx="6758660" cy="1143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633" y="4099452"/>
            <a:ext cx="8664535" cy="1143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6651" y="911063"/>
            <a:ext cx="2534761" cy="94261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6200" y="1219314"/>
                <a:ext cx="966651" cy="37766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𝑯</m:t>
                          </m:r>
                        </m:e>
                        <m:sup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</m:oMath>
                  </m:oMathPara>
                </a14:m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1219314"/>
                <a:ext cx="966651" cy="377667"/>
              </a:xfrm>
              <a:prstGeom prst="rect">
                <a:avLst/>
              </a:prstGeom>
              <a:blipFill rotWithShape="0">
                <a:blip r:embed="rId6"/>
                <a:stretch>
                  <a:fillRect l="-633" t="-1613"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7913231" y="5483474"/>
            <a:ext cx="1092415" cy="369332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b="1" dirty="0" smtClean="0"/>
              <a:t>exercise)</a:t>
            </a:r>
            <a:endParaRPr lang="en-US" b="1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16207" y="6174725"/>
            <a:ext cx="3827793" cy="714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663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To Compare with Data </a:t>
            </a:r>
            <a:endParaRPr lang="en-US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Need  scale factor </a:t>
                </a:r>
                <a:r>
                  <a:rPr lang="en-US" b="1" i="1" dirty="0" smtClean="0">
                    <a:solidFill>
                      <a:srgbClr val="FF0000"/>
                    </a:solidFill>
                  </a:rPr>
                  <a:t>a</a:t>
                </a:r>
                <a:r>
                  <a:rPr lang="en-US" dirty="0" smtClean="0"/>
                  <a:t> function of an observable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Also need to relate </a:t>
                </a:r>
                <a:r>
                  <a:rPr lang="en-US" dirty="0" err="1" smtClean="0"/>
                  <a:t>comoving</a:t>
                </a:r>
                <a:r>
                  <a:rPr lang="en-US" dirty="0" smtClean="0"/>
                  <a:t> distance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𝑫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𝑪</m:t>
                        </m:r>
                      </m:sub>
                    </m:sSub>
                  </m:oMath>
                </a14:m>
                <a:r>
                  <a:rPr lang="en-US" dirty="0" smtClean="0"/>
                  <a:t> to observables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9591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728" y="9029"/>
            <a:ext cx="9110272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          </a:t>
            </a:r>
            <a:endParaRPr lang="en-US" u="sng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7690" y="1182237"/>
            <a:ext cx="4202243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b="1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  </a:t>
            </a:r>
          </a:p>
          <a:p>
            <a:endParaRPr lang="en-US" dirty="0" smtClean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 smtClean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 smtClean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 smtClean="0">
              <a:solidFill>
                <a:prstClr val="black"/>
              </a:solidFill>
            </a:endParaRPr>
          </a:p>
          <a:p>
            <a:r>
              <a:rPr lang="en-US" sz="2400" b="1" dirty="0" smtClean="0">
                <a:solidFill>
                  <a:srgbClr val="FF0000"/>
                </a:solidFill>
              </a:rPr>
              <a:t>   Light from galaxies </a:t>
            </a:r>
            <a:r>
              <a:rPr lang="en-US" sz="2400" b="1" dirty="0">
                <a:solidFill>
                  <a:srgbClr val="FF0000"/>
                </a:solidFill>
              </a:rPr>
              <a:t>redshifted </a:t>
            </a:r>
          </a:p>
          <a:p>
            <a:endParaRPr lang="en-US" sz="2400" b="1" dirty="0">
              <a:solidFill>
                <a:srgbClr val="00B0F0"/>
              </a:solidFill>
            </a:endParaRPr>
          </a:p>
          <a:p>
            <a:endParaRPr lang="en-US" sz="2400" b="1" dirty="0" smtClean="0">
              <a:solidFill>
                <a:srgbClr val="00B0F0"/>
              </a:solidFill>
            </a:endParaRPr>
          </a:p>
          <a:p>
            <a:endParaRPr lang="en-US" sz="2400" b="1" dirty="0">
              <a:solidFill>
                <a:srgbClr val="C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794" y="328910"/>
            <a:ext cx="3252866" cy="1066892"/>
          </a:xfrm>
          <a:prstGeom prst="rect">
            <a:avLst/>
          </a:prstGeom>
        </p:spPr>
      </p:pic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181600" y="1631610"/>
            <a:ext cx="4498271" cy="470747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272" y="1655476"/>
            <a:ext cx="3559909" cy="221089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633" y="4339606"/>
            <a:ext cx="4268767" cy="2518394"/>
          </a:xfrm>
          <a:prstGeom prst="rect">
            <a:avLst/>
          </a:prstGeom>
        </p:spPr>
      </p:pic>
      <p:cxnSp>
        <p:nvCxnSpPr>
          <p:cNvPr id="17" name="Straight Arrow Connector 16"/>
          <p:cNvCxnSpPr/>
          <p:nvPr/>
        </p:nvCxnSpPr>
        <p:spPr>
          <a:xfrm flipV="1">
            <a:off x="2747290" y="4655162"/>
            <a:ext cx="1295400" cy="1502672"/>
          </a:xfrm>
          <a:prstGeom prst="straightConnector1">
            <a:avLst/>
          </a:prstGeom>
          <a:ln w="127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4800600" y="6477000"/>
            <a:ext cx="2848087" cy="369332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</a:rPr>
              <a:t>Nobel 2011 </a:t>
            </a:r>
            <a:r>
              <a:rPr lang="en-US" b="1" dirty="0" smtClean="0">
                <a:solidFill>
                  <a:prstClr val="black"/>
                </a:solidFill>
                <a:sym typeface="Wingdings" panose="05000000000000000000" pitchFamily="2" charset="2"/>
              </a:rPr>
              <a:t> acceleration!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61873" y="402403"/>
            <a:ext cx="4495800" cy="646331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92D050"/>
                </a:solidFill>
              </a:rPr>
              <a:t>Measuring Redshifts </a:t>
            </a:r>
            <a:endParaRPr lang="en-US" sz="36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132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33400" y="-76350"/>
            <a:ext cx="9753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To begin </a:t>
            </a:r>
            <a:r>
              <a:rPr lang="en-US" b="1" u="sng" dirty="0" smtClean="0">
                <a:solidFill>
                  <a:srgbClr val="FF0000"/>
                </a:solidFill>
              </a:rPr>
              <a:t>Fixing our Model: </a:t>
            </a:r>
            <a:br>
              <a:rPr lang="en-US" b="1" u="sng" dirty="0" smtClean="0">
                <a:solidFill>
                  <a:srgbClr val="FF0000"/>
                </a:solidFill>
              </a:rPr>
            </a:br>
            <a:r>
              <a:rPr lang="en-US" b="1" u="sng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/>
              <a:t>Expansion</a:t>
            </a:r>
            <a:r>
              <a:rPr lang="en-US" b="1" dirty="0" smtClean="0">
                <a:sym typeface="Wingdings" panose="05000000000000000000" pitchFamily="2" charset="2"/>
              </a:rPr>
              <a:t>  </a:t>
            </a:r>
            <a:r>
              <a:rPr lang="en-US" b="1" dirty="0" smtClean="0"/>
              <a:t>Redshift </a:t>
            </a:r>
            <a:r>
              <a:rPr lang="en-US" b="1" dirty="0" smtClean="0">
                <a:sym typeface="Wingdings" panose="05000000000000000000" pitchFamily="2" charset="2"/>
              </a:rPr>
              <a:t> </a:t>
            </a:r>
            <a:r>
              <a:rPr lang="en-US" b="1" dirty="0" smtClean="0"/>
              <a:t>Hubble diagram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6977" y="1332689"/>
            <a:ext cx="2836040" cy="1241095"/>
          </a:xfrm>
          <a:prstGeom prst="rect">
            <a:avLst/>
          </a:prstGeom>
        </p:spPr>
      </p:pic>
      <p:pic>
        <p:nvPicPr>
          <p:cNvPr id="5" name="Picture 4" descr="2000px-Redshift_blueshift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13174" y="1365531"/>
            <a:ext cx="3352800" cy="1066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2886066"/>
            <a:ext cx="1992930" cy="9505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8789" y="2628503"/>
            <a:ext cx="1994495" cy="114581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541" y="4670750"/>
            <a:ext cx="3758198" cy="652457"/>
          </a:xfrm>
          <a:prstGeom prst="rect">
            <a:avLst/>
          </a:prstGeom>
        </p:spPr>
      </p:pic>
      <p:pic>
        <p:nvPicPr>
          <p:cNvPr id="63492" name="Picture 4" descr="Image result for hubble diagram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3174" y="3236833"/>
            <a:ext cx="3352800" cy="2527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638800" y="2455179"/>
                <a:ext cx="276280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  <m:sub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 →→→   </m:t>
                      </m:r>
                      <m:sSub>
                        <m:sSubPr>
                          <m:ctrlPr>
                            <a:rPr lang="en-US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  <m:sub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0" y="2455179"/>
                <a:ext cx="2762808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1072665" y="6310834"/>
            <a:ext cx="6428106" cy="461665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Hubble Constant usually expressed in km/s/</a:t>
            </a:r>
            <a:r>
              <a:rPr lang="en-US" sz="2400" b="1" dirty="0" err="1" smtClean="0">
                <a:solidFill>
                  <a:srgbClr val="FF0000"/>
                </a:solidFill>
              </a:rPr>
              <a:t>Mpc</a:t>
            </a:r>
            <a:endParaRPr lang="en-US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34806" y="3960953"/>
                <a:ext cx="3908594" cy="829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000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𝒛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2000" b="1" dirty="0" smtClean="0"/>
                  <a:t>=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̇"/>
                            <m:ctrlP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</m:acc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b>
                            <m: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p>
                            <m: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000" b="1" dirty="0" smtClean="0"/>
                  <a:t>,     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000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  <m:t>𝒛</m:t>
                            </m:r>
                          </m:e>
                          <m:sub>
                            <m: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e>
                    </m:acc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000" b="1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US" sz="2000" b="1" dirty="0">
                        <a:solidFill>
                          <a:prstClr val="black"/>
                        </a:solidFill>
                      </a:rPr>
                      <m:t> </m:t>
                    </m:r>
                    <m:f>
                      <m:fPr>
                        <m:ctrlPr>
                          <a:rPr lang="en-US" sz="20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b="1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sz="2000" b="1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000" b="1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</m:e>
                            </m:acc>
                          </m:e>
                          <m:sub>
                            <m:r>
                              <a:rPr lang="en-US" sz="2000" b="1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num>
                      <m:den>
                        <m:sSubSup>
                          <m:sSubSupPr>
                            <m:ctrlPr>
                              <a:rPr lang="en-US" sz="2000" b="1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b="1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b>
                            <m:r>
                              <a:rPr lang="en-US" sz="2000" b="1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  <m:sup/>
                        </m:sSubSup>
                      </m:den>
                    </m:f>
                    <m:r>
                      <a:rPr lang="en-US" sz="20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sz="20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   </m:t>
                    </m:r>
                  </m:oMath>
                </a14:m>
                <a:endParaRPr lang="en-US" sz="2000" b="1" i="1" dirty="0" smtClean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→ </m:t>
                    </m:r>
                  </m:oMath>
                </a14:m>
                <a:r>
                  <a:rPr lang="en-US" sz="2000" b="1" dirty="0" smtClean="0"/>
                  <a:t> </a:t>
                </a:r>
                <a:endParaRPr lang="en-US" sz="2000" b="1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806" y="3960953"/>
                <a:ext cx="3908594" cy="829522"/>
              </a:xfrm>
              <a:prstGeom prst="rect">
                <a:avLst/>
              </a:prstGeom>
              <a:blipFill>
                <a:blip r:embed="rId11"/>
                <a:stretch>
                  <a:fillRect l="-17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962400" y="5673443"/>
                <a:ext cx="183826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𝑯</m:t>
                          </m:r>
                        </m:e>
                        <m:sub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𝒅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 ≃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𝒛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5673443"/>
                <a:ext cx="1838260" cy="430887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Bent-Up Arrow 14"/>
          <p:cNvSpPr/>
          <p:nvPr/>
        </p:nvSpPr>
        <p:spPr>
          <a:xfrm rot="7083471">
            <a:off x="3962400" y="5390546"/>
            <a:ext cx="228600" cy="282897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64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958" y="-76350"/>
            <a:ext cx="9224158" cy="1143000"/>
          </a:xfrm>
        </p:spPr>
        <p:txBody>
          <a:bodyPr>
            <a:normAutofit fontScale="90000"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Bit more formal route: </a:t>
            </a:r>
            <a:br>
              <a:rPr lang="en-US" b="1" u="sng" dirty="0" smtClean="0">
                <a:solidFill>
                  <a:srgbClr val="FF0000"/>
                </a:solidFill>
              </a:rPr>
            </a:br>
            <a:r>
              <a:rPr lang="en-US" dirty="0" smtClean="0"/>
              <a:t>Expansion</a:t>
            </a:r>
            <a:r>
              <a:rPr lang="en-US" dirty="0" smtClean="0">
                <a:sym typeface="Wingdings" panose="05000000000000000000" pitchFamily="2" charset="2"/>
              </a:rPr>
              <a:t>  </a:t>
            </a:r>
            <a:r>
              <a:rPr lang="en-US" dirty="0" smtClean="0"/>
              <a:t>Redshift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40533" y="5181273"/>
            <a:ext cx="3309876" cy="1448453"/>
          </a:xfrm>
          <a:prstGeom prst="rect">
            <a:avLst/>
          </a:prstGeom>
        </p:spPr>
      </p:pic>
      <p:pic>
        <p:nvPicPr>
          <p:cNvPr id="5" name="Picture 4" descr="2000px-Redshift_blueshift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02086" y="1468794"/>
            <a:ext cx="3352800" cy="10668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096000" y="2535594"/>
                <a:ext cx="276280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𝒕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𝒕</m:t>
                          </m:r>
                        </m:e>
                        <m:sub>
                          <m:r>
                            <a:rPr kumimoji="0" lang="en-US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sub>
                      </m:sSub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→→→   </m:t>
                      </m:r>
                      <m:sSub>
                        <m:sSubPr>
                          <m:ctrlPr>
                            <a:rPr kumimoji="0" lang="en-US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𝒕</m:t>
                          </m:r>
                        </m:e>
                        <m:sub>
                          <m:r>
                            <a:rPr kumimoji="0" lang="en-US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2535594"/>
                <a:ext cx="2762808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35429" y="1746695"/>
                <a:ext cx="517571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𝝉</m:t>
                      </m:r>
                      <m:r>
                        <a:rPr kumimoji="0" lang="en-US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d>
                        <m:dPr>
                          <m:ctrlPr>
                            <a:rPr kumimoji="0" lang="en-US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𝐭</m:t>
                              </m:r>
                            </m:e>
                            <m:sub>
                              <m:r>
                                <a:rPr kumimoji="0" lang="en-US" sz="24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𝟎</m:t>
                              </m:r>
                            </m:sub>
                          </m:sSub>
                        </m:e>
                      </m:d>
                      <m:r>
                        <a:rPr kumimoji="0" lang="en-US" sz="2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− </m:t>
                      </m:r>
                      <m:r>
                        <a:rPr kumimoji="0" lang="el-GR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𝝉</m:t>
                      </m:r>
                      <m:r>
                        <a:rPr kumimoji="0" lang="en-US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d>
                        <m:dPr>
                          <m:ctrlPr>
                            <a:rPr kumimoji="0" lang="en-US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𝒕</m:t>
                              </m:r>
                            </m:e>
                            <m:sub>
                              <m:r>
                                <a:rPr kumimoji="0" lang="en-US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𝟏</m:t>
                              </m:r>
                            </m:sub>
                          </m:sSub>
                        </m:e>
                      </m:d>
                      <m:r>
                        <a:rPr kumimoji="0" lang="en-US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𝑫</m:t>
                          </m:r>
                        </m:e>
                        <m:sub>
                          <m:r>
                            <a:rPr kumimoji="0" lang="en-US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𝑪</m:t>
                          </m:r>
                        </m:sub>
                      </m:sSub>
                      <m:r>
                        <a:rPr kumimoji="0" lang="en-US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→  </m:t>
                      </m:r>
                      <m:r>
                        <a:rPr kumimoji="0" lang="en-US" sz="2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(</m:t>
                      </m:r>
                      <m:r>
                        <a:rPr kumimoji="0" lang="en-US" sz="2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𝐢𝐧𝐯𝐚𝐫𝐢𝐚𝐧𝐭</m:t>
                      </m:r>
                      <m:r>
                        <a:rPr kumimoji="0" lang="en-US" sz="2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429" y="1746695"/>
                <a:ext cx="5175712" cy="369332"/>
              </a:xfrm>
              <a:prstGeom prst="rect">
                <a:avLst/>
              </a:prstGeom>
              <a:blipFill>
                <a:blip r:embed="rId5"/>
                <a:stretch>
                  <a:fillRect r="-1060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-3958" y="2854475"/>
                <a:ext cx="399994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→  </m:t>
                      </m:r>
                      <m:r>
                        <a:rPr kumimoji="0" lang="en-US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𝜹</m:t>
                      </m:r>
                      <m:r>
                        <a:rPr kumimoji="0" lang="en-US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𝝉</m:t>
                          </m:r>
                          <m:r>
                            <a:rPr kumimoji="0" lang="en-US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 </m:t>
                          </m:r>
                          <m:d>
                            <m:dPr>
                              <m:ctrlPr>
                                <a:rPr kumimoji="0" lang="en-US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24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1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𝐭</m:t>
                                  </m:r>
                                </m:e>
                                <m:sub>
                                  <m:r>
                                    <a:rPr kumimoji="0" lang="en-US" sz="2400" b="1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𝟎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kumimoji="0" lang="en-US" sz="2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− </m:t>
                      </m:r>
                      <m:r>
                        <a:rPr kumimoji="0" lang="el-GR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𝜹</m:t>
                      </m:r>
                      <m:r>
                        <a:rPr kumimoji="0" lang="en-US" sz="2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l-GR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𝝉</m:t>
                          </m:r>
                          <m:r>
                            <a:rPr kumimoji="0" lang="en-US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 </m:t>
                          </m:r>
                          <m:d>
                            <m:dPr>
                              <m:ctrlPr>
                                <a:rPr kumimoji="0" lang="en-US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24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𝒕</m:t>
                                  </m:r>
                                </m:e>
                                <m:sub>
                                  <m:r>
                                    <a:rPr kumimoji="0" lang="en-US" sz="24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𝟏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kumimoji="0" lang="en-US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  <m:r>
                        <a:rPr kumimoji="0" lang="en-US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𝟎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958" y="2854475"/>
                <a:ext cx="3999941" cy="369332"/>
              </a:xfrm>
              <a:prstGeom prst="rect">
                <a:avLst/>
              </a:prstGeom>
              <a:blipFill>
                <a:blip r:embed="rId6"/>
                <a:stretch>
                  <a:fillRect l="-457" r="-1218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0389" y="3602394"/>
            <a:ext cx="2371550" cy="117053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8709" y="3696386"/>
            <a:ext cx="3024182" cy="144164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04800" y="5715000"/>
            <a:ext cx="4572000" cy="38100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Frequencies proportional to time intervals 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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4342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709"/>
            <a:ext cx="8153400" cy="581891"/>
          </a:xfrm>
        </p:spPr>
        <p:txBody>
          <a:bodyPr>
            <a:normAutofit fontScale="90000"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Distances: Angular and Luminosity </a:t>
            </a:r>
            <a:endParaRPr lang="en-US" b="1" u="sng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914400"/>
                <a:ext cx="8839200" cy="6248400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en-US" b="1" dirty="0" smtClean="0">
                    <a:solidFill>
                      <a:srgbClr val="00B0F0"/>
                    </a:solidFill>
                  </a:rPr>
                  <a:t>In flat static space: </a:t>
                </a:r>
                <a:r>
                  <a:rPr lang="en-US" dirty="0" smtClean="0"/>
                  <a:t>Object of physical size D has angular extension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𝛿𝜗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dirty="0" smtClean="0"/>
                  <a:t>if it is at distance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dirty="0" smtClean="0"/>
                  <a:t>: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𝛿𝜗</m:t>
                      </m:r>
                    </m:oMath>
                  </m:oMathPara>
                </a14:m>
                <a:endParaRPr lang="en-US" b="0" dirty="0" smtClean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b="1" dirty="0" smtClean="0">
                    <a:solidFill>
                      <a:srgbClr val="00B0F0"/>
                    </a:solidFill>
                  </a:rPr>
                  <a:t>In flat static space </a:t>
                </a:r>
                <a:r>
                  <a:rPr lang="en-US" dirty="0" smtClean="0"/>
                  <a:t>luminosity of object follows inverse square law. The luminosity distance is defined in terms of the intrinsic luminosity L (energy emitted per second) as,</a:t>
                </a:r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dirty="0" smtClean="0"/>
                  <a:t> here is  just the regular Euclidean distance </a:t>
                </a:r>
                <a:endParaRPr lang="en-US" dirty="0"/>
              </a:p>
              <a:p>
                <a:r>
                  <a:rPr lang="en-US" dirty="0" smtClean="0"/>
                  <a:t>F the observed flux (energy reconceived per second) </a:t>
                </a:r>
              </a:p>
              <a:p>
                <a:r>
                  <a:rPr lang="en-US" dirty="0" smtClean="0"/>
                  <a:t>Assumed transparent medium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914400"/>
                <a:ext cx="8839200" cy="6248400"/>
              </a:xfrm>
              <a:blipFill>
                <a:blip r:embed="rId2"/>
                <a:stretch>
                  <a:fillRect l="-1172" t="-15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4267200"/>
            <a:ext cx="2267909" cy="131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32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422" y="-2055"/>
            <a:ext cx="8280939" cy="487362"/>
          </a:xfrm>
        </p:spPr>
        <p:txBody>
          <a:bodyPr>
            <a:normAutofit fontScale="90000"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Angular dist. in cosmological context </a:t>
            </a:r>
            <a:endParaRPr lang="en-US" b="1" u="sng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1931" t="142" r="17808" b="16878"/>
          <a:stretch/>
        </p:blipFill>
        <p:spPr>
          <a:xfrm>
            <a:off x="5071654" y="2214914"/>
            <a:ext cx="4038600" cy="3575252"/>
          </a:xfrm>
          <a:prstGeom prst="rect">
            <a:avLst/>
          </a:prstGeom>
        </p:spPr>
      </p:pic>
      <p:pic>
        <p:nvPicPr>
          <p:cNvPr id="5" name="Content Placeholder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401" y="795689"/>
            <a:ext cx="7894960" cy="11913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28600" y="2188917"/>
                <a:ext cx="3644294" cy="218521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Objects of proper length D  </a:t>
                </a:r>
              </a:p>
              <a:p>
                <a:endParaRPr lang="en-US" sz="1600" b="1" dirty="0" smtClean="0"/>
              </a:p>
              <a:p>
                <a:r>
                  <a:rPr lang="en-US" sz="2400" b="1" dirty="0" smtClean="0"/>
                  <a:t>Emitting at </a:t>
                </a:r>
                <a:r>
                  <a:rPr lang="en-US" sz="2400" b="1" i="1" dirty="0" smtClean="0"/>
                  <a:t>a (t) </a:t>
                </a:r>
              </a:p>
              <a:p>
                <a:r>
                  <a:rPr lang="en-US" sz="2400" b="1" dirty="0" smtClean="0"/>
                  <a:t>with angular scale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</a:rPr>
                      <m:t>𝒅</m:t>
                    </m:r>
                    <m:r>
                      <a:rPr lang="en-US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𝜽</m:t>
                    </m:r>
                  </m:oMath>
                </a14:m>
                <a:r>
                  <a:rPr lang="en-US" sz="2400" b="1" dirty="0"/>
                  <a:t> </a:t>
                </a:r>
                <a:endParaRPr lang="en-US" sz="2400" b="1" dirty="0" smtClean="0">
                  <a:solidFill>
                    <a:srgbClr val="002060"/>
                  </a:solidFill>
                </a:endParaRPr>
              </a:p>
              <a:p>
                <a:endParaRPr lang="en-US" sz="2400" b="1" dirty="0" smtClean="0"/>
              </a:p>
              <a:p>
                <a:r>
                  <a:rPr lang="en-US" sz="2400" b="1" dirty="0" smtClean="0"/>
                  <a:t>Such that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2188917"/>
                <a:ext cx="3644294" cy="2185214"/>
              </a:xfrm>
              <a:prstGeom prst="rect">
                <a:avLst/>
              </a:prstGeom>
              <a:blipFill>
                <a:blip r:embed="rId4"/>
                <a:stretch>
                  <a:fillRect l="-2680" t="-2228" r="-3183" b="-5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5462" y="4637592"/>
                <a:ext cx="4742102" cy="147732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𝑫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𝒂</m:t>
                      </m:r>
                      <m:d>
                        <m:dPr>
                          <m:ctrlPr>
                            <a:rPr lang="en-US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</m:d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𝒅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𝜽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𝑫</m:t>
                          </m:r>
                        </m:e>
                        <m:sub>
                          <m:r>
                            <a:rPr lang="en-US" sz="3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  <m:r>
                        <a:rPr lang="en-US" sz="3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𝒅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𝜽</m:t>
                      </m:r>
                    </m:oMath>
                  </m:oMathPara>
                </a14:m>
                <a:endParaRPr lang="en-US" sz="3200" b="1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sz="3200" b="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𝑫</m:t>
                          </m:r>
                        </m:e>
                        <m:sub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𝒓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/(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𝒛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200" b="1" dirty="0" smtClean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62" y="4637592"/>
                <a:ext cx="4742102" cy="147732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0" y="6372250"/>
            <a:ext cx="9525000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Known </a:t>
            </a:r>
            <a:r>
              <a:rPr lang="en-US" sz="2000" b="1" dirty="0" smtClean="0">
                <a:solidFill>
                  <a:srgbClr val="FF0000"/>
                </a:solidFill>
              </a:rPr>
              <a:t>object size + angle </a:t>
            </a:r>
            <a:r>
              <a:rPr lang="en-US" sz="2000" b="1" dirty="0" smtClean="0"/>
              <a:t>on sky </a:t>
            </a:r>
            <a:r>
              <a:rPr lang="en-US" sz="2000" b="1" dirty="0" smtClean="0">
                <a:sym typeface="Wingdings" panose="05000000000000000000" pitchFamily="2" charset="2"/>
              </a:rPr>
              <a:t> </a:t>
            </a:r>
            <a:r>
              <a:rPr lang="en-US" sz="20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D_A  ++ compare  </a:t>
            </a:r>
            <a:r>
              <a:rPr lang="en-US" sz="2000" b="1" dirty="0" smtClean="0">
                <a:sym typeface="Wingdings" panose="05000000000000000000" pitchFamily="2" charset="2"/>
              </a:rPr>
              <a:t>r from </a:t>
            </a:r>
            <a:r>
              <a:rPr lang="en-US" sz="20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model, given z </a:t>
            </a:r>
            <a:r>
              <a:rPr lang="en-US" sz="2000" b="1" dirty="0" smtClean="0">
                <a:sym typeface="Wingdings" panose="05000000000000000000" pitchFamily="2" charset="2"/>
              </a:rPr>
              <a:t>  </a:t>
            </a:r>
            <a:endParaRPr lang="en-US" sz="2000" b="1" dirty="0"/>
          </a:p>
        </p:txBody>
      </p:sp>
      <p:sp>
        <p:nvSpPr>
          <p:cNvPr id="3" name="TextBox 2"/>
          <p:cNvSpPr txBox="1"/>
          <p:nvPr/>
        </p:nvSpPr>
        <p:spPr>
          <a:xfrm flipV="1">
            <a:off x="7086600" y="3429000"/>
            <a:ext cx="228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R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7696200" y="3124200"/>
            <a:ext cx="406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302136" y="2429008"/>
                <a:ext cx="1308463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400" b="1" dirty="0" smtClean="0"/>
                  <a:t> </a:t>
                </a:r>
                <a:r>
                  <a:rPr lang="en-US" sz="1600" b="1" dirty="0" smtClean="0"/>
                  <a:t>~ R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𝝌</m:t>
                    </m:r>
                  </m:oMath>
                </a14:m>
                <a:r>
                  <a:rPr lang="en-US" sz="1600" b="1" dirty="0" smtClean="0"/>
                  <a:t> &gt;  r </a:t>
                </a:r>
                <a:endParaRPr lang="en-US" sz="1600" b="1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2136" y="2429008"/>
                <a:ext cx="1308463" cy="369332"/>
              </a:xfrm>
              <a:prstGeom prst="rect">
                <a:avLst/>
              </a:prstGeom>
              <a:blipFill>
                <a:blip r:embed="rId6"/>
                <a:stretch>
                  <a:fillRect l="-4673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42222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81000" y="76200"/>
            <a:ext cx="8153400" cy="334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Cosmological Luminosity Distance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838200"/>
                <a:ext cx="9144000" cy="6172200"/>
              </a:xfrm>
            </p:spPr>
            <p:txBody>
              <a:bodyPr>
                <a:normAutofit fontScale="62500" lnSpcReduction="20000"/>
              </a:bodyPr>
              <a:lstStyle/>
              <a:p>
                <a:r>
                  <a:rPr lang="en-US" dirty="0" smtClean="0"/>
                  <a:t>Recall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r>
                  <a:rPr lang="en-US" dirty="0" smtClean="0"/>
                  <a:t>Distance squared multiplying angle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𝒂</m:t>
                        </m:r>
                        <m:d>
                          <m:dPr>
                            <m:ctrlPr>
                              <a:rPr lang="en-US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𝒕</m:t>
                            </m:r>
                          </m:e>
                        </m:d>
                        <m: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𝒓</m:t>
                        </m:r>
                      </m:e>
                      <m:sup>
                        <m:r>
                          <a:rPr lang="en-US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𝒅</m:t>
                    </m:r>
                    <m:r>
                      <a:rPr lang="en-US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l-GR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𝜴</m:t>
                    </m:r>
                    <m:r>
                      <a:rPr lang="en-US" b="0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 smtClean="0">
                    <a:sym typeface="Wingdings" panose="05000000000000000000" pitchFamily="2" charset="2"/>
                  </a:rPr>
                  <a:t> </a:t>
                </a:r>
                <a:r>
                  <a:rPr lang="en-US" dirty="0" smtClean="0"/>
                  <a:t>area element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r>
                  <a:rPr lang="en-US" b="1" dirty="0">
                    <a:sym typeface="Wingdings" panose="05000000000000000000" pitchFamily="2" charset="2"/>
                  </a:rPr>
                  <a:t>L</a:t>
                </a:r>
                <a:r>
                  <a:rPr lang="en-US" b="1" dirty="0" smtClean="0">
                    <a:sym typeface="Wingdings" panose="05000000000000000000" pitchFamily="2" charset="2"/>
                  </a:rPr>
                  <a:t>ight  reaches us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𝒂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𝟎</m:t>
                        </m:r>
                      </m:sub>
                    </m:sSub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𝟏</m:t>
                    </m:r>
                    <m:r>
                      <a:rPr lang="en-US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, </m:t>
                    </m:r>
                    <m:r>
                      <a:rPr lang="en-US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𝐟𝐫𝐨𝐦</m:t>
                    </m:r>
                    <m:r>
                      <a:rPr lang="en-US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US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𝐝𝐢𝐬𝐭</m:t>
                    </m:r>
                    <m:r>
                      <a:rPr lang="en-US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𝒓</m:t>
                    </m:r>
                    <m:r>
                      <a:rPr lang="en-US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US" b="1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𝐨𝐧</m:t>
                    </m:r>
                    <m:r>
                      <a:rPr lang="en-US" b="1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US" b="1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𝐚</m:t>
                    </m:r>
                    <m:r>
                      <a:rPr lang="en-US" b="1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US" b="1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𝐬𝐩𝐡𝐞𝐫𝐞</m:t>
                    </m:r>
                    <m:r>
                      <a:rPr lang="en-US" b="1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US" b="1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𝐰𝐢𝐭𝐡</m:t>
                    </m:r>
                    <m:r>
                      <a:rPr lang="en-US" b="1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US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𝐚𝐫𝐞𝐚</m:t>
                    </m:r>
                  </m:oMath>
                </a14:m>
                <a:r>
                  <a:rPr lang="en-US" b="1" dirty="0" smtClean="0">
                    <a:solidFill>
                      <a:srgbClr val="FF00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𝒓</m:t>
                        </m:r>
                      </m:e>
                      <m:sup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 smtClean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 smtClean="0"/>
                  <a:t>As before</a:t>
                </a:r>
              </a:p>
              <a:p>
                <a:endParaRPr lang="en-US" dirty="0"/>
              </a:p>
              <a:p>
                <a:r>
                  <a:rPr lang="en-US" dirty="0"/>
                  <a:t>T</a:t>
                </a:r>
                <a:r>
                  <a:rPr lang="en-US" dirty="0" smtClean="0"/>
                  <a:t>wo further  effects: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 err="1" smtClean="0"/>
                  <a:t>i</a:t>
                </a:r>
                <a:r>
                  <a:rPr lang="en-US" dirty="0" smtClean="0"/>
                  <a:t>) Photons are redshifted (less energetic)</a:t>
                </a:r>
              </a:p>
              <a:p>
                <a:r>
                  <a:rPr lang="en-US" dirty="0" smtClean="0"/>
                  <a:t>Ii) Rate at which they arrive is smaller </a:t>
                </a:r>
              </a:p>
              <a:p>
                <a:r>
                  <a:rPr lang="en-US" dirty="0" smtClean="0"/>
                  <a:t>Both by factors 1/ (1+z)</a:t>
                </a:r>
              </a:p>
              <a:p>
                <a:endParaRPr lang="en-US" sz="2200" dirty="0" smtClean="0"/>
              </a:p>
              <a:p>
                <a:endParaRPr lang="en-US" dirty="0"/>
              </a:p>
              <a:p>
                <a:pPr>
                  <a:buFont typeface="Wingdings" panose="05000000000000000000" pitchFamily="2" charset="2"/>
                  <a:buChar char="à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                            </m:t>
                        </m:r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𝑫</m:t>
                        </m:r>
                      </m:e>
                      <m:sub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𝑳</m:t>
                        </m:r>
                      </m:sub>
                    </m:sSub>
                    <m:r>
                      <a:rPr lang="en-US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   </m:t>
                    </m:r>
                    <m:r>
                      <a:rPr lang="en-US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𝒓</m:t>
                    </m:r>
                    <m:r>
                      <a:rPr lang="en-US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d>
                      <m:dPr>
                        <m:ctrlP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𝟏</m:t>
                        </m:r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+</m:t>
                        </m:r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𝒛</m:t>
                        </m:r>
                      </m:e>
                    </m:d>
                    <m:r>
                      <a:rPr lang="en-US" sz="40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  =   </m:t>
                    </m:r>
                    <m:sSub>
                      <m:sSubPr>
                        <m:ctrlP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40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𝐃</m:t>
                        </m:r>
                      </m:e>
                      <m:sub>
                        <m:r>
                          <a:rPr lang="en-US" sz="40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𝐀</m:t>
                        </m:r>
                      </m:sub>
                    </m:sSub>
                    <m:sSup>
                      <m:sSupPr>
                        <m:ctrlP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4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dPr>
                          <m:e>
                            <m:r>
                              <a:rPr lang="en-US" sz="4000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𝟏</m:t>
                            </m:r>
                            <m:r>
                              <a:rPr lang="en-US" sz="4000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+</m:t>
                            </m:r>
                            <m:r>
                              <a:rPr lang="en-US" sz="4000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𝐳</m:t>
                            </m:r>
                          </m:e>
                        </m:d>
                      </m:e>
                      <m:sup>
                        <m:r>
                          <a:rPr lang="en-US" sz="40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𝟐</m:t>
                        </m:r>
                      </m:sup>
                    </m:sSup>
                  </m:oMath>
                </a14:m>
                <a:endParaRPr lang="en-US" sz="4000" b="1" dirty="0" smtClean="0"/>
              </a:p>
              <a:p>
                <a:pPr marL="0" indent="0">
                  <a:buNone/>
                </a:pPr>
                <a:endParaRPr lang="en-US" sz="3400" dirty="0" smtClean="0"/>
              </a:p>
              <a:p>
                <a:pPr marL="0" indent="0">
                  <a:buNone/>
                </a:pPr>
                <a:r>
                  <a:rPr lang="en-US" sz="2600" dirty="0" smtClean="0"/>
                  <a:t>(if convention with dimensional scale factor  </a:t>
                </a:r>
                <a:r>
                  <a:rPr lang="en-US" sz="2600" i="1" dirty="0" smtClean="0"/>
                  <a:t>a </a:t>
                </a:r>
                <a:r>
                  <a:rPr lang="en-US" sz="2600" dirty="0" smtClean="0"/>
                  <a:t>is used there’s an extra  factor of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838200"/>
                <a:ext cx="9144000" cy="6172200"/>
              </a:xfrm>
              <a:blipFill>
                <a:blip r:embed="rId2"/>
                <a:stretch>
                  <a:fillRect l="-1000" t="-1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447800" y="914400"/>
                <a:ext cx="6906699" cy="5334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  <m:r>
                        <a:rPr lang="en-US" sz="28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p>
                          <m:r>
                            <a:rPr lang="en-US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8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800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𝒄</m:t>
                              </m:r>
                            </m:e>
                            <m:sup>
                              <m:r>
                                <a:rPr lang="en-US" sz="2800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  <m:r>
                            <a:rPr lang="en-US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US" sz="2800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</m:e>
                            <m:sup>
                              <m:r>
                                <a:rPr lang="en-US" sz="2800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800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en-US" sz="2800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2800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</m:e>
                          </m:d>
                          <m:r>
                            <a:rPr lang="en-US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 [</m:t>
                          </m:r>
                          <m:r>
                            <a:rPr lang="en-US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p>
                          <m:r>
                            <a:rPr lang="en-US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8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  <m:r>
                        <a:rPr lang="en-US" sz="28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𝝌</m:t>
                          </m:r>
                        </m:e>
                        <m:sup>
                          <m:r>
                            <a:rPr lang="en-US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8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𝒓</m:t>
                          </m:r>
                        </m:e>
                        <m:sup>
                          <m:r>
                            <a:rPr lang="en-US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8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𝒅</m:t>
                      </m:r>
                      <m:r>
                        <a:rPr lang="en-US" sz="28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l-GR" sz="28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𝜴</m:t>
                      </m:r>
                      <m:r>
                        <a:rPr lang="en-US" sz="28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8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800" y="914400"/>
                <a:ext cx="6906699" cy="53347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0" y="2727848"/>
            <a:ext cx="1600200" cy="92914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1600" y="2819400"/>
            <a:ext cx="3858771" cy="2587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99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1" y="28762"/>
            <a:ext cx="9067799" cy="428438"/>
          </a:xfrm>
        </p:spPr>
        <p:txBody>
          <a:bodyPr>
            <a:noAutofit/>
          </a:bodyPr>
          <a:lstStyle/>
          <a:p>
            <a:r>
              <a:rPr lang="en-US" sz="3200" b="1" u="sng" dirty="0" smtClean="0">
                <a:solidFill>
                  <a:srgbClr val="002060"/>
                </a:solidFill>
              </a:rPr>
              <a:t>Theoretical </a:t>
            </a:r>
            <a:r>
              <a:rPr lang="en-US" sz="3200" b="1" u="sng" dirty="0">
                <a:solidFill>
                  <a:srgbClr val="002060"/>
                </a:solidFill>
              </a:rPr>
              <a:t>E</a:t>
            </a:r>
            <a:r>
              <a:rPr lang="en-US" sz="3200" b="1" u="sng" dirty="0" smtClean="0">
                <a:solidFill>
                  <a:srgbClr val="002060"/>
                </a:solidFill>
              </a:rPr>
              <a:t>xpectation</a:t>
            </a:r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</a:rPr>
              <a:t>  </a:t>
            </a:r>
            <a:endParaRPr lang="en-US" sz="3200" b="1" dirty="0">
              <a:solidFill>
                <a:schemeClr val="bg2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-76201" y="457200"/>
                <a:ext cx="9288379" cy="6303819"/>
              </a:xfrm>
              <a:ln>
                <a:solidFill>
                  <a:srgbClr val="FF0000"/>
                </a:solidFill>
              </a:ln>
            </p:spPr>
            <p:txBody>
              <a:bodyPr>
                <a:normAutofit fontScale="55000" lnSpcReduction="20000"/>
              </a:bodyPr>
              <a:lstStyle/>
              <a:p>
                <a:pPr marL="0" indent="0">
                  <a:buNone/>
                </a:pPr>
                <a:endParaRPr lang="en-US" sz="1600" i="1" dirty="0" smtClean="0">
                  <a:solidFill>
                    <a:srgbClr val="0070C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sz="1600" i="1" dirty="0" smtClean="0">
                  <a:solidFill>
                    <a:srgbClr val="0070C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5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bPr>
                        <m:e>
                          <m:r>
                            <a:rPr lang="en-US" sz="5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𝑫</m:t>
                          </m:r>
                        </m:e>
                        <m:sub>
                          <m:r>
                            <a:rPr lang="en-US" sz="5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𝑳</m:t>
                          </m:r>
                        </m:sub>
                      </m:sSub>
                      <m:r>
                        <a:rPr lang="en-US" sz="5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   </m:t>
                      </m:r>
                      <m:r>
                        <a:rPr lang="en-US" sz="5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𝒓</m:t>
                      </m:r>
                      <m:r>
                        <a:rPr lang="en-US" sz="5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d>
                        <m:dPr>
                          <m:ctrlPr>
                            <a:rPr lang="en-US" sz="5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sz="5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𝟏</m:t>
                          </m:r>
                          <m:r>
                            <a:rPr lang="en-US" sz="5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sz="5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𝒛</m:t>
                          </m:r>
                        </m:e>
                      </m:d>
                    </m:oMath>
                  </m:oMathPara>
                </a14:m>
                <a:endParaRPr lang="en-US" sz="5200" b="1" i="1" dirty="0" smtClean="0">
                  <a:solidFill>
                    <a:srgbClr val="FF0000"/>
                  </a:solidFill>
                  <a:latin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sz="5200" i="1" dirty="0" smtClean="0">
                  <a:solidFill>
                    <a:srgbClr val="0070C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5400" b="1" dirty="0" smtClean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800" b="1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𝝌</m:t>
                    </m:r>
                    <m:r>
                      <a:rPr lang="en-US" sz="3800" b="1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800" b="1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3800" b="1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800" b="1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𝑫</m:t>
                            </m:r>
                          </m:e>
                          <m:sub>
                            <m:r>
                              <a:rPr lang="en-US" sz="3800" b="1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𝑪</m:t>
                            </m:r>
                          </m:sub>
                        </m:sSub>
                      </m:num>
                      <m:den>
                        <m:r>
                          <a:rPr lang="en-US" sz="3800" b="1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𝑹</m:t>
                        </m:r>
                      </m:den>
                    </m:f>
                  </m:oMath>
                </a14:m>
                <a:endParaRPr lang="en-US" sz="3800" i="1" dirty="0" smtClean="0">
                  <a:solidFill>
                    <a:srgbClr val="0070C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sz="1600" i="1" dirty="0">
                  <a:solidFill>
                    <a:srgbClr val="0070C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sz="1600" i="1" dirty="0" smtClean="0">
                  <a:solidFill>
                    <a:srgbClr val="0070C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sz="1600" i="1" dirty="0" smtClean="0">
                  <a:solidFill>
                    <a:srgbClr val="0070C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dirty="0" smtClean="0">
                    <a:solidFill>
                      <a:srgbClr val="C00000"/>
                    </a:solidFill>
                    <a:sym typeface="Wingdings" panose="05000000000000000000" pitchFamily="2" charset="2"/>
                  </a:rPr>
                  <a:t> </a:t>
                </a:r>
                <a:r>
                  <a:rPr lang="en-US" sz="5100" dirty="0" smtClean="0">
                    <a:solidFill>
                      <a:srgbClr val="C00000"/>
                    </a:solidFill>
                    <a:sym typeface="Wingdings" panose="05000000000000000000" pitchFamily="2" charset="2"/>
                  </a:rPr>
                  <a:t>Use </a:t>
                </a:r>
                <a14:m>
                  <m:oMath xmlns:m="http://schemas.openxmlformats.org/officeDocument/2006/math">
                    <m:r>
                      <a:rPr lang="en-US" sz="51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𝒂</m:t>
                    </m:r>
                    <m:r>
                      <a:rPr lang="en-US" sz="51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f>
                      <m:fPr>
                        <m:ctrlPr>
                          <a:rPr lang="en-US" sz="51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51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𝟏</m:t>
                        </m:r>
                      </m:num>
                      <m:den>
                        <m:r>
                          <a:rPr lang="en-US" sz="51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𝟏</m:t>
                        </m:r>
                        <m:r>
                          <a:rPr lang="en-US" sz="51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+</m:t>
                        </m:r>
                        <m:r>
                          <a:rPr lang="en-US" sz="51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𝒛</m:t>
                        </m:r>
                      </m:den>
                    </m:f>
                  </m:oMath>
                </a14:m>
                <a:r>
                  <a:rPr lang="en-US" sz="1600" i="1" dirty="0" smtClean="0">
                    <a:solidFill>
                      <a:srgbClr val="0070C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</a:t>
                </a:r>
                <a:r>
                  <a:rPr lang="en-US" sz="4000" b="0" dirty="0" smtClean="0">
                    <a:sym typeface="Wingdings" panose="05000000000000000000" pitchFamily="2" charset="2"/>
                  </a:rPr>
                  <a:t>and assume late universe (matter domination)</a:t>
                </a:r>
              </a:p>
              <a:p>
                <a:pPr marL="0" indent="0">
                  <a:buNone/>
                </a:pPr>
                <a:endParaRPr lang="en-US" sz="4000" dirty="0" smtClean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sz="4000" dirty="0">
                  <a:sym typeface="Wingdings" panose="05000000000000000000" pitchFamily="2" charset="2"/>
                </a:endParaRPr>
              </a:p>
              <a:p>
                <a:pPr>
                  <a:buFont typeface="Wingdings" panose="05000000000000000000" pitchFamily="2" charset="2"/>
                  <a:buChar char="à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𝑫</m:t>
                        </m:r>
                      </m:e>
                      <m:sub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𝑪</m:t>
                        </m:r>
                      </m:sub>
                    </m:sSub>
                    <m:r>
                      <a:rPr lang="en-US" sz="36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 </m:t>
                    </m:r>
                    <m:sSub>
                      <m:sSubPr>
                        <m:ctrlPr>
                          <a:rPr lang="en-US" sz="3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3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𝑫</m:t>
                        </m:r>
                      </m:e>
                      <m:sub>
                        <m:r>
                          <a:rPr lang="en-US" sz="3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𝑯</m:t>
                        </m:r>
                      </m:sub>
                    </m:sSub>
                    <m:r>
                      <a:rPr lang="en-US" sz="36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    </m:t>
                    </m:r>
                    <m:nary>
                      <m:naryPr>
                        <m:ctrlPr>
                          <a:rPr lang="en-US" sz="3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3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𝟎</m:t>
                        </m:r>
                      </m:sub>
                      <m:sup>
                        <m:r>
                          <a:rPr lang="en-US" sz="3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𝒛</m:t>
                        </m:r>
                      </m:sup>
                      <m:e>
                        <m:f>
                          <m:fPr>
                            <m:ctrlPr>
                              <a:rPr lang="en-US" sz="36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fPr>
                          <m:num>
                            <m:r>
                              <a:rPr lang="en-US" sz="36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𝒅</m:t>
                            </m:r>
                            <m:r>
                              <a:rPr lang="en-US" sz="36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 </m:t>
                            </m:r>
                            <m:r>
                              <a:rPr lang="en-US" sz="36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𝒛</m:t>
                            </m:r>
                            <m:r>
                              <a:rPr lang="en-US" sz="36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 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36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3600" b="1" i="1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ctrlPr>
                                          <a:rPr lang="en-US" sz="3600" b="1" i="1">
                                            <a:solidFill>
                                              <a:srgbClr val="002060"/>
                                            </a:solidFill>
                                            <a:latin typeface="Cambria Math" panose="02040503050406030204" pitchFamily="18" charset="0"/>
                                            <a:sym typeface="Wingdings" panose="05000000000000000000" pitchFamily="2" charset="2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sz="3600" b="1" i="1">
                                                <a:solidFill>
                                                  <a:srgbClr val="002060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sym typeface="Wingdings" panose="05000000000000000000" pitchFamily="2" charset="2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l-GR" sz="3600" b="1" i="1">
                                                <a:solidFill>
                                                  <a:srgbClr val="002060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sym typeface="Wingdings" panose="05000000000000000000" pitchFamily="2" charset="2"/>
                                              </a:rPr>
                                              <m:t>𝜴</m:t>
                                            </m:r>
                                          </m:e>
                                          <m:sub>
                                            <m:r>
                                              <a:rPr lang="en-US" sz="3600" b="1" i="1">
                                                <a:solidFill>
                                                  <a:srgbClr val="002060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sym typeface="Wingdings" panose="05000000000000000000" pitchFamily="2" charset="2"/>
                                              </a:rPr>
                                              <m:t>𝑴</m:t>
                                            </m:r>
                                          </m:sub>
                                        </m:sSub>
                                        <m:sSup>
                                          <m:sSupPr>
                                            <m:ctrlPr>
                                              <a:rPr lang="en-US" sz="3600" b="1" i="1">
                                                <a:solidFill>
                                                  <a:srgbClr val="002060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sym typeface="Wingdings" panose="05000000000000000000" pitchFamily="2" charset="2"/>
                                              </a:rPr>
                                            </m:ctrlPr>
                                          </m:sSupPr>
                                          <m:e>
                                            <m:d>
                                              <m:dPr>
                                                <m:ctrlPr>
                                                  <a:rPr lang="en-US" sz="3600" b="1" i="1">
                                                    <a:solidFill>
                                                      <a:srgbClr val="002060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sym typeface="Wingdings" panose="05000000000000000000" pitchFamily="2" charset="2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US" sz="3600" b="1" i="1">
                                                    <a:solidFill>
                                                      <a:srgbClr val="002060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sym typeface="Wingdings" panose="05000000000000000000" pitchFamily="2" charset="2"/>
                                                  </a:rPr>
                                                  <m:t>𝟏</m:t>
                                                </m:r>
                                                <m:r>
                                                  <a:rPr lang="en-US" sz="3600" b="1" i="1">
                                                    <a:solidFill>
                                                      <a:srgbClr val="002060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sym typeface="Wingdings" panose="05000000000000000000" pitchFamily="2" charset="2"/>
                                                  </a:rPr>
                                                  <m:t>+</m:t>
                                                </m:r>
                                                <m:r>
                                                  <a:rPr lang="en-US" sz="3600" b="1" i="1">
                                                    <a:solidFill>
                                                      <a:srgbClr val="002060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sym typeface="Wingdings" panose="05000000000000000000" pitchFamily="2" charset="2"/>
                                                  </a:rPr>
                                                  <m:t>𝒛</m:t>
                                                </m:r>
                                              </m:e>
                                            </m:d>
                                          </m:e>
                                          <m:sup>
                                            <m:r>
                                              <a:rPr lang="en-US" sz="3600" b="1" i="1">
                                                <a:solidFill>
                                                  <a:srgbClr val="002060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sym typeface="Wingdings" panose="05000000000000000000" pitchFamily="2" charset="2"/>
                                              </a:rPr>
                                              <m:t>𝟑</m:t>
                                            </m:r>
                                          </m:sup>
                                        </m:sSup>
                                        <m:r>
                                          <a:rPr lang="en-US" sz="3600" b="1" i="1">
                                            <a:solidFill>
                                              <a:srgbClr val="00206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sym typeface="Wingdings" panose="05000000000000000000" pitchFamily="2" charset="2"/>
                                          </a:rPr>
                                          <m:t>+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3600" b="1" i="1">
                                                <a:solidFill>
                                                  <a:srgbClr val="002060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sym typeface="Wingdings" panose="05000000000000000000" pitchFamily="2" charset="2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l-GR" sz="3600" b="1" i="1">
                                                <a:solidFill>
                                                  <a:srgbClr val="002060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sym typeface="Wingdings" panose="05000000000000000000" pitchFamily="2" charset="2"/>
                                              </a:rPr>
                                              <m:t>𝜴</m:t>
                                            </m:r>
                                          </m:e>
                                          <m:sub>
                                            <m:r>
                                              <a:rPr lang="el-GR" sz="3600" b="1" i="1">
                                                <a:solidFill>
                                                  <a:srgbClr val="002060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sym typeface="Wingdings" panose="05000000000000000000" pitchFamily="2" charset="2"/>
                                              </a:rPr>
                                              <m:t>𝜦</m:t>
                                            </m:r>
                                          </m:sub>
                                        </m:sSub>
                                        <m:r>
                                          <a:rPr lang="en-US" sz="3600" b="1" i="1">
                                            <a:solidFill>
                                              <a:srgbClr val="00206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sym typeface="Wingdings" panose="05000000000000000000" pitchFamily="2" charset="2"/>
                                          </a:rPr>
                                          <m:t>+(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3600" b="1" i="1">
                                                <a:solidFill>
                                                  <a:srgbClr val="002060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sym typeface="Wingdings" panose="05000000000000000000" pitchFamily="2" charset="2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l-GR" sz="3600" b="1" i="1">
                                                <a:solidFill>
                                                  <a:srgbClr val="002060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sym typeface="Wingdings" panose="05000000000000000000" pitchFamily="2" charset="2"/>
                                              </a:rPr>
                                              <m:t>𝜴</m:t>
                                            </m:r>
                                          </m:e>
                                          <m:sub>
                                            <m:r>
                                              <a:rPr lang="en-US" sz="3600" b="1" i="1">
                                                <a:solidFill>
                                                  <a:srgbClr val="002060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sym typeface="Wingdings" panose="05000000000000000000" pitchFamily="2" charset="2"/>
                                              </a:rPr>
                                              <m:t>𝟎</m:t>
                                            </m:r>
                                          </m:sub>
                                        </m:sSub>
                                        <m:r>
                                          <a:rPr lang="en-US" sz="3600" b="1" i="1">
                                            <a:solidFill>
                                              <a:srgbClr val="00206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sym typeface="Wingdings" panose="05000000000000000000" pitchFamily="2" charset="2"/>
                                          </a:rPr>
                                          <m:t>−</m:t>
                                        </m:r>
                                        <m:r>
                                          <a:rPr lang="en-US" sz="3600" b="1" i="1">
                                            <a:solidFill>
                                              <a:srgbClr val="00206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sym typeface="Wingdings" panose="05000000000000000000" pitchFamily="2" charset="2"/>
                                          </a:rPr>
                                          <m:t>𝟏</m:t>
                                        </m:r>
                                      </m:e>
                                    </m:d>
                                    <m:sSup>
                                      <m:sSupPr>
                                        <m:ctrlPr>
                                          <a:rPr lang="en-US" sz="3600" b="1" i="1">
                                            <a:solidFill>
                                              <a:srgbClr val="00206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sym typeface="Wingdings" panose="05000000000000000000" pitchFamily="2" charset="2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sz="3600" b="1" i="1">
                                                <a:solidFill>
                                                  <a:srgbClr val="002060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sym typeface="Wingdings" panose="05000000000000000000" pitchFamily="2" charset="2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3600" b="1" i="1">
                                                <a:solidFill>
                                                  <a:srgbClr val="002060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sym typeface="Wingdings" panose="05000000000000000000" pitchFamily="2" charset="2"/>
                                              </a:rPr>
                                              <m:t>𝟏</m:t>
                                            </m:r>
                                            <m:r>
                                              <a:rPr lang="en-US" sz="3600" b="1" i="1">
                                                <a:solidFill>
                                                  <a:srgbClr val="002060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sym typeface="Wingdings" panose="05000000000000000000" pitchFamily="2" charset="2"/>
                                              </a:rPr>
                                              <m:t>+</m:t>
                                            </m:r>
                                            <m:r>
                                              <a:rPr lang="en-US" sz="3600" b="1" i="1">
                                                <a:solidFill>
                                                  <a:srgbClr val="002060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sym typeface="Wingdings" panose="05000000000000000000" pitchFamily="2" charset="2"/>
                                              </a:rPr>
                                              <m:t>𝒛</m:t>
                                            </m:r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sz="3600" b="1" i="1">
                                            <a:solidFill>
                                              <a:srgbClr val="00206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sym typeface="Wingdings" panose="05000000000000000000" pitchFamily="2" charset="2"/>
                                          </a:rPr>
                                          <m:t>𝟐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  <m:sup>
                                <m:f>
                                  <m:fPr>
                                    <m:ctrlPr>
                                      <a:rPr lang="en-US" sz="3600" b="1" i="1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3600" b="1" i="1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lang="en-US" sz="3600" b="1" i="1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  <m:t>𝟐</m:t>
                                    </m:r>
                                  </m:den>
                                </m:f>
                              </m:sup>
                            </m:sSup>
                          </m:den>
                        </m:f>
                        <m:sSub>
                          <m:sSubPr>
                            <m:ctrlPr>
                              <a:rPr lang="en-US" sz="36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              (</m:t>
                            </m:r>
                            <m:r>
                              <a:rPr lang="el-GR" sz="36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𝜴</m:t>
                            </m:r>
                          </m:e>
                          <m:sub>
                            <m:r>
                              <a:rPr lang="en-US" sz="36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  <m:r>
                          <a:rPr lang="en-US" sz="3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 </m:t>
                        </m:r>
                        <m:sSub>
                          <m:sSubPr>
                            <m:ctrlPr>
                              <a:rPr lang="en-US" sz="36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l-GR" sz="36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𝜴</m:t>
                            </m:r>
                          </m:e>
                          <m:sub>
                            <m:r>
                              <a:rPr lang="en-US" sz="36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𝑴</m:t>
                            </m:r>
                          </m:sub>
                        </m:sSub>
                        <m:r>
                          <a:rPr lang="en-US" sz="3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 </m:t>
                        </m:r>
                        <m:sSub>
                          <m:sSubPr>
                            <m:ctrlPr>
                              <a:rPr lang="en-US" sz="36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l-GR" sz="36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𝜴</m:t>
                            </m:r>
                          </m:e>
                          <m:sub>
                            <m:r>
                              <a:rPr lang="el-GR" sz="36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𝜦</m:t>
                            </m:r>
                          </m:sub>
                        </m:sSub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dirty="0" smtClean="0">
                    <a:latin typeface="+mj-lt"/>
                  </a:rPr>
                  <a:t>        </a:t>
                </a:r>
              </a:p>
              <a:p>
                <a:pPr marL="0" indent="0">
                  <a:buNone/>
                </a:pPr>
                <a:endParaRPr lang="en-US" sz="3300" b="1" dirty="0" smtClean="0">
                  <a:solidFill>
                    <a:srgbClr val="00B0F0"/>
                  </a:solidFill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sz="3300" b="1" dirty="0" smtClean="0">
                  <a:solidFill>
                    <a:srgbClr val="00B0F0"/>
                  </a:solidFill>
                  <a:sym typeface="Wingdings" panose="05000000000000000000" pitchFamily="2" charset="2"/>
                </a:endParaRPr>
              </a:p>
              <a:p>
                <a:r>
                  <a:rPr lang="en-US" sz="3300" b="1" dirty="0" smtClean="0">
                    <a:solidFill>
                      <a:srgbClr val="00B0F0"/>
                    </a:solidFill>
                    <a:sym typeface="Wingdings" panose="05000000000000000000" pitchFamily="2" charset="2"/>
                  </a:rPr>
                  <a:t>  </a:t>
                </a:r>
                <a14:m>
                  <m:oMath xmlns:m="http://schemas.openxmlformats.org/officeDocument/2006/math">
                    <m:r>
                      <a:rPr lang="en-US" sz="3800" b="1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𝒌</m:t>
                    </m:r>
                    <m:r>
                      <a:rPr lang="en-US" sz="3800" b="1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f>
                      <m:fPr>
                        <m:ctrlPr>
                          <a:rPr lang="en-US" sz="3800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sz="3800" b="1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SupPr>
                          <m:e>
                            <m:r>
                              <a:rPr lang="en-US" sz="3800" b="1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𝑯</m:t>
                            </m:r>
                          </m:e>
                          <m:sub>
                            <m:r>
                              <a:rPr lang="en-US" sz="3800" b="1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𝟎</m:t>
                            </m:r>
                          </m:sub>
                          <m:sup>
                            <m:r>
                              <a:rPr lang="en-US" sz="3800" b="1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𝟐</m:t>
                            </m:r>
                          </m:sup>
                        </m:sSubSup>
                        <m:r>
                          <a:rPr lang="en-US" sz="3800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 </m:t>
                        </m:r>
                      </m:num>
                      <m:den>
                        <m:sSup>
                          <m:sSupPr>
                            <m:ctrlPr>
                              <a:rPr lang="en-US" sz="3800" b="1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sz="3800" b="1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𝒄</m:t>
                            </m:r>
                          </m:e>
                          <m:sup>
                            <m:r>
                              <a:rPr lang="en-US" sz="3800" b="1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US" sz="3800" b="1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d>
                      <m:dPr>
                        <m:ctrlPr>
                          <a:rPr lang="en-US" sz="3800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3800" b="1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l-GR" sz="3800" b="1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𝜴</m:t>
                            </m:r>
                          </m:e>
                          <m:sub>
                            <m:r>
                              <a:rPr lang="en-US" sz="3800" b="1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𝟎</m:t>
                            </m:r>
                          </m:sub>
                        </m:sSub>
                        <m:r>
                          <a:rPr lang="en-US" sz="3800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 −</m:t>
                        </m:r>
                        <m:r>
                          <a:rPr lang="en-US" sz="3800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𝟏</m:t>
                        </m:r>
                      </m:e>
                    </m:d>
                    <m:r>
                      <a:rPr lang="en-US" sz="38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  →    </m:t>
                    </m:r>
                    <m:r>
                      <a:rPr lang="en-US" sz="38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𝐑</m:t>
                    </m:r>
                    <m:r>
                      <a:rPr lang="en-US" sz="38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sSub>
                      <m:sSubPr>
                        <m:ctrlPr>
                          <a:rPr lang="en-US" sz="3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3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𝐃</m:t>
                        </m:r>
                      </m:e>
                      <m:sub>
                        <m:r>
                          <a:rPr lang="en-US" sz="3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𝐇</m:t>
                        </m:r>
                      </m:sub>
                    </m:sSub>
                    <m:r>
                      <a:rPr lang="en-US" sz="38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/</m:t>
                    </m:r>
                    <m:rad>
                      <m:radPr>
                        <m:degHide m:val="on"/>
                        <m:ctrlPr>
                          <a:rPr lang="en-US" sz="3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US" sz="3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sz="3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𝛀</m:t>
                            </m:r>
                          </m:e>
                          <m:sub>
                            <m:r>
                              <a:rPr lang="en-US" sz="3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𝟎</m:t>
                            </m:r>
                            <m:r>
                              <a:rPr lang="en-US" sz="3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 </m:t>
                            </m:r>
                          </m:sub>
                        </m:sSub>
                        <m:r>
                          <a:rPr lang="en-US" sz="3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−</m:t>
                        </m:r>
                        <m:r>
                          <a:rPr lang="en-US" sz="3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𝟏</m:t>
                        </m:r>
                      </m:e>
                    </m:rad>
                  </m:oMath>
                </a14:m>
                <a:r>
                  <a:rPr lang="en-US" sz="3800" b="1" dirty="0" smtClean="0">
                    <a:sym typeface="Wingdings" panose="05000000000000000000" pitchFamily="2" charset="2"/>
                  </a:rPr>
                  <a:t>  </a:t>
                </a:r>
              </a:p>
              <a:p>
                <a:pPr marL="0" indent="0">
                  <a:buNone/>
                </a:pPr>
                <a:r>
                  <a:rPr lang="en-US" sz="3800" b="1" dirty="0" smtClean="0">
                    <a:sym typeface="Wingdings" panose="05000000000000000000" pitchFamily="2" charset="2"/>
                  </a:rPr>
                  <a:t>  </a:t>
                </a:r>
              </a:p>
              <a:p>
                <a:pPr marL="0" indent="0">
                  <a:buNone/>
                </a:pPr>
                <a:endParaRPr lang="en-US" sz="1900" b="1" dirty="0" smtClean="0">
                  <a:solidFill>
                    <a:srgbClr val="002060"/>
                  </a:solidFill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sz="1900" b="1" dirty="0">
                  <a:solidFill>
                    <a:srgbClr val="002060"/>
                  </a:solidFill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b="1" u="sng" dirty="0" smtClean="0">
                    <a:solidFill>
                      <a:srgbClr val="00B0F0"/>
                    </a:solidFill>
                    <a:sym typeface="Wingdings" panose="05000000000000000000" pitchFamily="2" charset="2"/>
                  </a:rPr>
                  <a:t>Fixes luminosity distance at redshift z:</a:t>
                </a:r>
              </a:p>
              <a:p>
                <a:pPr marL="0" indent="0">
                  <a:buNone/>
                </a:pPr>
                <a:r>
                  <a:rPr lang="en-US" b="1" u="sng" dirty="0">
                    <a:solidFill>
                      <a:srgbClr val="00B0F0"/>
                    </a:solidFill>
                    <a:sym typeface="Wingdings" panose="05000000000000000000" pitchFamily="2" charset="2"/>
                  </a:rPr>
                  <a:t> </a:t>
                </a:r>
                <a:r>
                  <a:rPr lang="en-US" b="1" u="sng" dirty="0" smtClean="0">
                    <a:solidFill>
                      <a:srgbClr val="00B0F0"/>
                    </a:solidFill>
                    <a:sym typeface="Wingdings" panose="05000000000000000000" pitchFamily="2" charset="2"/>
                  </a:rPr>
                  <a:t>                                                    </a:t>
                </a:r>
                <a:r>
                  <a:rPr lang="en-US" b="1" u="sng" dirty="0" smtClean="0">
                    <a:solidFill>
                      <a:srgbClr val="002060"/>
                    </a:solidFill>
                    <a:sym typeface="Wingdings" panose="05000000000000000000" pitchFamily="2" charset="2"/>
                  </a:rPr>
                  <a:t>given Hubble constant, matter and cosmological constant</a:t>
                </a:r>
                <a:r>
                  <a:rPr lang="en-US" b="1" u="sng" dirty="0" smtClean="0">
                    <a:solidFill>
                      <a:srgbClr val="00B0F0"/>
                    </a:solidFill>
                    <a:sym typeface="Wingdings" panose="05000000000000000000" pitchFamily="2" charset="2"/>
                  </a:rPr>
                  <a:t> content   </a:t>
                </a:r>
              </a:p>
              <a:p>
                <a:endParaRPr lang="en-US" dirty="0">
                  <a:sym typeface="Wingdings" panose="05000000000000000000" pitchFamily="2" charset="2"/>
                </a:endParaRPr>
              </a:p>
              <a:p>
                <a:endParaRPr lang="en-US" dirty="0" smtClean="0">
                  <a:sym typeface="Wingdings" panose="05000000000000000000" pitchFamily="2" charset="2"/>
                </a:endParaRPr>
              </a:p>
              <a:p>
                <a:endParaRPr lang="en-US" dirty="0">
                  <a:sym typeface="Wingdings" panose="05000000000000000000" pitchFamily="2" charset="2"/>
                </a:endParaRPr>
              </a:p>
              <a:p>
                <a:endParaRPr lang="en-US" dirty="0" smtClean="0">
                  <a:sym typeface="Wingdings" panose="05000000000000000000" pitchFamily="2" charset="2"/>
                </a:endParaRPr>
              </a:p>
              <a:p>
                <a:endParaRPr lang="en-US" dirty="0">
                  <a:sym typeface="Wingdings" panose="05000000000000000000" pitchFamily="2" charset="2"/>
                </a:endParaRPr>
              </a:p>
              <a:p>
                <a:endParaRPr lang="en-US" dirty="0" smtClean="0">
                  <a:sym typeface="Wingdings" panose="05000000000000000000" pitchFamily="2" charset="2"/>
                </a:endParaRPr>
              </a:p>
              <a:p>
                <a:endParaRPr lang="en-US" dirty="0">
                  <a:sym typeface="Wingdings" panose="05000000000000000000" pitchFamily="2" charset="2"/>
                </a:endParaRPr>
              </a:p>
              <a:p>
                <a:endParaRPr lang="en-US" dirty="0" smtClean="0">
                  <a:sym typeface="Wingdings" panose="05000000000000000000" pitchFamily="2" charset="2"/>
                </a:endParaRPr>
              </a:p>
              <a:p>
                <a:endParaRPr lang="en-US" dirty="0">
                  <a:sym typeface="Wingdings" panose="05000000000000000000" pitchFamily="2" charset="2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76201" y="457200"/>
                <a:ext cx="9288379" cy="6303819"/>
              </a:xfrm>
              <a:blipFill>
                <a:blip r:embed="rId3"/>
                <a:stretch>
                  <a:fillRect l="-1245" r="-721" b="-965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0402" y="1792833"/>
            <a:ext cx="1414395" cy="34140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3800" y="1794321"/>
            <a:ext cx="1143000" cy="3810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5541202" y="5029200"/>
                <a:ext cx="2438400" cy="50116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𝑐</m:t>
                      </m:r>
                      <m:sSubSup>
                        <m:sSub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1202" y="5029200"/>
                <a:ext cx="2438400" cy="50116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45599" y="1840012"/>
            <a:ext cx="2274005" cy="33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99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Brief interlude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B050"/>
                </a:solidFill>
              </a:rPr>
              <a:t>A few phenomena actually used in distance measurements…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a definition and a couple of steps</a:t>
            </a:r>
            <a:r>
              <a:rPr lang="en-US" b="1" dirty="0" smtClean="0">
                <a:solidFill>
                  <a:srgbClr val="00B050"/>
                </a:solidFill>
              </a:rPr>
              <a:t> on the cosmological distance scale. 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001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029"/>
            <a:ext cx="9144000" cy="944562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accent6">
                    <a:lumMod val="75000"/>
                  </a:schemeClr>
                </a:solidFill>
              </a:rPr>
              <a:t>Calibrating distances: </a:t>
            </a:r>
            <a:r>
              <a:rPr lang="en-US" sz="3600" b="1" u="sng" dirty="0" smtClean="0">
                <a:solidFill>
                  <a:schemeClr val="accent6">
                    <a:lumMod val="75000"/>
                  </a:schemeClr>
                </a:solidFill>
              </a:rPr>
              <a:t>Parallaxes and </a:t>
            </a:r>
            <a:r>
              <a:rPr lang="en-US" sz="3600" b="1" u="sng" dirty="0" err="1" smtClean="0">
                <a:solidFill>
                  <a:schemeClr val="accent6">
                    <a:lumMod val="75000"/>
                  </a:schemeClr>
                </a:solidFill>
              </a:rPr>
              <a:t>Cepheids</a:t>
            </a:r>
            <a:endParaRPr lang="en-US" sz="3600" b="1" u="sng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76200" y="3061064"/>
            <a:ext cx="6367211" cy="377851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789" y="1078036"/>
            <a:ext cx="4267200" cy="1878583"/>
          </a:xfrm>
          <a:prstGeom prst="rect">
            <a:avLst/>
          </a:prstGeom>
        </p:spPr>
      </p:pic>
      <p:pic>
        <p:nvPicPr>
          <p:cNvPr id="6" name="Picture 5" descr="Gaia_mapping_the_stars_of_the_Milky_Wa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05400" y="977945"/>
            <a:ext cx="3649270" cy="2420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12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07861"/>
            <a:ext cx="8991600" cy="1022261"/>
          </a:xfrm>
        </p:spPr>
        <p:txBody>
          <a:bodyPr>
            <a:normAutofit fontScale="90000"/>
          </a:bodyPr>
          <a:lstStyle/>
          <a:p>
            <a:r>
              <a:rPr lang="en-US" u="sng" dirty="0" smtClean="0">
                <a:solidFill>
                  <a:srgbClr val="FF0000"/>
                </a:solidFill>
              </a:rPr>
              <a:t>Magnitudes</a:t>
            </a:r>
            <a:r>
              <a:rPr lang="en-US" dirty="0" smtClean="0"/>
              <a:t>: </a:t>
            </a:r>
            <a:r>
              <a:rPr lang="en-US" sz="2700" b="1" dirty="0" smtClean="0">
                <a:solidFill>
                  <a:srgbClr val="00B0F0"/>
                </a:solidFill>
              </a:rPr>
              <a:t>from Ptolemy of Alexandria </a:t>
            </a:r>
            <a:br>
              <a:rPr lang="en-US" sz="2700" b="1" dirty="0" smtClean="0">
                <a:solidFill>
                  <a:srgbClr val="00B0F0"/>
                </a:solidFill>
              </a:rPr>
            </a:br>
            <a:r>
              <a:rPr lang="en-US" sz="2700" b="1" dirty="0" smtClean="0">
                <a:solidFill>
                  <a:srgbClr val="00B0F0"/>
                </a:solidFill>
              </a:rPr>
              <a:t>and </a:t>
            </a:r>
            <a:r>
              <a:rPr lang="en-US" sz="3600" b="1" u="sng" dirty="0" smtClean="0">
                <a:solidFill>
                  <a:srgbClr val="00B0F0"/>
                </a:solidFill>
              </a:rPr>
              <a:t>Distance Modulus </a:t>
            </a:r>
            <a:r>
              <a:rPr lang="en-US" sz="3600" b="1" i="1" u="sng" dirty="0" smtClean="0">
                <a:solidFill>
                  <a:srgbClr val="FF0000"/>
                </a:solidFill>
              </a:rPr>
              <a:t>(m –M)</a:t>
            </a:r>
            <a:endParaRPr lang="en-US" sz="3600" b="1" i="1" u="sng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1066800"/>
                <a:ext cx="8494542" cy="5888609"/>
              </a:xfrm>
            </p:spPr>
            <p:txBody>
              <a:bodyPr/>
              <a:lstStyle/>
              <a:p>
                <a:r>
                  <a:rPr lang="en-US" sz="2400" b="1" dirty="0" smtClean="0"/>
                  <a:t>Classified stars from (apparent) brightest 1</a:t>
                </a:r>
                <a:r>
                  <a:rPr lang="en-US" sz="2400" b="1" baseline="30000" dirty="0" smtClean="0"/>
                  <a:t>st</a:t>
                </a:r>
                <a:r>
                  <a:rPr lang="en-US" sz="2400" b="1" dirty="0" smtClean="0"/>
                  <a:t> to least bright 6</a:t>
                </a:r>
                <a:r>
                  <a:rPr lang="en-US" sz="2400" b="1" baseline="30000" dirty="0" smtClean="0"/>
                  <a:t>th</a:t>
                </a:r>
              </a:p>
              <a:p>
                <a:pPr marL="0" indent="0">
                  <a:buNone/>
                </a:pPr>
                <a:endParaRPr lang="en-US" sz="2400" baseline="30000" dirty="0" smtClean="0"/>
              </a:p>
              <a:p>
                <a:pPr>
                  <a:buFont typeface="Wingdings" panose="05000000000000000000" pitchFamily="2" charset="2"/>
                  <a:buChar char="à"/>
                </a:pPr>
                <a:r>
                  <a:rPr lang="en-US" sz="4000" b="1" baseline="30000" dirty="0" smtClean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Magnitude gets smaller for brighter objects</a:t>
                </a:r>
                <a:endParaRPr lang="en-US" sz="4000" b="1" baseline="30000" dirty="0">
                  <a:solidFill>
                    <a:srgbClr val="FF0000"/>
                  </a:solidFill>
                </a:endParaRPr>
              </a:p>
              <a:p>
                <a:r>
                  <a:rPr lang="en-US" sz="2000" dirty="0" smtClean="0"/>
                  <a:t>Defines a </a:t>
                </a:r>
                <a:r>
                  <a:rPr lang="en-US" sz="2000" dirty="0" err="1" smtClean="0"/>
                  <a:t>logscale</a:t>
                </a:r>
                <a:r>
                  <a:rPr lang="en-US" sz="2000" dirty="0" smtClean="0"/>
                  <a:t> (eye response to light logarithmic)</a:t>
                </a:r>
              </a:p>
              <a:p>
                <a:r>
                  <a:rPr lang="en-US" sz="2800" dirty="0" smtClean="0"/>
                  <a:t> </a:t>
                </a:r>
                <a:r>
                  <a:rPr lang="en-US" sz="2000" dirty="0" smtClean="0"/>
                  <a:t>For historical reasons (see Weinberg and refs there.. Or Wiki!)</a:t>
                </a:r>
              </a:p>
              <a:p>
                <a:pPr marL="400050" lvl="1" indent="0">
                  <a:buNone/>
                </a:pPr>
                <a:endParaRPr lang="en-US" sz="800" dirty="0" smtClean="0"/>
              </a:p>
              <a:p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𝑴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𝟎𝐛𝐣𝐞𝐜𝐭</m:t>
                        </m:r>
                      </m:e>
                    </m:d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𝑴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𝐒𝐮𝐧</m:t>
                        </m:r>
                      </m:e>
                    </m:d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=  −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𝟓</m:t>
                    </m:r>
                    <m:func>
                      <m:func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0" smtClean="0">
                                <a:latin typeface="Cambria Math" panose="02040503050406030204" pitchFamily="18" charset="0"/>
                              </a:rPr>
                              <m:t>𝐥𝐨𝐠</m:t>
                            </m:r>
                          </m:e>
                          <m:sub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𝟏𝟎</m:t>
                            </m:r>
                          </m:sub>
                        </m:sSub>
                      </m:fName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  </m:t>
                        </m:r>
                        <m:f>
                          <m:fPr>
                            <m:ctrlP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𝑳</m:t>
                            </m:r>
                            <m:d>
                              <m:dPr>
                                <m:ctrlP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1" i="0" smtClean="0">
                                    <a:latin typeface="Cambria Math" panose="02040503050406030204" pitchFamily="18" charset="0"/>
                                  </a:rPr>
                                  <m:t>𝐨𝐛𝐣𝐞𝐜𝐭</m:t>
                                </m:r>
                              </m:e>
                            </m:d>
                          </m:num>
                          <m:den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𝑳</m:t>
                            </m:r>
                            <m:d>
                              <m:dPr>
                                <m:ctrlP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1" i="0" smtClean="0">
                                    <a:latin typeface="Cambria Math" panose="02040503050406030204" pitchFamily="18" charset="0"/>
                                  </a:rPr>
                                  <m:t>𝐒𝐮𝐧</m:t>
                                </m:r>
                              </m:e>
                            </m:d>
                          </m:den>
                        </m:f>
                      </m:e>
                    </m:func>
                  </m:oMath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1066800"/>
                <a:ext cx="8494542" cy="5888609"/>
              </a:xfrm>
              <a:blipFill>
                <a:blip r:embed="rId2"/>
                <a:stretch>
                  <a:fillRect l="-2297" t="-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4506694"/>
            <a:ext cx="4220229" cy="101665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295400" y="4619300"/>
                <a:ext cx="2133600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1" i="1" smtClean="0">
                              <a:latin typeface="Cambria Math" panose="02040503050406030204" pitchFamily="18" charset="0"/>
                            </a:rPr>
                            <m:t>𝑫</m:t>
                          </m:r>
                        </m:e>
                        <m:sub>
                          <m:r>
                            <a:rPr lang="en-US" sz="4800" b="1" i="1" smtClean="0">
                              <a:latin typeface="Cambria Math" panose="02040503050406030204" pitchFamily="18" charset="0"/>
                            </a:rPr>
                            <m:t>𝑳</m:t>
                          </m:r>
                        </m:sub>
                      </m:sSub>
                    </m:oMath>
                  </m:oMathPara>
                </a14:m>
                <a:endParaRPr lang="en-US" sz="4800" b="1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400" y="4619300"/>
                <a:ext cx="2133600" cy="73866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93617" y="4119945"/>
            <a:ext cx="8534772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</a:rPr>
              <a:t>A</a:t>
            </a:r>
            <a:r>
              <a:rPr lang="en-US" b="1" dirty="0" smtClean="0">
                <a:solidFill>
                  <a:srgbClr val="00B0F0"/>
                </a:solidFill>
              </a:rPr>
              <a:t>pparent bolometric </a:t>
            </a:r>
            <a:r>
              <a:rPr lang="en-US" dirty="0" smtClean="0"/>
              <a:t>magnitudes m and </a:t>
            </a:r>
            <a:r>
              <a:rPr lang="en-US" b="1" dirty="0" smtClean="0">
                <a:solidFill>
                  <a:srgbClr val="00B0F0"/>
                </a:solidFill>
              </a:rPr>
              <a:t>absolute</a:t>
            </a:r>
            <a:r>
              <a:rPr lang="en-US" dirty="0" smtClean="0"/>
              <a:t> M (above; def. at 10 pc) are related by </a:t>
            </a:r>
            <a:endParaRPr lang="en-US" dirty="0"/>
          </a:p>
        </p:txBody>
      </p:sp>
      <p:pic>
        <p:nvPicPr>
          <p:cNvPr id="64514" name="Picture 2" descr="https://www.astro.indiana.edu/novasearch/appmag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710" y="5466273"/>
            <a:ext cx="4528585" cy="1484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8133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37058" y="609600"/>
            <a:ext cx="4606834" cy="659646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" y="-3975"/>
            <a:ext cx="8991599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Fixing Intrinsic Luminosity at &gt; </a:t>
            </a:r>
            <a:r>
              <a:rPr lang="en-US" sz="2800" dirty="0" err="1" smtClean="0"/>
              <a:t>Gpc</a:t>
            </a:r>
            <a:r>
              <a:rPr lang="en-US" sz="2800" dirty="0" smtClean="0"/>
              <a:t>:  </a:t>
            </a:r>
            <a:r>
              <a:rPr lang="en-US" sz="3600" b="1" u="sng" dirty="0" smtClean="0">
                <a:solidFill>
                  <a:srgbClr val="FF0000"/>
                </a:solidFill>
              </a:rPr>
              <a:t>Supernovae 1A</a:t>
            </a:r>
            <a:endParaRPr lang="en-US" sz="2800" b="1" dirty="0" smtClean="0">
              <a:solidFill>
                <a:srgbClr val="FFC000"/>
              </a:solidFill>
            </a:endParaRPr>
          </a:p>
          <a:p>
            <a:endParaRPr lang="en-US" sz="2800" b="1" dirty="0" smtClean="0">
              <a:solidFill>
                <a:srgbClr val="FFC000"/>
              </a:solidFill>
            </a:endParaRPr>
          </a:p>
          <a:p>
            <a:r>
              <a:rPr lang="en-US" sz="2800" b="1" dirty="0" smtClean="0">
                <a:solidFill>
                  <a:srgbClr val="FFC000"/>
                </a:solidFill>
              </a:rPr>
              <a:t>Galaxy Rotation </a:t>
            </a:r>
          </a:p>
          <a:p>
            <a:r>
              <a:rPr lang="en-US" sz="2800" b="1" dirty="0" smtClean="0">
                <a:solidFill>
                  <a:srgbClr val="FFC000"/>
                </a:solidFill>
              </a:rPr>
              <a:t>(</a:t>
            </a:r>
            <a:r>
              <a:rPr lang="en-US" sz="2800" b="1" dirty="0" smtClean="0">
                <a:solidFill>
                  <a:srgbClr val="FF0000"/>
                </a:solidFill>
              </a:rPr>
              <a:t>Tully-Fisher Relation</a:t>
            </a:r>
            <a:r>
              <a:rPr lang="en-US" sz="2800" b="1" dirty="0" smtClean="0">
                <a:solidFill>
                  <a:srgbClr val="FFC000"/>
                </a:solidFill>
              </a:rPr>
              <a:t>)</a:t>
            </a:r>
          </a:p>
          <a:p>
            <a:endParaRPr lang="en-US" sz="2800" b="1" u="sng" dirty="0">
              <a:solidFill>
                <a:srgbClr val="FFC000"/>
              </a:solidFill>
            </a:endParaRPr>
          </a:p>
        </p:txBody>
      </p:sp>
      <p:pic>
        <p:nvPicPr>
          <p:cNvPr id="5" name="Picture 4" descr="Barred-Spiral-Galaxy-M95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8557" y="2062977"/>
            <a:ext cx="2267034" cy="1700275"/>
          </a:xfrm>
          <a:prstGeom prst="rect">
            <a:avLst/>
          </a:prstGeom>
        </p:spPr>
      </p:pic>
      <p:sp>
        <p:nvSpPr>
          <p:cNvPr id="6" name="Curved Up Arrow 5"/>
          <p:cNvSpPr/>
          <p:nvPr/>
        </p:nvSpPr>
        <p:spPr>
          <a:xfrm>
            <a:off x="780074" y="2697542"/>
            <a:ext cx="1524000" cy="616438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AutoShape 8" descr="Image result for supernova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3617" y="1659274"/>
            <a:ext cx="1371600" cy="8770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5575" y="6385721"/>
            <a:ext cx="2825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Ongoing progress at high z…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410200" y="6383544"/>
            <a:ext cx="1812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After </a:t>
            </a:r>
            <a:r>
              <a:rPr lang="en-US" dirty="0" err="1" smtClean="0"/>
              <a:t>Riess</a:t>
            </a:r>
            <a:r>
              <a:rPr lang="en-US" dirty="0" smtClean="0"/>
              <a:t> et. al.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624750" y="3644390"/>
            <a:ext cx="2082621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M (visual, Sun) ) ~ 5 </a:t>
            </a:r>
            <a:endParaRPr lang="en-US" dirty="0"/>
          </a:p>
        </p:txBody>
      </p:sp>
      <p:pic>
        <p:nvPicPr>
          <p:cNvPr id="66562" name="Picture 2" descr="Yet another Tully-Fisher dark matter explanation « General Relativit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742" y="3588202"/>
            <a:ext cx="2867246" cy="2800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685875" y="5409601"/>
            <a:ext cx="13039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After Tom Andersen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7172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-19847"/>
            <a:ext cx="6903118" cy="838200"/>
          </a:xfrm>
          <a:ln w="19050">
            <a:solidFill>
              <a:srgbClr val="FF0000"/>
            </a:solidFill>
            <a:prstDash val="lgDash"/>
          </a:ln>
        </p:spPr>
        <p:txBody>
          <a:bodyPr/>
          <a:lstStyle/>
          <a:p>
            <a:r>
              <a:rPr lang="en-US" b="1" dirty="0" smtClean="0"/>
              <a:t>A higher </a:t>
            </a:r>
            <a:r>
              <a:rPr lang="en-US" b="1" i="1" dirty="0" smtClean="0"/>
              <a:t>z</a:t>
            </a:r>
            <a:r>
              <a:rPr lang="en-US" b="1" dirty="0" smtClean="0"/>
              <a:t> Hubble diagram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18353"/>
            <a:ext cx="8991600" cy="6039647"/>
          </a:xfrm>
        </p:spPr>
        <p:txBody>
          <a:bodyPr/>
          <a:lstStyle/>
          <a:p>
            <a:pPr marL="0" indent="0">
              <a:buNone/>
            </a:pPr>
            <a:endParaRPr lang="en-US" sz="800" dirty="0" smtClean="0">
              <a:sym typeface="Wingdings" panose="05000000000000000000" pitchFamily="2" charset="2"/>
            </a:endParaRPr>
          </a:p>
          <a:p>
            <a:r>
              <a:rPr lang="en-US" b="1" u="sng" dirty="0" smtClean="0">
                <a:solidFill>
                  <a:srgbClr val="7030A0"/>
                </a:solidFill>
                <a:sym typeface="Wingdings" panose="05000000000000000000" pitchFamily="2" charset="2"/>
              </a:rPr>
              <a:t>Contents</a:t>
            </a:r>
            <a:r>
              <a:rPr lang="en-US" b="1" dirty="0" smtClean="0">
                <a:solidFill>
                  <a:srgbClr val="7030A0"/>
                </a:solidFill>
                <a:sym typeface="Wingdings" panose="05000000000000000000" pitchFamily="2" charset="2"/>
              </a:rPr>
              <a:t>  Dynamical History  </a:t>
            </a:r>
            <a:r>
              <a:rPr lang="en-US" b="1" u="sng" dirty="0" smtClean="0">
                <a:solidFill>
                  <a:srgbClr val="7030A0"/>
                </a:solidFill>
                <a:sym typeface="Wingdings" panose="05000000000000000000" pitchFamily="2" charset="2"/>
              </a:rPr>
              <a:t>Which model? </a:t>
            </a:r>
            <a:endParaRPr lang="en-US" b="1" u="sng" dirty="0">
              <a:solidFill>
                <a:srgbClr val="7030A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974" y="3200400"/>
            <a:ext cx="1785201" cy="1143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26927"/>
          <a:stretch/>
        </p:blipFill>
        <p:spPr>
          <a:xfrm>
            <a:off x="1630356" y="1826337"/>
            <a:ext cx="4696993" cy="4191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77000" y="5389908"/>
            <a:ext cx="23382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After Andrew Hamilton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564224" y="6055921"/>
            <a:ext cx="1007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Redshift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939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52400"/>
                <a:ext cx="8991600" cy="6629400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 smtClean="0">
                    <a:solidFill>
                      <a:srgbClr val="C00000"/>
                    </a:solidFill>
                  </a:rPr>
                  <a:t>Late Univ. </a:t>
                </a:r>
                <a:r>
                  <a:rPr lang="en-US" i="1" dirty="0" smtClean="0">
                    <a:solidFill>
                      <a:srgbClr val="C00000"/>
                    </a:solidFill>
                    <a:sym typeface="Wingdings" panose="05000000000000000000" pitchFamily="2" charset="2"/>
                  </a:rPr>
                  <a:t>           </a:t>
                </a:r>
                <a:endParaRPr lang="en-US" b="1" i="1" dirty="0" smtClean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sz="2000" b="0" i="1" dirty="0" smtClean="0">
                  <a:latin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                   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𝐷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𝐶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=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𝐷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𝐻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nary>
                      <m:naryPr>
                        <m:ctrlPr>
                          <a:rPr lang="en-US" sz="28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8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𝑧</m:t>
                        </m:r>
                      </m:sup>
                      <m:e>
                        <m:f>
                          <m:f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𝑑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 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𝑧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 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ctrlPr>
                                          <a:rPr lang="en-US" sz="2800" i="1">
                                            <a:latin typeface="Cambria Math" panose="02040503050406030204" pitchFamily="18" charset="0"/>
                                            <a:sym typeface="Wingdings" panose="05000000000000000000" pitchFamily="2" charset="2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sz="28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sym typeface="Wingdings" panose="05000000000000000000" pitchFamily="2" charset="2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l-GR" sz="28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sym typeface="Wingdings" panose="05000000000000000000" pitchFamily="2" charset="2"/>
                                              </a:rPr>
                                              <m:t>Ω</m:t>
                                            </m:r>
                                          </m:e>
                                          <m:sub>
                                            <m:r>
                                              <a:rPr lang="en-US" sz="28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sym typeface="Wingdings" panose="05000000000000000000" pitchFamily="2" charset="2"/>
                                              </a:rPr>
                                              <m:t>𝑀</m:t>
                                            </m:r>
                                          </m:sub>
                                        </m:sSub>
                                        <m:sSup>
                                          <m:sSupPr>
                                            <m:ctrlPr>
                                              <a:rPr lang="en-US" sz="28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sym typeface="Wingdings" panose="05000000000000000000" pitchFamily="2" charset="2"/>
                                              </a:rPr>
                                            </m:ctrlPr>
                                          </m:sSupPr>
                                          <m:e>
                                            <m:d>
                                              <m:dPr>
                                                <m:ctrlPr>
                                                  <a:rPr lang="en-US" sz="28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sym typeface="Wingdings" panose="05000000000000000000" pitchFamily="2" charset="2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US" sz="28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sym typeface="Wingdings" panose="05000000000000000000" pitchFamily="2" charset="2"/>
                                                  </a:rPr>
                                                  <m:t>1</m:t>
                                                </m:r>
                                                <m:r>
                                                  <a:rPr lang="en-US" sz="28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sym typeface="Wingdings" panose="05000000000000000000" pitchFamily="2" charset="2"/>
                                                  </a:rPr>
                                                  <m:t>+</m:t>
                                                </m:r>
                                                <m:r>
                                                  <a:rPr lang="en-US" sz="28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sym typeface="Wingdings" panose="05000000000000000000" pitchFamily="2" charset="2"/>
                                                  </a:rPr>
                                                  <m:t>𝑧</m:t>
                                                </m:r>
                                              </m:e>
                                            </m:d>
                                          </m:e>
                                          <m:sup>
                                            <m:r>
                                              <a:rPr lang="en-US" sz="28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sym typeface="Wingdings" panose="05000000000000000000" pitchFamily="2" charset="2"/>
                                              </a:rPr>
                                              <m:t>3</m:t>
                                            </m:r>
                                          </m:sup>
                                        </m:sSup>
                                        <m:r>
                                          <a:rPr lang="en-US" sz="2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sym typeface="Wingdings" panose="05000000000000000000" pitchFamily="2" charset="2"/>
                                          </a:rPr>
                                          <m:t>+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28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sym typeface="Wingdings" panose="05000000000000000000" pitchFamily="2" charset="2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l-GR" sz="28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sym typeface="Wingdings" panose="05000000000000000000" pitchFamily="2" charset="2"/>
                                              </a:rPr>
                                              <m:t>Ω</m:t>
                                            </m:r>
                                          </m:e>
                                          <m:sub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l-GR" sz="28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sym typeface="Wingdings" panose="05000000000000000000" pitchFamily="2" charset="2"/>
                                              </a:rPr>
                                              <m:t>Λ</m:t>
                                            </m:r>
                                          </m:sub>
                                        </m:sSub>
                                        <m:r>
                                          <a:rPr lang="en-US" sz="2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sym typeface="Wingdings" panose="05000000000000000000" pitchFamily="2" charset="2"/>
                                          </a:rPr>
                                          <m:t>+</m:t>
                                        </m:r>
                                        <m:r>
                                          <a:rPr lang="en-US" sz="2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sym typeface="Wingdings" panose="05000000000000000000" pitchFamily="2" charset="2"/>
                                          </a:rPr>
                                          <m:t>(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2800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sym typeface="Wingdings" panose="05000000000000000000" pitchFamily="2" charset="2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l-GR" sz="2800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sym typeface="Wingdings" panose="05000000000000000000" pitchFamily="2" charset="2"/>
                                              </a:rPr>
                                              <m:t>Ω</m:t>
                                            </m:r>
                                          </m:e>
                                          <m:sub>
                                            <m:r>
                                              <a:rPr lang="en-US" sz="2800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sym typeface="Wingdings" panose="05000000000000000000" pitchFamily="2" charset="2"/>
                                              </a:rPr>
                                              <m:t>0</m:t>
                                            </m:r>
                                          </m:sub>
                                        </m:sSub>
                                        <m:r>
                                          <a:rPr lang="en-US" sz="2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sym typeface="Wingdings" panose="05000000000000000000" pitchFamily="2" charset="2"/>
                                          </a:rPr>
                                          <m:t>−</m:t>
                                        </m:r>
                                        <m:r>
                                          <a:rPr lang="en-US" sz="2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sym typeface="Wingdings" panose="05000000000000000000" pitchFamily="2" charset="2"/>
                                          </a:rPr>
                                          <m:t>1</m:t>
                                        </m:r>
                                      </m:e>
                                    </m:d>
                                    <m:sSup>
                                      <m:sSupPr>
                                        <m:ctrlPr>
                                          <a:rPr lang="en-US" sz="2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sym typeface="Wingdings" panose="05000000000000000000" pitchFamily="2" charset="2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sz="28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sym typeface="Wingdings" panose="05000000000000000000" pitchFamily="2" charset="2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28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sym typeface="Wingdings" panose="05000000000000000000" pitchFamily="2" charset="2"/>
                                              </a:rPr>
                                              <m:t>1</m:t>
                                            </m:r>
                                            <m:r>
                                              <a:rPr lang="en-US" sz="28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sym typeface="Wingdings" panose="05000000000000000000" pitchFamily="2" charset="2"/>
                                              </a:rPr>
                                              <m:t>+</m:t>
                                            </m:r>
                                            <m:r>
                                              <a:rPr lang="en-US" sz="28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sym typeface="Wingdings" panose="05000000000000000000" pitchFamily="2" charset="2"/>
                                              </a:rPr>
                                              <m:t>𝑧</m:t>
                                            </m:r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sz="2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sym typeface="Wingdings" panose="05000000000000000000" pitchFamily="2" charset="2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  <m:sup>
                                <m:f>
                                  <m:f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  <m:t>2</m:t>
                                    </m:r>
                                  </m:den>
                                </m:f>
                              </m:sup>
                            </m:sSup>
                          </m:den>
                        </m:f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           </m:t>
                        </m:r>
                      </m:e>
                    </m:nary>
                  </m:oMath>
                </a14:m>
                <a:r>
                  <a:rPr lang="en-US" sz="2000" dirty="0" smtClean="0"/>
                  <a:t>  </a:t>
                </a:r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endParaRPr lang="en-US" sz="2000" dirty="0" smtClean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sz="2400" b="1" u="sng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For  z &lt; 1 and ~  flat universe </a:t>
                </a:r>
              </a:p>
              <a:p>
                <a:pPr marL="0" indent="0">
                  <a:buNone/>
                </a:pPr>
                <a:endParaRPr lang="en-US" sz="2400" b="1" dirty="0">
                  <a:solidFill>
                    <a:srgbClr val="0070C0"/>
                  </a:solidFill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𝐷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𝐶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𝐷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𝐻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𝑧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1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 −</m:t>
                          </m:r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4</m:t>
                              </m:r>
                            </m:den>
                          </m:f>
                          <m:r>
                            <a:rPr lang="en-US" sz="20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𝑀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 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𝑧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+… 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</m:oMath>
                  </m:oMathPara>
                </a14:m>
                <a:endParaRPr lang="en-US" sz="2000" b="0" i="1" dirty="0" smtClean="0">
                  <a:latin typeface="Cambria Math" panose="02040503050406030204" pitchFamily="18" charset="0"/>
                  <a:ea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sz="2000" b="1" i="1" dirty="0" smtClean="0">
                  <a:solidFill>
                    <a:srgbClr val="FF0000"/>
                  </a:solidFill>
                  <a:latin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 </m:t>
                          </m:r>
                          <m:r>
                            <a:rPr lang="en-US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𝑫</m:t>
                          </m:r>
                        </m:e>
                        <m:sub>
                          <m:r>
                            <a:rPr lang="en-US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𝑳</m:t>
                          </m:r>
                        </m:sub>
                      </m:sSub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𝒓</m:t>
                      </m:r>
                      <m:r>
                        <a:rPr lang="en-US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d>
                        <m:dPr>
                          <m:ctrlPr>
                            <a:rPr lang="en-US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𝟏</m:t>
                          </m:r>
                          <m:r>
                            <a:rPr lang="en-US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𝒛</m:t>
                          </m:r>
                        </m:e>
                      </m:d>
                      <m:r>
                        <a:rPr lang="en-US" sz="2000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≃ 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𝐷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𝐻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20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𝑧</m:t>
                      </m:r>
                      <m:r>
                        <a:rPr lang="en-US" sz="20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1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𝑧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1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 −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4</m:t>
                              </m:r>
                            </m:den>
                          </m:f>
                          <m:r>
                            <a:rPr lang="en-US" sz="20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𝑀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en-US" sz="2000" i="1" dirty="0" smtClean="0">
                  <a:latin typeface="Cambria Math" panose="02040503050406030204" pitchFamily="18" charset="0"/>
                  <a:ea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sz="2000" b="0" dirty="0" smtClean="0">
                    <a:ea typeface="Cambria Math" panose="02040503050406030204" pitchFamily="18" charset="0"/>
                    <a:sym typeface="Wingdings" panose="05000000000000000000" pitchFamily="2" charset="2"/>
                  </a:rPr>
                  <a:t>                                                                      </a:t>
                </a:r>
              </a:p>
              <a:p>
                <a:pPr marL="0" indent="0">
                  <a:buNone/>
                </a:pPr>
                <a:r>
                  <a:rPr lang="en-US" sz="2000" dirty="0">
                    <a:ea typeface="Cambria Math" panose="02040503050406030204" pitchFamily="18" charset="0"/>
                    <a:sym typeface="Wingdings" panose="05000000000000000000" pitchFamily="2" charset="2"/>
                  </a:rPr>
                  <a:t> </a:t>
                </a:r>
                <a:r>
                  <a:rPr lang="en-US" sz="2000" dirty="0" smtClean="0">
                    <a:ea typeface="Cambria Math" panose="02040503050406030204" pitchFamily="18" charset="0"/>
                    <a:sym typeface="Wingdings" panose="05000000000000000000" pitchFamily="2" charset="2"/>
                  </a:rPr>
                  <a:t>     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D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L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z</m:t>
                        </m:r>
                        <m:r>
                          <a:rPr lang="en-US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&lt;</m:t>
                        </m:r>
                        <m:r>
                          <a:rPr lang="en-US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𝐷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𝐻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 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𝑧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 +  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1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fPr>
                              <m:num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4</m:t>
                                </m:r>
                              </m:den>
                            </m:f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l-GR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Ω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𝑀</m:t>
                                </m:r>
                              </m:sub>
                            </m:sSub>
                          </m:e>
                        </m:d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𝑧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  + 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𝑂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 (</m:t>
                        </m:r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𝑧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</m:sup>
                        </m:s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)</m:t>
                        </m:r>
                      </m:e>
                    </m:d>
                  </m:oMath>
                </a14:m>
                <a:r>
                  <a:rPr lang="en-US" sz="2000" b="1" dirty="0" smtClean="0"/>
                  <a:t> </a:t>
                </a:r>
                <a:endParaRPr lang="en-US" sz="2000" b="1" dirty="0"/>
              </a:p>
              <a:p>
                <a:pPr marL="0" indent="0">
                  <a:buNone/>
                </a:pPr>
                <a:endParaRPr lang="en-US" sz="2000" dirty="0" smtClean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52400"/>
                <a:ext cx="8991600" cy="6629400"/>
              </a:xfrm>
              <a:blipFill>
                <a:blip r:embed="rId2"/>
                <a:stretch>
                  <a:fillRect l="-1559" t="-13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819400" y="381000"/>
                <a:ext cx="93694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𝜴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</m:t>
                          </m:r>
                        </m:sub>
                      </m:sSub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𝒔𝒎𝒂𝒍𝒍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9400" y="381000"/>
                <a:ext cx="936948" cy="276999"/>
              </a:xfrm>
              <a:prstGeom prst="rect">
                <a:avLst/>
              </a:prstGeom>
              <a:blipFill>
                <a:blip r:embed="rId3"/>
                <a:stretch>
                  <a:fillRect l="-9150" t="-2222" r="-59477" b="-1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955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1" y="152399"/>
            <a:ext cx="4965464" cy="60706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37011" y="6119336"/>
            <a:ext cx="32385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After Andrew Hamilton (CU, Boulder),</a:t>
            </a:r>
          </a:p>
          <a:p>
            <a:r>
              <a:rPr lang="en-US" sz="1400" b="1" dirty="0"/>
              <a:t> </a:t>
            </a:r>
            <a:r>
              <a:rPr lang="en-US" sz="1400" b="1" dirty="0" smtClean="0"/>
              <a:t>From  </a:t>
            </a:r>
            <a:r>
              <a:rPr lang="en-US" sz="1400" b="1" dirty="0"/>
              <a:t>compilation of </a:t>
            </a:r>
            <a:r>
              <a:rPr lang="en-US" sz="1400" b="1" dirty="0" smtClean="0"/>
              <a:t>survey data, as  </a:t>
            </a:r>
          </a:p>
          <a:p>
            <a:r>
              <a:rPr lang="en-US" sz="1400" b="1" dirty="0" smtClean="0"/>
              <a:t>tabulated </a:t>
            </a:r>
            <a:r>
              <a:rPr lang="en-US" sz="1400" b="1" dirty="0"/>
              <a:t>by </a:t>
            </a:r>
            <a:r>
              <a:rPr lang="en-US" sz="1400" b="1" dirty="0" err="1"/>
              <a:t>Scolnic</a:t>
            </a:r>
            <a:r>
              <a:rPr lang="en-US" sz="1400" b="1" dirty="0"/>
              <a:t> et al. 2018.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3733800" y="6019800"/>
                <a:ext cx="5334000" cy="7146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D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L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z</m:t>
                          </m:r>
                          <m: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&lt;</m:t>
                          </m:r>
                          <m: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1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𝐷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𝐻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 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𝑧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1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 +  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4</m:t>
                                  </m:r>
                                </m:den>
                              </m:f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Ω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𝑀</m:t>
                                  </m:r>
                                </m:sub>
                              </m:sSub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𝑧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  + 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𝑂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 (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800" y="6019800"/>
                <a:ext cx="5334000" cy="71468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724400" y="914400"/>
                <a:ext cx="4572000" cy="32316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u="sng" dirty="0" smtClean="0"/>
                  <a:t>Comparing (flat) FRW universes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(and Milne’s empty universe)</a:t>
                </a:r>
              </a:p>
              <a:p>
                <a:endParaRPr lang="en-US" dirty="0"/>
              </a:p>
              <a:p>
                <a:r>
                  <a:rPr lang="en-US" b="1" dirty="0" smtClean="0">
                    <a:solidFill>
                      <a:srgbClr val="002060"/>
                    </a:solidFill>
                  </a:rPr>
                  <a:t>Exponentially inflating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𝜴</m:t>
                        </m:r>
                      </m:e>
                      <m:sub>
                        <m:r>
                          <a:rPr lang="el-GR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𝜦</m:t>
                        </m:r>
                      </m:sub>
                    </m:sSub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el-GR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𝜴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𝑴</m:t>
                        </m:r>
                      </m:sub>
                    </m:sSub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b="1" dirty="0" smtClean="0">
                  <a:solidFill>
                    <a:srgbClr val="002060"/>
                  </a:solidFill>
                </a:endParaRPr>
              </a:p>
              <a:p>
                <a:endParaRPr lang="en-US" b="1" dirty="0">
                  <a:solidFill>
                    <a:srgbClr val="002060"/>
                  </a:solidFill>
                </a:endParaRPr>
              </a:p>
              <a:p>
                <a:r>
                  <a:rPr lang="en-US" b="1" dirty="0" smtClean="0">
                    <a:solidFill>
                      <a:srgbClr val="002060"/>
                    </a:solidFill>
                  </a:rPr>
                  <a:t>Old ‘standard’ CDM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𝜴</m:t>
                        </m:r>
                      </m:e>
                      <m:sub>
                        <m:r>
                          <a:rPr lang="el-GR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𝜦</m:t>
                        </m:r>
                      </m:sub>
                    </m:sSub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el-GR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𝜴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𝑴</m:t>
                        </m:r>
                      </m:sub>
                    </m:sSub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</m:t>
                    </m:r>
                  </m:oMath>
                </a14:m>
                <a:endParaRPr lang="en-US" b="1" dirty="0" smtClean="0">
                  <a:solidFill>
                    <a:srgbClr val="002060"/>
                  </a:solidFill>
                </a:endParaRPr>
              </a:p>
              <a:p>
                <a:endParaRPr lang="en-US" b="1" dirty="0">
                  <a:solidFill>
                    <a:srgbClr val="002060"/>
                  </a:solidFill>
                </a:endParaRPr>
              </a:p>
              <a:p>
                <a:r>
                  <a:rPr lang="en-US" b="1" dirty="0" smtClean="0">
                    <a:solidFill>
                      <a:srgbClr val="002060"/>
                    </a:solidFill>
                  </a:rPr>
                  <a:t>Lambda-CDM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  <m:r>
                          <a:rPr lang="el-GR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𝜴</m:t>
                        </m:r>
                      </m:e>
                      <m:sub>
                        <m:r>
                          <a:rPr lang="el-GR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𝜦</m:t>
                        </m:r>
                      </m:sub>
                    </m:sSub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𝟕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</m:t>
                    </m:r>
                    <m:sSub>
                      <m:sSubPr>
                        <m:ctrlP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𝜴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𝑴</m:t>
                        </m:r>
                      </m:sub>
                    </m:sSub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𝟑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 smtClean="0">
                    <a:solidFill>
                      <a:srgbClr val="002060"/>
                    </a:solidFill>
                  </a:rPr>
                  <a:t>             </a:t>
                </a:r>
              </a:p>
              <a:p>
                <a:endParaRPr lang="en-US" b="1" dirty="0">
                  <a:solidFill>
                    <a:srgbClr val="002060"/>
                  </a:solidFill>
                </a:endParaRPr>
              </a:p>
              <a:p>
                <a:endParaRPr lang="en-US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400" y="914400"/>
                <a:ext cx="4572000" cy="3231654"/>
              </a:xfrm>
              <a:prstGeom prst="rect">
                <a:avLst/>
              </a:prstGeom>
              <a:blipFill>
                <a:blip r:embed="rId4"/>
                <a:stretch>
                  <a:fillRect l="-2000" t="-1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889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80999" y="-17489"/>
            <a:ext cx="7620000" cy="91753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Berlin Sans FB Demi" pitchFamily="34" charset="0"/>
                <a:cs typeface="Aharoni" pitchFamily="2" charset="-79"/>
              </a:rPr>
              <a:t> </a:t>
            </a:r>
            <a:r>
              <a:rPr lang="en-US" sz="4000" dirty="0" smtClean="0">
                <a:latin typeface="Berlin Sans FB Demi" pitchFamily="34" charset="0"/>
                <a:cs typeface="Aharoni" pitchFamily="2" charset="-79"/>
              </a:rPr>
              <a:t>Expansion </a:t>
            </a:r>
            <a:r>
              <a:rPr lang="en-US" sz="40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Berlin Sans FB Demi" pitchFamily="34" charset="0"/>
                <a:cs typeface="Aharoni" pitchFamily="2" charset="-79"/>
              </a:rPr>
              <a:t>and its </a:t>
            </a:r>
            <a:r>
              <a:rPr lang="en-US" sz="4000" dirty="0" smtClean="0">
                <a:latin typeface="Berlin Sans FB Demi" pitchFamily="34" charset="0"/>
                <a:cs typeface="Aharoni" pitchFamily="2" charset="-79"/>
              </a:rPr>
              <a:t>Acceleration: </a:t>
            </a:r>
            <a:br>
              <a:rPr lang="en-US" sz="4000" dirty="0" smtClean="0">
                <a:latin typeface="Berlin Sans FB Demi" pitchFamily="34" charset="0"/>
                <a:cs typeface="Aharoni" pitchFamily="2" charset="-79"/>
              </a:rPr>
            </a:br>
            <a:r>
              <a:rPr lang="en-US" sz="4000" dirty="0" smtClean="0">
                <a:latin typeface="Berlin Sans FB Demi" pitchFamily="34" charset="0"/>
                <a:cs typeface="Aharoni" pitchFamily="2" charset="-79"/>
              </a:rPr>
              <a:t>Dark Energy </a:t>
            </a:r>
            <a:r>
              <a:rPr lang="en-US" sz="40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Berlin Sans FB Demi" pitchFamily="34" charset="0"/>
                <a:cs typeface="Aharoni" pitchFamily="2" charset="-79"/>
              </a:rPr>
              <a:t>and </a:t>
            </a:r>
            <a:r>
              <a:rPr lang="en-US" sz="4000" dirty="0" smtClean="0">
                <a:latin typeface="Berlin Sans FB Demi" pitchFamily="34" charset="0"/>
                <a:cs typeface="Aharoni" pitchFamily="2" charset="-79"/>
              </a:rPr>
              <a:t>Dark Matter</a:t>
            </a:r>
            <a:endParaRPr lang="en-US" sz="4000" dirty="0">
              <a:latin typeface="Berlin Sans FB Demi" pitchFamily="34" charset="0"/>
              <a:cs typeface="Aharoni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007705" cy="6096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b="1" dirty="0" smtClean="0">
              <a:solidFill>
                <a:srgbClr val="C00000"/>
              </a:solidFill>
            </a:endParaRPr>
          </a:p>
          <a:p>
            <a:endParaRPr lang="en-US" dirty="0" smtClean="0">
              <a:latin typeface="Bernard MT Condensed" pitchFamily="18" charset="0"/>
            </a:endParaRPr>
          </a:p>
          <a:p>
            <a:pPr marL="0" indent="0">
              <a:buNone/>
            </a:pPr>
            <a:endParaRPr lang="en-US" dirty="0" smtClean="0">
              <a:latin typeface="Bernard MT Condensed" pitchFamily="18" charset="0"/>
            </a:endParaRP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>
              <a:buNone/>
            </a:pPr>
            <a:endParaRPr lang="en-US" dirty="0" smtClean="0">
              <a:latin typeface="Bernard MT Condensed" pitchFamily="18" charset="0"/>
            </a:endParaRPr>
          </a:p>
          <a:p>
            <a:pPr>
              <a:buNone/>
            </a:pPr>
            <a:r>
              <a:rPr lang="en-US" dirty="0" smtClean="0">
                <a:latin typeface="Bernard MT Condensed" pitchFamily="18" charset="0"/>
              </a:rPr>
              <a:t>    </a:t>
            </a:r>
            <a:endParaRPr lang="en-US" dirty="0">
              <a:solidFill>
                <a:srgbClr val="002060"/>
              </a:solidFill>
              <a:latin typeface="Bernard MT Condensed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152400" y="2590800"/>
            <a:ext cx="3696223" cy="19629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 smtClean="0">
                <a:solidFill>
                  <a:prstClr val="black"/>
                </a:solidFill>
              </a:rPr>
              <a:t>Current  acceleration  </a:t>
            </a:r>
            <a:r>
              <a:rPr lang="en-US" sz="2400" b="1" u="sng" dirty="0" smtClean="0">
                <a:solidFill>
                  <a:prstClr val="black"/>
                </a:solidFill>
                <a:sym typeface="Wingdings" panose="05000000000000000000" pitchFamily="2" charset="2"/>
              </a:rPr>
              <a:t>  Dark energy </a:t>
            </a:r>
          </a:p>
          <a:p>
            <a:pPr algn="ctr"/>
            <a:endParaRPr lang="en-US" sz="2400" b="1" u="sng" dirty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pPr algn="ctr"/>
            <a:r>
              <a:rPr lang="en-US" sz="2400" b="1" u="sng" dirty="0" smtClean="0">
                <a:solidFill>
                  <a:prstClr val="black"/>
                </a:solidFill>
                <a:sym typeface="Wingdings" panose="05000000000000000000" pitchFamily="2" charset="2"/>
              </a:rPr>
              <a:t>Past deceleration rate   </a:t>
            </a:r>
          </a:p>
          <a:p>
            <a:pPr algn="ctr"/>
            <a:r>
              <a:rPr lang="en-US" sz="2400" b="1" u="sng" dirty="0" smtClean="0">
                <a:solidFill>
                  <a:prstClr val="black"/>
                </a:solidFill>
                <a:sym typeface="Wingdings" panose="05000000000000000000" pitchFamily="2" charset="2"/>
              </a:rPr>
              <a:t> Dark matter</a:t>
            </a:r>
            <a:endParaRPr lang="en-US" sz="2400" b="1" u="sng" dirty="0">
              <a:solidFill>
                <a:prstClr val="black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6547" y="1679535"/>
            <a:ext cx="6281892" cy="5178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190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1105"/>
            <a:ext cx="9144000" cy="83247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Fluctuations </a:t>
            </a:r>
            <a:r>
              <a:rPr lang="en-US" dirty="0" smtClean="0">
                <a:sym typeface="Wingdings" panose="05000000000000000000" pitchFamily="2" charset="2"/>
              </a:rPr>
              <a:t> seeding structure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 providing verification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6200" y="5157373"/>
            <a:ext cx="195154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 i="1" u="sng" dirty="0" smtClean="0">
                <a:solidFill>
                  <a:srgbClr val="7030A0"/>
                </a:solidFill>
              </a:rPr>
              <a:t>Coming  talks </a:t>
            </a:r>
            <a:endParaRPr lang="en-US" sz="2100" b="1" i="1" u="sng" dirty="0">
              <a:solidFill>
                <a:srgbClr val="7030A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262" y="1008353"/>
            <a:ext cx="7065876" cy="295404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4038" y="4014576"/>
            <a:ext cx="5031563" cy="2832051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1681839" y="5393247"/>
            <a:ext cx="2169872" cy="130958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17" name="Content Placeholder 16"/>
          <p:cNvSpPr>
            <a:spLocks noGrp="1"/>
          </p:cNvSpPr>
          <p:nvPr>
            <p:ph idx="1"/>
          </p:nvPr>
        </p:nvSpPr>
        <p:spPr>
          <a:xfrm>
            <a:off x="76200" y="1825625"/>
            <a:ext cx="8439150" cy="5021002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408388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57250"/>
            <a:ext cx="9144000" cy="914400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dirty="0" smtClean="0">
                <a:latin typeface="Bernard MT Condensed" pitchFamily="18" charset="0"/>
              </a:rPr>
              <a:t>Modelling Structure Formation with </a:t>
            </a:r>
            <a:r>
              <a:rPr lang="en-US" sz="2325" dirty="0">
                <a:latin typeface="Arial" panose="020B0604020202020204" pitchFamily="34" charset="0"/>
                <a:cs typeface="Arial" panose="020B0604020202020204" pitchFamily="34" charset="0"/>
              </a:rPr>
              <a:t>CDM simulation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6272" y="1771650"/>
            <a:ext cx="5597237" cy="393815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1800" b="1" dirty="0">
                <a:solidFill>
                  <a:schemeClr val="accent2"/>
                </a:solidFill>
                <a:latin typeface="Stencil" pitchFamily="82" charset="0"/>
              </a:rPr>
              <a:t>** Cosmic Microwave Background 400 000 yrs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Stencil" pitchFamily="82" charset="0"/>
              </a:rPr>
              <a:t> **Present Galaxy Distribution (~14 </a:t>
            </a:r>
            <a:r>
              <a:rPr lang="en-US" sz="1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Stencil" pitchFamily="82" charset="0"/>
              </a:rPr>
              <a:t>Gyr</a:t>
            </a:r>
            <a:r>
              <a:rPr lang="en-US" sz="1800" dirty="0">
                <a:solidFill>
                  <a:schemeClr val="accent2">
                    <a:lumMod val="50000"/>
                  </a:schemeClr>
                </a:solidFill>
                <a:latin typeface="Stencil" pitchFamily="82" charset="0"/>
              </a:rPr>
              <a:t>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2050" name="Picture 2" descr="C:\Documents and Settings\amr.elzant\My Documents\My Pictures\planc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27776" y="2174765"/>
            <a:ext cx="2971800" cy="1485900"/>
          </a:xfrm>
          <a:prstGeom prst="rect">
            <a:avLst/>
          </a:prstGeom>
          <a:noFill/>
        </p:spPr>
      </p:pic>
      <p:pic>
        <p:nvPicPr>
          <p:cNvPr id="2051" name="Picture 3" descr="C:\Documents and Settings\amr.elzant\My Documents\My Pictures\2mas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06140" y="3949751"/>
            <a:ext cx="2857500" cy="1760054"/>
          </a:xfrm>
          <a:prstGeom prst="rect">
            <a:avLst/>
          </a:prstGeom>
          <a:noFill/>
        </p:spPr>
      </p:pic>
      <p:graphicFrame>
        <p:nvGraphicFramePr>
          <p:cNvPr id="10" name="Object 9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9121237"/>
              </p:ext>
            </p:extLst>
          </p:nvPr>
        </p:nvGraphicFramePr>
        <p:xfrm>
          <a:off x="7294960" y="2950369"/>
          <a:ext cx="1151334" cy="32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976" name="Packager Shell Object" showAsIcon="1" r:id="rId5" imgW="1535040" imgH="437400" progId="Package">
                  <p:embed/>
                </p:oleObj>
              </mc:Choice>
              <mc:Fallback>
                <p:oleObj name="Packager Shell Object" showAsIcon="1" r:id="rId5" imgW="1535040" imgH="437400" progId="Package">
                  <p:embed/>
                  <p:pic>
                    <p:nvPicPr>
                      <p:cNvPr id="10" name="Object 9">
                        <a:hlinkClick r:id="" action="ppaction://ole?verb=0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94960" y="2950369"/>
                        <a:ext cx="1151334" cy="328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0" name="Object 4"/>
          <p:cNvGraphicFramePr>
            <a:graphicFrameLocks noChangeAspect="1"/>
          </p:cNvGraphicFramePr>
          <p:nvPr>
            <p:extLst/>
          </p:nvPr>
        </p:nvGraphicFramePr>
        <p:xfrm>
          <a:off x="6913580" y="4539656"/>
          <a:ext cx="1779984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977" name="Packager Shell Object" showAsIcon="1" r:id="rId7" imgW="2373840" imgH="685800" progId="Package">
                  <p:embed/>
                </p:oleObj>
              </mc:Choice>
              <mc:Fallback>
                <p:oleObj name="Packager Shell Object" showAsIcon="1" r:id="rId7" imgW="2373840" imgH="685800" progId="Package">
                  <p:embed/>
                  <p:pic>
                    <p:nvPicPr>
                      <p:cNvPr id="410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13580" y="4539656"/>
                        <a:ext cx="1779984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23627" y="5075312"/>
            <a:ext cx="6565990" cy="1018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42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7760" y="957463"/>
            <a:ext cx="7030591" cy="781967"/>
          </a:xfrm>
        </p:spPr>
        <p:txBody>
          <a:bodyPr>
            <a:noAutofit/>
          </a:bodyPr>
          <a:lstStyle/>
          <a:p>
            <a:r>
              <a:rPr lang="en-CA" sz="3000" u="sng" dirty="0">
                <a:solidFill>
                  <a:srgbClr val="7030A0"/>
                </a:solidFill>
                <a:latin typeface="Berlin Sans FB Demi" pitchFamily="34" charset="0"/>
                <a:cs typeface="Nirmala UI Semilight" pitchFamily="34" charset="0"/>
              </a:rPr>
              <a:t>Probing wider, deeper </a:t>
            </a:r>
            <a:r>
              <a:rPr lang="en-CA" sz="3000" u="sng" dirty="0">
                <a:solidFill>
                  <a:srgbClr val="7030A0"/>
                </a:solidFill>
                <a:latin typeface="Berlin Sans FB Demi" pitchFamily="34" charset="0"/>
                <a:cs typeface="Nirmala UI Semilight" pitchFamily="34" charset="0"/>
                <a:sym typeface="Wingdings" panose="05000000000000000000" pitchFamily="2" charset="2"/>
              </a:rPr>
              <a:t> </a:t>
            </a:r>
            <a:r>
              <a:rPr lang="en-CA" sz="3000" u="sng" dirty="0">
                <a:solidFill>
                  <a:srgbClr val="7030A0"/>
                </a:solidFill>
                <a:latin typeface="Berlin Sans FB Demi" pitchFamily="34" charset="0"/>
                <a:cs typeface="Nirmala UI Semilight" pitchFamily="34" charset="0"/>
              </a:rPr>
              <a:t>stringent tests</a:t>
            </a:r>
            <a:r>
              <a:rPr lang="en-CA" sz="3000" dirty="0">
                <a:solidFill>
                  <a:schemeClr val="accent6">
                    <a:lumMod val="50000"/>
                  </a:schemeClr>
                </a:solidFill>
                <a:latin typeface="Berlin Sans FB Demi" pitchFamily="34" charset="0"/>
                <a:cs typeface="Nirmala UI Semilight" pitchFamily="34" charset="0"/>
              </a:rPr>
              <a:t/>
            </a:r>
            <a:br>
              <a:rPr lang="en-CA" sz="3000" dirty="0">
                <a:solidFill>
                  <a:schemeClr val="accent6">
                    <a:lumMod val="50000"/>
                  </a:schemeClr>
                </a:solidFill>
                <a:latin typeface="Berlin Sans FB Demi" pitchFamily="34" charset="0"/>
                <a:cs typeface="Nirmala UI Semilight" pitchFamily="34" charset="0"/>
              </a:rPr>
            </a:br>
            <a:endParaRPr lang="en-CA" sz="3000" dirty="0">
              <a:latin typeface="Berlin Sans FB Demi" pitchFamily="34" charset="0"/>
              <a:cs typeface="Nirmala UI Semilight" pitchFamily="34" charset="0"/>
            </a:endParaRPr>
          </a:p>
        </p:txBody>
      </p:sp>
      <p:pic>
        <p:nvPicPr>
          <p:cNvPr id="4" name="Content Placeholder 3" descr="euclid_satellite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279604">
            <a:off x="1477918" y="1977837"/>
            <a:ext cx="1485900" cy="1471474"/>
          </a:xfrm>
        </p:spPr>
      </p:pic>
      <p:pic>
        <p:nvPicPr>
          <p:cNvPr id="5" name="Picture 4" descr="Gaia_mapping_the_stars_of_the_Milky_Wa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300293">
            <a:off x="6098718" y="4315444"/>
            <a:ext cx="1878196" cy="1245870"/>
          </a:xfrm>
          <a:prstGeom prst="rect">
            <a:avLst/>
          </a:prstGeom>
        </p:spPr>
      </p:pic>
      <p:pic>
        <p:nvPicPr>
          <p:cNvPr id="6" name="Picture 5" descr="jwst_poster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373601">
            <a:off x="5840072" y="2295233"/>
            <a:ext cx="2057400" cy="1543050"/>
          </a:xfrm>
          <a:prstGeom prst="rect">
            <a:avLst/>
          </a:prstGeom>
        </p:spPr>
      </p:pic>
      <p:pic>
        <p:nvPicPr>
          <p:cNvPr id="8" name="Picture 7" descr="tmt_thumb_new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1304758">
            <a:off x="3648902" y="2658778"/>
            <a:ext cx="1731894" cy="971550"/>
          </a:xfrm>
          <a:prstGeom prst="rect">
            <a:avLst/>
          </a:prstGeom>
        </p:spPr>
      </p:pic>
      <p:pic>
        <p:nvPicPr>
          <p:cNvPr id="9" name="Picture 8" descr="European_Extremely_Large_Telescop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1332088">
            <a:off x="1158172" y="4072956"/>
            <a:ext cx="2131964" cy="1332478"/>
          </a:xfrm>
          <a:prstGeom prst="rect">
            <a:avLst/>
          </a:prstGeom>
        </p:spPr>
      </p:pic>
      <p:pic>
        <p:nvPicPr>
          <p:cNvPr id="10" name="Picture 9" descr="Australia-Gears-Up-For-Square-Kilometer-Array-Telescope-With-New-Supercomputer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780169" y="4275966"/>
            <a:ext cx="1790708" cy="129970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657350" y="5486402"/>
            <a:ext cx="154305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350" dirty="0">
                <a:solidFill>
                  <a:prstClr val="black"/>
                </a:solidFill>
              </a:rPr>
              <a:t>Extremely Large Telescope 2024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85136" y="5531014"/>
            <a:ext cx="25146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350" dirty="0">
                <a:solidFill>
                  <a:prstClr val="black"/>
                </a:solidFill>
              </a:rPr>
              <a:t>Square Kilometer Array</a:t>
            </a:r>
          </a:p>
          <a:p>
            <a:r>
              <a:rPr lang="en-CA" sz="1350" dirty="0">
                <a:solidFill>
                  <a:prstClr val="black"/>
                </a:solidFill>
              </a:rPr>
              <a:t>‘1</a:t>
            </a:r>
            <a:r>
              <a:rPr lang="en-CA" sz="1350" baseline="30000" dirty="0">
                <a:solidFill>
                  <a:prstClr val="black"/>
                </a:solidFill>
              </a:rPr>
              <a:t>st</a:t>
            </a:r>
            <a:r>
              <a:rPr lang="en-CA" sz="1350" dirty="0">
                <a:solidFill>
                  <a:prstClr val="black"/>
                </a:solidFill>
              </a:rPr>
              <a:t> light’ 2020, completion 2030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41989" y="3784197"/>
            <a:ext cx="251315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350" dirty="0">
                <a:solidFill>
                  <a:prstClr val="black"/>
                </a:solidFill>
              </a:rPr>
              <a:t>Caltech 30 m Telescope 2027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86550" y="5600700"/>
            <a:ext cx="11430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350" dirty="0">
                <a:solidFill>
                  <a:prstClr val="black"/>
                </a:solidFill>
              </a:rPr>
              <a:t>Gaia, 2018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41833" y="3579622"/>
            <a:ext cx="105496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350" dirty="0">
                <a:solidFill>
                  <a:prstClr val="black"/>
                </a:solidFill>
              </a:rPr>
              <a:t>Euclid 2021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95467" y="3911164"/>
            <a:ext cx="270531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350" b="1" dirty="0">
                <a:solidFill>
                  <a:srgbClr val="FF0000"/>
                </a:solidFill>
              </a:rPr>
              <a:t>James Webb Space Telescope </a:t>
            </a:r>
            <a:r>
              <a:rPr lang="en-CA" sz="1350" b="1" dirty="0" smtClean="0">
                <a:solidFill>
                  <a:srgbClr val="FF0000"/>
                </a:solidFill>
              </a:rPr>
              <a:t>NOW</a:t>
            </a:r>
            <a:endParaRPr lang="en-CA" sz="1350" b="1" dirty="0">
              <a:solidFill>
                <a:srgbClr val="FF0000"/>
              </a:solidFill>
            </a:endParaRPr>
          </a:p>
          <a:p>
            <a:r>
              <a:rPr lang="en-CA" sz="135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26771" y="2401719"/>
            <a:ext cx="135370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prstClr val="black"/>
                </a:solidFill>
              </a:rPr>
              <a:t>LSST -Rubin2023</a:t>
            </a:r>
          </a:p>
        </p:txBody>
      </p:sp>
      <p:pic>
        <p:nvPicPr>
          <p:cNvPr id="6148" name="Picture 4" descr="Large Synoptic Survey Telescope 3 4 render 2013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8114" y="1268658"/>
            <a:ext cx="1595979" cy="1196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Wfirst beauty1 prores 1920x1080.mov .00 00 17 16.still003 crop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105" y="1451187"/>
            <a:ext cx="1738637" cy="1043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6710593" y="1758974"/>
            <a:ext cx="126611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WFIRST-Roman</a:t>
            </a:r>
          </a:p>
        </p:txBody>
      </p:sp>
    </p:spTree>
    <p:extLst>
      <p:ext uri="{BB962C8B-B14F-4D97-AF65-F5344CB8AC3E}">
        <p14:creationId xmlns:p14="http://schemas.microsoft.com/office/powerpoint/2010/main" val="462778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0" y="685559"/>
            <a:ext cx="6686550" cy="857250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schemeClr val="accent6">
                    <a:lumMod val="50000"/>
                  </a:schemeClr>
                </a:solidFill>
              </a:rPr>
              <a:t>Gravitational Wave Astronomy </a:t>
            </a:r>
            <a:r>
              <a:rPr lang="en-US" sz="1800" dirty="0">
                <a:solidFill>
                  <a:srgbClr val="7030A0"/>
                </a:solidFill>
              </a:rPr>
              <a:t>(Nobel 2017)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542808"/>
            <a:ext cx="6515100" cy="4343642"/>
          </a:xfrm>
        </p:spPr>
        <p:txBody>
          <a:bodyPr>
            <a:noAutofit/>
          </a:bodyPr>
          <a:lstStyle/>
          <a:p>
            <a:r>
              <a:rPr lang="en-US" sz="1500" b="1" dirty="0">
                <a:solidFill>
                  <a:srgbClr val="7030A0"/>
                </a:solidFill>
              </a:rPr>
              <a:t>An exciting nascent field </a:t>
            </a:r>
            <a:r>
              <a:rPr lang="en-US" sz="1500" b="1" dirty="0">
                <a:solidFill>
                  <a:srgbClr val="7030A0"/>
                </a:solidFill>
                <a:sym typeface="Wingdings" panose="05000000000000000000" pitchFamily="2" charset="2"/>
              </a:rPr>
              <a:t> New window!</a:t>
            </a:r>
          </a:p>
          <a:p>
            <a:r>
              <a:rPr lang="en-US" sz="1500" b="1" dirty="0">
                <a:solidFill>
                  <a:srgbClr val="7030A0"/>
                </a:solidFill>
                <a:sym typeface="Wingdings" panose="05000000000000000000" pitchFamily="2" charset="2"/>
              </a:rPr>
              <a:t>GW’s Result from </a:t>
            </a:r>
            <a:r>
              <a:rPr lang="en-US" sz="1500" b="1" dirty="0">
                <a:solidFill>
                  <a:srgbClr val="FF0000"/>
                </a:solidFill>
                <a:sym typeface="Wingdings" panose="05000000000000000000" pitchFamily="2" charset="2"/>
              </a:rPr>
              <a:t>cataclysmic cosmic events</a:t>
            </a:r>
          </a:p>
          <a:p>
            <a:pPr marL="0" indent="0">
              <a:buNone/>
            </a:pPr>
            <a:r>
              <a:rPr lang="en-US" sz="1500" b="1" dirty="0">
                <a:solidFill>
                  <a:srgbClr val="7030A0"/>
                </a:solidFill>
                <a:sym typeface="Wingdings" panose="05000000000000000000" pitchFamily="2" charset="2"/>
              </a:rPr>
              <a:t>                                  ex. black hole or neutron star merger </a:t>
            </a:r>
          </a:p>
          <a:p>
            <a:pPr marL="0" indent="0">
              <a:buNone/>
            </a:pPr>
            <a:endParaRPr lang="en-US" sz="1500" b="1" dirty="0">
              <a:solidFill>
                <a:srgbClr val="7030A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1500" b="1" dirty="0">
              <a:solidFill>
                <a:srgbClr val="7030A0"/>
              </a:solidFill>
              <a:sym typeface="Wingdings" panose="05000000000000000000" pitchFamily="2" charset="2"/>
            </a:endParaRPr>
          </a:p>
          <a:p>
            <a:endParaRPr lang="en-US" sz="1500" b="1" dirty="0">
              <a:solidFill>
                <a:srgbClr val="7030A0"/>
              </a:solidFill>
              <a:sym typeface="Wingdings" panose="05000000000000000000" pitchFamily="2" charset="2"/>
            </a:endParaRPr>
          </a:p>
          <a:p>
            <a:endParaRPr lang="en-US" sz="1500" b="1" dirty="0">
              <a:solidFill>
                <a:srgbClr val="7030A0"/>
              </a:solidFill>
              <a:sym typeface="Wingdings" panose="05000000000000000000" pitchFamily="2" charset="2"/>
            </a:endParaRPr>
          </a:p>
          <a:p>
            <a:endParaRPr lang="en-US" sz="1500" b="1" dirty="0">
              <a:solidFill>
                <a:srgbClr val="7030A0"/>
              </a:solidFill>
              <a:sym typeface="Wingdings" panose="05000000000000000000" pitchFamily="2" charset="2"/>
            </a:endParaRPr>
          </a:p>
          <a:p>
            <a:endParaRPr lang="en-US" sz="1500" b="1" dirty="0">
              <a:solidFill>
                <a:srgbClr val="7030A0"/>
              </a:solidFill>
              <a:sym typeface="Wingdings" panose="05000000000000000000" pitchFamily="2" charset="2"/>
            </a:endParaRPr>
          </a:p>
          <a:p>
            <a:endParaRPr lang="en-US" sz="1500" b="1" dirty="0">
              <a:solidFill>
                <a:srgbClr val="7030A0"/>
              </a:solidFill>
              <a:sym typeface="Wingdings" panose="05000000000000000000" pitchFamily="2" charset="2"/>
            </a:endParaRPr>
          </a:p>
          <a:p>
            <a:endParaRPr lang="en-US" sz="1500" b="1" dirty="0">
              <a:solidFill>
                <a:srgbClr val="7030A0"/>
              </a:solidFill>
              <a:sym typeface="Wingdings" panose="05000000000000000000" pitchFamily="2" charset="2"/>
            </a:endParaRPr>
          </a:p>
          <a:p>
            <a:endParaRPr lang="en-US" sz="1500" b="1" dirty="0">
              <a:solidFill>
                <a:srgbClr val="7030A0"/>
              </a:solidFill>
              <a:sym typeface="Wingdings" panose="05000000000000000000" pitchFamily="2" charset="2"/>
            </a:endParaRPr>
          </a:p>
          <a:p>
            <a:r>
              <a:rPr lang="en-US" sz="1500" b="1" dirty="0">
                <a:solidFill>
                  <a:srgbClr val="FF0000"/>
                </a:solidFill>
                <a:sym typeface="Wingdings" panose="05000000000000000000" pitchFamily="2" charset="2"/>
              </a:rPr>
              <a:t>Supermassive BH’s</a:t>
            </a:r>
            <a:r>
              <a:rPr lang="en-US" sz="1500" b="1" dirty="0">
                <a:solidFill>
                  <a:srgbClr val="7030A0"/>
                </a:solidFill>
                <a:sym typeface="Wingdings" panose="05000000000000000000" pitchFamily="2" charset="2"/>
              </a:rPr>
              <a:t> are also expected in </a:t>
            </a:r>
            <a:r>
              <a:rPr lang="en-US" sz="1500" b="1" dirty="0" err="1">
                <a:solidFill>
                  <a:srgbClr val="7030A0"/>
                </a:solidFill>
                <a:sym typeface="Wingdings" panose="05000000000000000000" pitchFamily="2" charset="2"/>
              </a:rPr>
              <a:t>centres</a:t>
            </a:r>
            <a:r>
              <a:rPr lang="en-US" sz="1500" b="1" dirty="0">
                <a:solidFill>
                  <a:srgbClr val="7030A0"/>
                </a:solidFill>
                <a:sym typeface="Wingdings" panose="05000000000000000000" pitchFamily="2" charset="2"/>
              </a:rPr>
              <a:t> </a:t>
            </a:r>
          </a:p>
          <a:p>
            <a:endParaRPr lang="en-US" sz="1500" b="1" dirty="0">
              <a:solidFill>
                <a:srgbClr val="7030A0"/>
              </a:solidFill>
              <a:sym typeface="Wingdings" panose="05000000000000000000" pitchFamily="2" charset="2"/>
            </a:endParaRPr>
          </a:p>
          <a:p>
            <a:r>
              <a:rPr lang="en-US" sz="1500" b="1" dirty="0">
                <a:solidFill>
                  <a:srgbClr val="7030A0"/>
                </a:solidFill>
                <a:sym typeface="Wingdings" panose="05000000000000000000" pitchFamily="2" charset="2"/>
              </a:rPr>
              <a:t>Play important role in </a:t>
            </a:r>
            <a:r>
              <a:rPr lang="en-US" sz="1500" b="1" dirty="0">
                <a:solidFill>
                  <a:srgbClr val="FF0000"/>
                </a:solidFill>
                <a:sym typeface="Wingdings" panose="05000000000000000000" pitchFamily="2" charset="2"/>
              </a:rPr>
              <a:t>structure formation    </a:t>
            </a:r>
            <a:endParaRPr lang="en-US" sz="1500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4985" y="4371178"/>
            <a:ext cx="2265528" cy="17276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6532" y="1530974"/>
            <a:ext cx="1249394" cy="10563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1012" y="2730229"/>
            <a:ext cx="2343150" cy="13173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1650" y="2571751"/>
            <a:ext cx="1935423" cy="145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85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857250"/>
            <a:ext cx="6191943" cy="85725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Next Generation CMB 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dirty="0" smtClean="0"/>
              <a:t>(polarizations and spectral distortions)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2089" y="1600200"/>
            <a:ext cx="6534843" cy="480060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Polarization – </a:t>
            </a:r>
            <a:r>
              <a:rPr lang="en-US" dirty="0" smtClean="0">
                <a:solidFill>
                  <a:srgbClr val="00B0F0"/>
                </a:solidFill>
              </a:rPr>
              <a:t>primordial gravity waves 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2462" y="3508147"/>
            <a:ext cx="1717649" cy="16491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45241" y="5544508"/>
            <a:ext cx="259821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prstClr val="black"/>
                </a:solidFill>
              </a:rPr>
              <a:t>QUBIC, ground based ++BICEP </a:t>
            </a:r>
            <a:r>
              <a:rPr lang="en-US" sz="1350" dirty="0" err="1">
                <a:solidFill>
                  <a:prstClr val="black"/>
                </a:solidFill>
              </a:rPr>
              <a:t>etc</a:t>
            </a:r>
            <a:r>
              <a:rPr lang="en-US" sz="1350" dirty="0">
                <a:solidFill>
                  <a:prstClr val="black"/>
                </a:solidFill>
              </a:rPr>
              <a:t>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6669" y="2568325"/>
            <a:ext cx="2820941" cy="17644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1251" y="4494345"/>
            <a:ext cx="2631779" cy="1506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561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-152400"/>
            <a:ext cx="8229600" cy="1143000"/>
          </a:xfrm>
        </p:spPr>
        <p:txBody>
          <a:bodyPr/>
          <a:lstStyle/>
          <a:p>
            <a:r>
              <a:rPr lang="en-US" dirty="0" smtClean="0"/>
              <a:t>Local Form of Coordinate Distance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955964"/>
                <a:ext cx="8991600" cy="5867400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 smtClean="0">
                    <a:solidFill>
                      <a:srgbClr val="FF0000"/>
                    </a:solidFill>
                  </a:rPr>
                  <a:t>Expand</a:t>
                </a:r>
                <a:r>
                  <a:rPr lang="en-US" dirty="0" smtClean="0"/>
                  <a:t> scale factor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around local </a:t>
                </a:r>
                <a:r>
                  <a:rPr lang="en-US" dirty="0" smtClean="0"/>
                  <a:t>value: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endParaRPr lang="en-US" dirty="0"/>
              </a:p>
              <a:p>
                <a:r>
                  <a:rPr lang="en-US" dirty="0" smtClean="0"/>
                  <a:t>‘Deceleration’ parameter </a:t>
                </a:r>
              </a:p>
              <a:p>
                <a:pPr marL="0" indent="0">
                  <a:buNone/>
                </a:pPr>
                <a:r>
                  <a:rPr lang="en-US" dirty="0" smtClean="0"/>
                  <a:t>  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Expand r to get </a:t>
                </a:r>
                <a:r>
                  <a:rPr lang="en-US" sz="1800" dirty="0" smtClean="0"/>
                  <a:t>   (note the flat space approximation emerges; technically should divide both sides of eq. by 1/R then expand, then multiply again. Assume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800" dirty="0" smtClean="0"/>
                  <a:t>)</a:t>
                </a:r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i="1" dirty="0">
                    <a:latin typeface="Cambria Math" panose="02040503050406030204" pitchFamily="18" charset="0"/>
                  </a:rPr>
                  <a:t> </a:t>
                </a:r>
                <a:r>
                  <a:rPr lang="en-US" i="1" dirty="0" smtClean="0">
                    <a:latin typeface="Cambria Math" panose="02040503050406030204" pitchFamily="18" charset="0"/>
                  </a:rPr>
                  <a:t>      \              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/>
                    </m:sSubSup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+ …=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 …</m:t>
                    </m:r>
                  </m:oMath>
                </a14:m>
                <a:endParaRPr lang="en-US" dirty="0" smtClean="0"/>
              </a:p>
              <a:p>
                <a:endParaRPr lang="en-US" sz="2400" dirty="0" smtClean="0"/>
              </a:p>
              <a:p>
                <a:r>
                  <a:rPr lang="en-US" dirty="0" smtClean="0"/>
                  <a:t>Then (exercise) </a:t>
                </a:r>
                <a:r>
                  <a:rPr lang="en-US" dirty="0" smtClean="0">
                    <a:sym typeface="Wingdings" panose="05000000000000000000" pitchFamily="2" charset="2"/>
                  </a:rPr>
                  <a:t> </a:t>
                </a:r>
                <a:r>
                  <a:rPr lang="en-US" dirty="0" smtClean="0"/>
                  <a:t>       </a:t>
                </a:r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 smtClean="0"/>
              </a:p>
              <a:p>
                <a:endParaRPr lang="en-US" dirty="0" smtClean="0"/>
              </a:p>
              <a:p>
                <a:endParaRPr lang="en-US" dirty="0" smtClean="0"/>
              </a:p>
              <a:p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955964"/>
                <a:ext cx="8991600" cy="5867400"/>
              </a:xfrm>
              <a:blipFill>
                <a:blip r:embed="rId2"/>
                <a:stretch>
                  <a:fillRect l="-678" t="-1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562100"/>
            <a:ext cx="6097778" cy="1143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200" y="2442120"/>
            <a:ext cx="2057400" cy="1371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4472" y="5871578"/>
            <a:ext cx="3290455" cy="102561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 flipH="1">
                <a:off x="3124200" y="6248400"/>
                <a:ext cx="167640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3124200" y="6248400"/>
                <a:ext cx="1676400" cy="2769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18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Why’s the Night Sky Dark</a:t>
            </a:r>
            <a:r>
              <a:rPr lang="en-US" dirty="0"/>
              <a:t>?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err="1" smtClean="0">
                <a:solidFill>
                  <a:srgbClr val="0070C0"/>
                </a:solidFill>
              </a:rPr>
              <a:t>Olber’s</a:t>
            </a:r>
            <a:r>
              <a:rPr lang="en-US" b="1" dirty="0" smtClean="0">
                <a:solidFill>
                  <a:srgbClr val="0070C0"/>
                </a:solidFill>
              </a:rPr>
              <a:t> Paradox </a:t>
            </a:r>
            <a:r>
              <a:rPr lang="en-US" sz="2700" dirty="0" smtClean="0"/>
              <a:t>(from Kepler to Edgar Allan Poe!) </a:t>
            </a:r>
            <a:endParaRPr lang="en-US" sz="27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-3142" y="1295400"/>
                <a:ext cx="8686800" cy="5791200"/>
              </a:xfrm>
            </p:spPr>
            <p:txBody>
              <a:bodyPr/>
              <a:lstStyle/>
              <a:p>
                <a:r>
                  <a:rPr lang="en-US" dirty="0" smtClean="0"/>
                  <a:t>Take any solid angle in sky</a:t>
                </a:r>
                <a:endParaRPr lang="en-US" dirty="0"/>
              </a:p>
              <a:p>
                <a:r>
                  <a:rPr lang="en-US" dirty="0" smtClean="0"/>
                  <a:t>Area subtended at distance </a:t>
                </a:r>
                <a:r>
                  <a:rPr lang="en-US" i="1" dirty="0" smtClean="0"/>
                  <a:t>r</a:t>
                </a:r>
                <a:r>
                  <a:rPr lang="en-US" dirty="0" smtClean="0"/>
                  <a:t> is ~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r>
                  <a:rPr lang="en-US" dirty="0" smtClean="0"/>
                  <a:t>And flux decrease goes as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b="0" dirty="0" smtClean="0"/>
                  <a:t> </a:t>
                </a:r>
                <a:r>
                  <a:rPr lang="en-US" b="0" dirty="0" smtClean="0">
                    <a:sym typeface="Wingdings" panose="05000000000000000000" pitchFamily="2" charset="2"/>
                  </a:rPr>
                  <a:t> product </a:t>
                </a:r>
                <a:r>
                  <a:rPr lang="en-US" b="0" dirty="0" err="1" smtClean="0">
                    <a:sym typeface="Wingdings" panose="05000000000000000000" pitchFamily="2" charset="2"/>
                  </a:rPr>
                  <a:t>const</a:t>
                </a:r>
                <a:r>
                  <a:rPr lang="en-US" b="0" dirty="0" smtClean="0">
                    <a:sym typeface="Wingdings" panose="05000000000000000000" pitchFamily="2" charset="2"/>
                  </a:rPr>
                  <a:t>!</a:t>
                </a:r>
                <a:endParaRPr lang="en-US" b="0" dirty="0" smtClean="0"/>
              </a:p>
              <a:p>
                <a:r>
                  <a:rPr lang="en-US" dirty="0" smtClean="0"/>
                  <a:t>So flux received from stacked system of stars should be huge – at least as in surface of star! 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3142" y="1295400"/>
                <a:ext cx="8686800" cy="5791200"/>
              </a:xfrm>
              <a:blipFill>
                <a:blip r:embed="rId2"/>
                <a:stretch>
                  <a:fillRect l="-1614" t="-13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4310797"/>
            <a:ext cx="2624701" cy="19269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2355" y="4297481"/>
            <a:ext cx="2219325" cy="2057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12426" y="6472019"/>
            <a:ext cx="6804748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/>
              <a:t>Poe </a:t>
            </a:r>
            <a:r>
              <a:rPr lang="en-US" b="1" dirty="0" smtClean="0">
                <a:sym typeface="Wingdings" panose="05000000000000000000" pitchFamily="2" charset="2"/>
              </a:rPr>
              <a:t> Finite age. Good but what about radiation from hot big bang?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56922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35540</TotalTime>
  <Words>2172</Words>
  <Application>Microsoft Office PowerPoint</Application>
  <PresentationFormat>On-screen Show (4:3)</PresentationFormat>
  <Paragraphs>784</Paragraphs>
  <Slides>66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19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66</vt:i4>
      </vt:variant>
    </vt:vector>
  </HeadingPairs>
  <TitlesOfParts>
    <vt:vector size="91" baseType="lpstr">
      <vt:lpstr>Agency FB</vt:lpstr>
      <vt:lpstr>Aharoni</vt:lpstr>
      <vt:lpstr>Arial</vt:lpstr>
      <vt:lpstr>Arial Black</vt:lpstr>
      <vt:lpstr>Arial Narrow</vt:lpstr>
      <vt:lpstr>Berlin Sans FB Demi</vt:lpstr>
      <vt:lpstr>Bernard MT Condensed</vt:lpstr>
      <vt:lpstr>Britannic Bold</vt:lpstr>
      <vt:lpstr>Calibri</vt:lpstr>
      <vt:lpstr>Calibri Light</vt:lpstr>
      <vt:lpstr>Cambria Math</vt:lpstr>
      <vt:lpstr>Copperplate Gothic Bold</vt:lpstr>
      <vt:lpstr>Lucida Bright</vt:lpstr>
      <vt:lpstr>Nirmala UI Semilight</vt:lpstr>
      <vt:lpstr>Perpetua Titling MT</vt:lpstr>
      <vt:lpstr>Script MT Bold</vt:lpstr>
      <vt:lpstr>Stencil</vt:lpstr>
      <vt:lpstr>Times New Roman</vt:lpstr>
      <vt:lpstr>Wingdings</vt:lpstr>
      <vt:lpstr>Office Theme</vt:lpstr>
      <vt:lpstr>2_Office Theme</vt:lpstr>
      <vt:lpstr>14_Office Theme</vt:lpstr>
      <vt:lpstr>3_Office Theme</vt:lpstr>
      <vt:lpstr>Equation</vt:lpstr>
      <vt:lpstr>Packager Shell Object</vt:lpstr>
      <vt:lpstr>Physical Cosmology and Galaxies I Background Evolution </vt:lpstr>
      <vt:lpstr>The Subject Matter: An ambitious and audacious project. Developed greatly over past decades</vt:lpstr>
      <vt:lpstr>Cosmic Distance Scale</vt:lpstr>
      <vt:lpstr>What is a parsec? </vt:lpstr>
      <vt:lpstr>The Milky Way Galaxy</vt:lpstr>
      <vt:lpstr>The (Local) Galaxy Population</vt:lpstr>
      <vt:lpstr>Hubble Sequence </vt:lpstr>
      <vt:lpstr>Need to Explain</vt:lpstr>
      <vt:lpstr>Gravity   governs</vt:lpstr>
      <vt:lpstr>Dynamical Equilibrium and Characteristic Scales Determined by Gravity</vt:lpstr>
      <vt:lpstr>Scaling Relations (Tully Fischer and F and Fundamental Plane)</vt:lpstr>
      <vt:lpstr>Galactic Characteristics</vt:lpstr>
      <vt:lpstr>Galaxies are not Relativistic </vt:lpstr>
      <vt:lpstr>Larger scales </vt:lpstr>
      <vt:lpstr>The Convergence to the Cosmological Principle </vt:lpstr>
      <vt:lpstr>Convergence to the Cosmological Principle</vt:lpstr>
      <vt:lpstr>Why’s the Night Sky Dark? Olber’s Paradox (from Kepler to Edgar Allan Poe!) </vt:lpstr>
      <vt:lpstr>Newtonian Derivation of Cosmological Evolution Equations</vt:lpstr>
      <vt:lpstr>Newtonian Derivation Possible Because</vt:lpstr>
      <vt:lpstr>Gravitational Field on a Sphere</vt:lpstr>
      <vt:lpstr>Newton-Birkhoff theorem  </vt:lpstr>
      <vt:lpstr>PowerPoint Presentation</vt:lpstr>
      <vt:lpstr> Energy Integral and simple interpretation</vt:lpstr>
      <vt:lpstr>PowerPoint Presentation</vt:lpstr>
      <vt:lpstr>Hubble Time </vt:lpstr>
      <vt:lpstr>Energy, Momentum and Pressure </vt:lpstr>
      <vt:lpstr>From Wayward Ball to Cosmological Fluid: Friedmann Equations </vt:lpstr>
      <vt:lpstr>Notes regarding pressure</vt:lpstr>
      <vt:lpstr> Energy Integral with Pressure                                (when  ρ ≉1/a^3)</vt:lpstr>
      <vt:lpstr>The Metric I: Space time decomposition</vt:lpstr>
      <vt:lpstr>The Metric II  The Static (closed) Space Metric</vt:lpstr>
      <vt:lpstr>PowerPoint Presentation</vt:lpstr>
      <vt:lpstr>Adding Expansion and Time</vt:lpstr>
      <vt:lpstr>Evolution in GR   (maximally symmetric spaces)</vt:lpstr>
      <vt:lpstr>Geometry and Density  </vt:lpstr>
      <vt:lpstr>Measuring curvature?  </vt:lpstr>
      <vt:lpstr>Evolution of Friedmann Universes</vt:lpstr>
      <vt:lpstr>Using conservation law        </vt:lpstr>
      <vt:lpstr>PowerPoint Presentation</vt:lpstr>
      <vt:lpstr>Need to Reealat a(t) to Observables</vt:lpstr>
      <vt:lpstr>Conformal Time and Comoving Distance </vt:lpstr>
      <vt:lpstr>Horizons </vt:lpstr>
      <vt:lpstr>Distances: with (almost) everything in it </vt:lpstr>
      <vt:lpstr>To Compare with Data </vt:lpstr>
      <vt:lpstr>           </vt:lpstr>
      <vt:lpstr>To begin Fixing our Model:   Expansion  Redshift  Hubble diagram</vt:lpstr>
      <vt:lpstr>Bit more formal route:  Expansion  Redshift </vt:lpstr>
      <vt:lpstr>Distances: Angular and Luminosity </vt:lpstr>
      <vt:lpstr>Angular dist. in cosmological context </vt:lpstr>
      <vt:lpstr>Cosmological Luminosity Distance </vt:lpstr>
      <vt:lpstr>Theoretical Expectation  </vt:lpstr>
      <vt:lpstr>Brief interlude </vt:lpstr>
      <vt:lpstr>Calibrating distances: Parallaxes and Cepheids</vt:lpstr>
      <vt:lpstr>Magnitudes: from Ptolemy of Alexandria  and Distance Modulus (m –M)</vt:lpstr>
      <vt:lpstr>PowerPoint Presentation</vt:lpstr>
      <vt:lpstr>A higher z Hubble diagram </vt:lpstr>
      <vt:lpstr>PowerPoint Presentation</vt:lpstr>
      <vt:lpstr>PowerPoint Presentation</vt:lpstr>
      <vt:lpstr> Expansion and its Acceleration:  Dark Energy and Dark Matter</vt:lpstr>
      <vt:lpstr>Fluctuations  seeding structure  providing verification</vt:lpstr>
      <vt:lpstr>Modelling Structure Formation with CDM simulation </vt:lpstr>
      <vt:lpstr>Probing wider, deeper  stringent tests </vt:lpstr>
      <vt:lpstr>Gravitational Wave Astronomy (Nobel 2017)</vt:lpstr>
      <vt:lpstr>Next Generation CMB  (polarizations and spectral distortions)</vt:lpstr>
      <vt:lpstr>Local Form of Coordinate Distance </vt:lpstr>
      <vt:lpstr>Why’s the Night Sky Dark? Olber’s Paradox (from Kepler to Edgar Allan Poe!) </vt:lpstr>
    </vt:vector>
  </TitlesOfParts>
  <Company>bue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amr.elzant</dc:creator>
  <cp:lastModifiedBy>Windows User</cp:lastModifiedBy>
  <cp:revision>1327</cp:revision>
  <dcterms:created xsi:type="dcterms:W3CDTF">2014-05-04T16:30:08Z</dcterms:created>
  <dcterms:modified xsi:type="dcterms:W3CDTF">2023-07-26T18:08:43Z</dcterms:modified>
</cp:coreProperties>
</file>